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9" r:id="rId2"/>
    <p:sldId id="257" r:id="rId3"/>
    <p:sldId id="265" r:id="rId4"/>
    <p:sldId id="267" r:id="rId5"/>
    <p:sldId id="270" r:id="rId6"/>
    <p:sldId id="269" r:id="rId7"/>
    <p:sldId id="271" r:id="rId8"/>
    <p:sldId id="272" r:id="rId9"/>
    <p:sldId id="268"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DB41-D37D-AD6F-D3BF-C805147047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E36812B4-FFC5-6C1C-9213-54CAE84CEA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5FF3E5B4-E9A4-F6FA-E2FA-74920DBA8499}"/>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5340D6C4-B62E-56B8-A025-CEFCDF1794F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1B24020-192D-F8F2-418E-671B0C5E4DCE}"/>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17792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E55E2-C5EC-0CDE-0A16-14A53C29CB09}"/>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942631B-D7AD-114E-0B67-B7153F5556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2C3465F-35AA-CC0B-009B-857F0D37991A}"/>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F854B658-81F0-6FA6-E4D7-B1EAC0BFC17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57EB47F-DA50-96C0-2244-919DF3505562}"/>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44281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D00C3F-ACE7-0A8D-4A7E-C268407949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411A3C5-7496-F04C-7376-89BB8FF083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2359195-5DA4-DA94-C249-0DAE2B6A746D}"/>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95649CEC-C3F9-9157-8CBB-EA1676FEACF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C1913F7-60AC-E4D4-B9E1-9226151532A1}"/>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276294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4E195-6051-7C3B-0A71-D357E67279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645A3EA-1C5F-24C3-C62F-A361E15D28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CCE42C0-1B49-DAC2-FC23-E7CC035992E0}"/>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818EF703-9DA6-E124-932F-C5BD2B948BD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98C963B-0193-190D-8F17-A028D81A2C12}"/>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775257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5C7D2-1D57-3C65-BAB0-FD0143F8A3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3A447B74-AC5A-F83D-86C2-EC3BD26DA2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562A5F-D431-F767-01E5-6728D51D7517}"/>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0A8862D7-010B-589F-6DB8-921C6A5770E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D22DAD4-116E-5EAA-8AA7-D434A4EAC8AC}"/>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625970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0F4C9-6557-D2D1-879D-81255C6B72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CB1DC35-EDA0-BBAE-0D01-611F1E112D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7CAF5B5-D04A-66F7-478F-5591B09985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E8F20FA-105D-BC5D-FF20-ADFDD4452704}"/>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6" name="Footer Placeholder 5">
            <a:extLst>
              <a:ext uri="{FF2B5EF4-FFF2-40B4-BE49-F238E27FC236}">
                <a16:creationId xmlns:a16="http://schemas.microsoft.com/office/drawing/2014/main" id="{CBE0B63D-3A82-587E-9CF2-613247CA039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E1D1FCB-B89F-70AC-21E6-25899A545C36}"/>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62647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5D6DB-4F80-5523-7B21-78795511542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B51C2A9-60D6-97AC-CADA-DFB5C40729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3B8F0A-3C4F-D56C-E26E-C01A9957A1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48AF4B68-EB7D-9464-267A-5CD2EECEFB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F4CA36-BC26-A6BD-791C-010B7C2BE3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8C47C96F-2749-50F1-3C81-97949EC8B8CF}"/>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8" name="Footer Placeholder 7">
            <a:extLst>
              <a:ext uri="{FF2B5EF4-FFF2-40B4-BE49-F238E27FC236}">
                <a16:creationId xmlns:a16="http://schemas.microsoft.com/office/drawing/2014/main" id="{688E2744-2CF0-621F-761A-87FDB1FC7E04}"/>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327895F-E44A-4080-CAC1-434C55386DA6}"/>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962472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85788-ECE0-C9B9-4C85-E887DE3AA33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634F7296-5E15-313E-D755-08FFF9A33E83}"/>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4" name="Footer Placeholder 3">
            <a:extLst>
              <a:ext uri="{FF2B5EF4-FFF2-40B4-BE49-F238E27FC236}">
                <a16:creationId xmlns:a16="http://schemas.microsoft.com/office/drawing/2014/main" id="{4D63E701-5074-DFE4-0424-766061490765}"/>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F14CD4E1-25DD-E536-B2E1-ACB648F22A54}"/>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4097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9730EC-E4EB-6ECE-455D-836146A0A87B}"/>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3" name="Footer Placeholder 2">
            <a:extLst>
              <a:ext uri="{FF2B5EF4-FFF2-40B4-BE49-F238E27FC236}">
                <a16:creationId xmlns:a16="http://schemas.microsoft.com/office/drawing/2014/main" id="{EFB2C772-7F08-C478-955D-56DDDF4A6BBD}"/>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5A37DE0F-7233-7A62-9DFA-799A79414166}"/>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993760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E9EBB-4516-C9ED-EC5F-68995EADA6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DDECD834-7B91-6716-0DE9-32025C4FE7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F008B2C-DFE1-1DEB-B00F-C7AF4F93BF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F440F7-4FC5-CFFF-A765-468C7F273D31}"/>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6" name="Footer Placeholder 5">
            <a:extLst>
              <a:ext uri="{FF2B5EF4-FFF2-40B4-BE49-F238E27FC236}">
                <a16:creationId xmlns:a16="http://schemas.microsoft.com/office/drawing/2014/main" id="{0B092A7A-6C0F-6F46-7479-C3A3BF9C0A0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F6FA3E4-5D2F-81CE-87E6-E2EA02DD6999}"/>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85978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423BF-F814-FADE-B523-E8BD5EEF8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794B287E-D568-9092-912E-BDD560433A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FD1C988-A0D0-473A-2918-E345985BF5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D41347-2B10-512D-D9A3-DCF9B146691B}"/>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6" name="Footer Placeholder 5">
            <a:extLst>
              <a:ext uri="{FF2B5EF4-FFF2-40B4-BE49-F238E27FC236}">
                <a16:creationId xmlns:a16="http://schemas.microsoft.com/office/drawing/2014/main" id="{8991AEB8-DFDD-CBAF-6BC9-F39C51B01A8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29E2AC0-B629-98BC-D00F-D1B6F976C4A9}"/>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02642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72DB05-4D16-0D52-F113-FA01A02EE2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20117D4-B25F-4A46-C057-8C87C12623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F012F14-B3AA-CF18-577C-7EC8D6D334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13861008-1F9E-DEBE-337C-ABFD57BAE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6F996E05-A456-C802-F769-FCD0321BF3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64ACEA-3434-4EBC-B7CA-3D4523A33DA7}" type="slidenum">
              <a:rPr lang="en-AU" smtClean="0"/>
              <a:t>‹#›</a:t>
            </a:fld>
            <a:endParaRPr lang="en-AU"/>
          </a:p>
        </p:txBody>
      </p:sp>
    </p:spTree>
    <p:extLst>
      <p:ext uri="{BB962C8B-B14F-4D97-AF65-F5344CB8AC3E}">
        <p14:creationId xmlns:p14="http://schemas.microsoft.com/office/powerpoint/2010/main" val="517549114"/>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493972" y="1317851"/>
            <a:ext cx="10515600" cy="5007322"/>
          </a:xfrm>
        </p:spPr>
        <p:txBody>
          <a:bodyPr>
            <a:noAutofit/>
          </a:bodyPr>
          <a:lstStyle/>
          <a:p>
            <a:pPr marL="0" indent="0" algn="ctr">
              <a:buNone/>
            </a:pPr>
            <a:endParaRPr lang="en-GB" sz="3100" dirty="0"/>
          </a:p>
          <a:p>
            <a:pPr marL="0" indent="0" algn="ctr">
              <a:buNone/>
            </a:pPr>
            <a:r>
              <a:rPr lang="en-GB" sz="4000" b="1" dirty="0"/>
              <a:t>The Existence of Extraterrestrial Lifeforms In The Bahai’ Writings</a:t>
            </a:r>
          </a:p>
          <a:p>
            <a:pPr marL="0" indent="0" algn="ctr">
              <a:buNone/>
            </a:pPr>
            <a:endParaRPr lang="en-GB" sz="4000" b="1" dirty="0"/>
          </a:p>
          <a:p>
            <a:pPr marL="0" indent="0" algn="ctr">
              <a:buNone/>
            </a:pPr>
            <a:endParaRPr lang="en-GB" sz="4000" b="1" dirty="0"/>
          </a:p>
          <a:p>
            <a:pPr marL="0" indent="0" algn="ctr">
              <a:buNone/>
            </a:pPr>
            <a:endParaRPr lang="en-GB" sz="4000" b="1" dirty="0"/>
          </a:p>
          <a:p>
            <a:pPr marL="0" indent="0" algn="r">
              <a:buNone/>
            </a:pPr>
            <a:r>
              <a:rPr lang="en-AU" sz="2000" b="1" i="1" dirty="0">
                <a:effectLst>
                  <a:outerShdw blurRad="38100" dist="38100" dir="2700000" algn="tl">
                    <a:srgbClr val="000000">
                      <a:alpha val="43137"/>
                    </a:srgbClr>
                  </a:outerShdw>
                </a:effectLst>
              </a:rPr>
              <a:t>Compiled and edited by: Mohammad Norozi</a:t>
            </a:r>
          </a:p>
          <a:p>
            <a:pPr marL="0" indent="0" algn="ctr">
              <a:buNone/>
            </a:pPr>
            <a:endParaRPr lang="en-GB" sz="4000" b="1" dirty="0"/>
          </a:p>
          <a:p>
            <a:pPr marL="0" indent="0" algn="ctr">
              <a:buNone/>
            </a:pPr>
            <a:endParaRPr lang="en-GB" sz="4000" dirty="0"/>
          </a:p>
          <a:p>
            <a:pPr marL="0" indent="0">
              <a:buNone/>
            </a:pPr>
            <a:endParaRPr lang="en-GB" sz="2400" dirty="0"/>
          </a:p>
        </p:txBody>
      </p:sp>
    </p:spTree>
    <p:extLst>
      <p:ext uri="{BB962C8B-B14F-4D97-AF65-F5344CB8AC3E}">
        <p14:creationId xmlns:p14="http://schemas.microsoft.com/office/powerpoint/2010/main" val="567262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Regardless of nature of ETI </a:t>
            </a:r>
            <a:r>
              <a:rPr lang="en-GB" sz="2000" dirty="0" err="1"/>
              <a:t>Bahá'u'lláh</a:t>
            </a:r>
            <a:r>
              <a:rPr lang="en-GB" sz="2000" dirty="0"/>
              <a:t> </a:t>
            </a:r>
            <a:r>
              <a:rPr lang="en-GB" sz="1600" dirty="0"/>
              <a:t>(Arabic Hidden Words, #40) </a:t>
            </a:r>
            <a:r>
              <a:rPr lang="en-GB" sz="2000" dirty="0"/>
              <a:t>reminds us all are bound by the same spiritual law:</a:t>
            </a:r>
          </a:p>
          <a:p>
            <a:pPr marL="0" indent="0">
              <a:buNone/>
            </a:pPr>
            <a:endParaRPr lang="en-GB" sz="2000" dirty="0"/>
          </a:p>
          <a:p>
            <a:pPr marL="0" indent="0" algn="ctr">
              <a:buNone/>
            </a:pPr>
            <a:r>
              <a:rPr lang="en-GB" sz="2800" b="1" dirty="0">
                <a:solidFill>
                  <a:srgbClr val="00B0F0"/>
                </a:solidFill>
              </a:rPr>
              <a:t>O SON OF MAN! Wert thou to speed through the immensity of space and traverse the expanse of heaven, yet thou wouldst find no rest save in submission to Our command and humbleness before Our Face.</a:t>
            </a:r>
            <a:r>
              <a:rPr lang="en-GB" sz="2000" b="1" dirty="0">
                <a:solidFill>
                  <a:srgbClr val="00B0F0"/>
                </a:solidFill>
              </a:rPr>
              <a:t> </a:t>
            </a:r>
          </a:p>
        </p:txBody>
      </p:sp>
    </p:spTree>
    <p:extLst>
      <p:ext uri="{BB962C8B-B14F-4D97-AF65-F5344CB8AC3E}">
        <p14:creationId xmlns:p14="http://schemas.microsoft.com/office/powerpoint/2010/main" val="2991442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The </a:t>
            </a:r>
            <a:r>
              <a:rPr lang="en-GB" sz="2000" dirty="0" err="1"/>
              <a:t>Bahá'í</a:t>
            </a:r>
            <a:r>
              <a:rPr lang="en-GB" sz="2000" dirty="0"/>
              <a:t> Writings contain many statements that point to the existence of extraterrestrial lifeforms and Extraterrestrial Intelligence  (ETI) as well.</a:t>
            </a:r>
          </a:p>
          <a:p>
            <a:pPr marL="0" indent="0" algn="just">
              <a:buNone/>
            </a:pPr>
            <a:r>
              <a:rPr lang="en-GB" sz="2000" dirty="0"/>
              <a:t>"Say: O leaders of religion! Weigh not the Book of God with such standards and sciences as are current amongst you, for the Book itself is the unerring Balance established amongst men." (The Kitab-</a:t>
            </a:r>
            <a:r>
              <a:rPr lang="en-GB" sz="2000" dirty="0" err="1"/>
              <a:t>i</a:t>
            </a:r>
            <a:r>
              <a:rPr lang="en-GB" sz="2000" dirty="0"/>
              <a:t>-</a:t>
            </a:r>
            <a:r>
              <a:rPr lang="en-GB" sz="2000" dirty="0" err="1"/>
              <a:t>Aqdas</a:t>
            </a:r>
            <a:r>
              <a:rPr lang="en-GB" sz="2000" dirty="0"/>
              <a:t> 56)</a:t>
            </a:r>
          </a:p>
          <a:p>
            <a:pPr marL="0" indent="0" algn="just">
              <a:buNone/>
            </a:pPr>
            <a:r>
              <a:rPr lang="en-GB" sz="2000" dirty="0"/>
              <a:t>A clear logical deduction of the existence of ETI can be drawn from statements of '</a:t>
            </a:r>
            <a:r>
              <a:rPr lang="en-GB" sz="2000" dirty="0" err="1"/>
              <a:t>Abdu'l-Bahá</a:t>
            </a:r>
            <a:r>
              <a:rPr lang="en-GB" sz="2000" dirty="0"/>
              <a:t>. Briefly the argument runs thus, God has always existed. Manifestations have always existed Man is phenomenal on this Earth. There was a time when the Earth did not exist. There was never a time when man did not exist.</a:t>
            </a:r>
          </a:p>
          <a:p>
            <a:pPr marL="0" indent="0" algn="just">
              <a:buNone/>
            </a:pPr>
            <a:r>
              <a:rPr lang="en-GB" sz="2000" dirty="0"/>
              <a:t>Another, indirect, statement comes from </a:t>
            </a:r>
            <a:r>
              <a:rPr lang="en-GB" sz="2000" dirty="0" err="1"/>
              <a:t>Bahá'u'lláh</a:t>
            </a:r>
            <a:r>
              <a:rPr lang="en-GB" sz="2000" dirty="0"/>
              <a:t> in the "Hidden Words": </a:t>
            </a:r>
          </a:p>
          <a:p>
            <a:pPr marL="0" indent="0" algn="just">
              <a:buNone/>
            </a:pPr>
            <a:r>
              <a:rPr lang="en-GB" sz="2000" dirty="0"/>
              <a:t>"Veiled in My immemorial being and in the ancient eternity of My essence, I knew My love for thee; therefore I created thee, have engraved on thee Mine image and revealed to thee My beauty." </a:t>
            </a:r>
          </a:p>
        </p:txBody>
      </p:sp>
    </p:spTree>
    <p:extLst>
      <p:ext uri="{BB962C8B-B14F-4D97-AF65-F5344CB8AC3E}">
        <p14:creationId xmlns:p14="http://schemas.microsoft.com/office/powerpoint/2010/main" val="3813657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err="1"/>
              <a:t>Bahá'u'lláh</a:t>
            </a:r>
            <a:r>
              <a:rPr lang="en-GB" sz="2000" dirty="0"/>
              <a:t> says in Gleanings, "Know thou that every fixed star hath its own planets, and every planet its own creatures, whose number no man can compute." </a:t>
            </a:r>
          </a:p>
          <a:p>
            <a:pPr marL="0" indent="0" algn="just">
              <a:buNone/>
            </a:pPr>
            <a:r>
              <a:rPr lang="en-GB" sz="2000" dirty="0" err="1"/>
              <a:t>Shoghi</a:t>
            </a:r>
            <a:r>
              <a:rPr lang="en-GB" sz="2000" dirty="0"/>
              <a:t> Effendi was asked about this quotation in 1937:</a:t>
            </a:r>
          </a:p>
          <a:p>
            <a:pPr marL="0" indent="0" algn="just">
              <a:buNone/>
            </a:pPr>
            <a:r>
              <a:rPr lang="en-GB" sz="2000" dirty="0"/>
              <a:t>"Regarding the passage on p. 163 of the 'Gleanings'; the creatures which </a:t>
            </a:r>
            <a:r>
              <a:rPr lang="en-GB" sz="2000" dirty="0" err="1"/>
              <a:t>Bahá'u'lláh</a:t>
            </a:r>
            <a:r>
              <a:rPr lang="en-GB" sz="2000" dirty="0"/>
              <a:t> states to be found in every planet cannot be considered to be necessarily similar or different from human beings on this earth. </a:t>
            </a:r>
            <a:r>
              <a:rPr lang="en-GB" sz="2000" dirty="0" err="1"/>
              <a:t>Bahá'u'lláh</a:t>
            </a:r>
            <a:r>
              <a:rPr lang="en-GB" sz="2000" dirty="0"/>
              <a:t> does not specifically state whether such creatures are like or unlike us. He simply refers to the fact that there are creatures in every planet. It remains for science to discover one day the exact nature of these creatures." </a:t>
            </a:r>
            <a:r>
              <a:rPr lang="en-GB" sz="1600" dirty="0"/>
              <a:t>(From a letter written on behalf of </a:t>
            </a:r>
            <a:r>
              <a:rPr lang="en-GB" sz="1600" dirty="0" err="1"/>
              <a:t>Shoghi</a:t>
            </a:r>
            <a:r>
              <a:rPr lang="en-GB" sz="1600" dirty="0"/>
              <a:t> Effendi to an individual believer, February 9, 1937)</a:t>
            </a:r>
          </a:p>
          <a:p>
            <a:pPr marL="0" indent="0" algn="just">
              <a:buNone/>
            </a:pPr>
            <a:r>
              <a:rPr lang="en-GB" sz="2000" dirty="0" err="1"/>
              <a:t>Shoghi</a:t>
            </a:r>
            <a:r>
              <a:rPr lang="en-GB" sz="2000" dirty="0"/>
              <a:t> Effendi did make one unequivocal statement of ETI in the authorized Writings when he said, "'</a:t>
            </a:r>
            <a:r>
              <a:rPr lang="en-GB" sz="2000" dirty="0" err="1"/>
              <a:t>Abdu'l-Bahá</a:t>
            </a:r>
            <a:r>
              <a:rPr lang="en-GB" sz="2000" dirty="0"/>
              <a:t> stated there are </a:t>
            </a:r>
            <a:r>
              <a:rPr lang="en-GB" sz="2000" b="1" u="sng" dirty="0"/>
              <a:t>other worlds </a:t>
            </a:r>
            <a:r>
              <a:rPr lang="en-GB" sz="2000" dirty="0"/>
              <a:t>than ours which are inhabited by beings capable of knowing God." </a:t>
            </a:r>
            <a:r>
              <a:rPr lang="en-GB" sz="1600" dirty="0"/>
              <a:t>(Light of Divine Guidance, Vol. 2, 82)</a:t>
            </a:r>
          </a:p>
        </p:txBody>
      </p:sp>
    </p:spTree>
    <p:extLst>
      <p:ext uri="{BB962C8B-B14F-4D97-AF65-F5344CB8AC3E}">
        <p14:creationId xmlns:p14="http://schemas.microsoft.com/office/powerpoint/2010/main" val="162451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“...[W]e cannot say definitely that His Revelation will be inter- planetary in scope. We can only say that such a thing may be possible. What </a:t>
            </a:r>
            <a:r>
              <a:rPr lang="en-GB" sz="2000" dirty="0" err="1"/>
              <a:t>Bahá'u'lláh</a:t>
            </a:r>
            <a:r>
              <a:rPr lang="en-GB" sz="2000" dirty="0"/>
              <a:t> means by His appearance in 'other worlds' He has not defined, as we could not visualize them in our present state, hence He was indefinite, and we cannot say whether He meant other planets or not..." </a:t>
            </a:r>
            <a:r>
              <a:rPr lang="en-GB" sz="1600" dirty="0"/>
              <a:t>(From a letter written on behalf of </a:t>
            </a:r>
            <a:r>
              <a:rPr lang="en-GB" sz="1600" dirty="0" err="1"/>
              <a:t>Shoghi</a:t>
            </a:r>
            <a:r>
              <a:rPr lang="en-GB" sz="1600" dirty="0"/>
              <a:t> Effendi to an individual believer, December 24, 1941; Lights, #1555)</a:t>
            </a:r>
          </a:p>
          <a:p>
            <a:pPr marL="0" indent="0" algn="just">
              <a:buNone/>
            </a:pPr>
            <a:endParaRPr lang="en-GB" sz="1600" dirty="0"/>
          </a:p>
          <a:p>
            <a:pPr marL="0" indent="0" algn="just">
              <a:buNone/>
            </a:pPr>
            <a:r>
              <a:rPr lang="en-GB" sz="2000" dirty="0"/>
              <a:t>Nevertheless, </a:t>
            </a:r>
            <a:r>
              <a:rPr lang="en-GB" sz="2000" dirty="0" err="1"/>
              <a:t>Shoghi</a:t>
            </a:r>
            <a:r>
              <a:rPr lang="en-GB" sz="2000" dirty="0"/>
              <a:t> Effendi does not limit the Revelation of </a:t>
            </a:r>
            <a:r>
              <a:rPr lang="en-GB" sz="2000" dirty="0" err="1"/>
              <a:t>Bahá'u'lláh</a:t>
            </a:r>
            <a:r>
              <a:rPr lang="en-GB" sz="2000" dirty="0"/>
              <a:t> to our star system alone. In answer to a letter from a </a:t>
            </a:r>
            <a:r>
              <a:rPr lang="en-GB" sz="2000" dirty="0" err="1"/>
              <a:t>Bahá'í</a:t>
            </a:r>
            <a:r>
              <a:rPr lang="en-GB" sz="2000" dirty="0"/>
              <a:t> written in 1938 he wrote:</a:t>
            </a:r>
          </a:p>
          <a:p>
            <a:pPr marL="0" indent="0" algn="just">
              <a:buNone/>
            </a:pPr>
            <a:endParaRPr lang="en-GB" sz="2000" dirty="0"/>
          </a:p>
          <a:p>
            <a:pPr marL="0" indent="0" algn="just">
              <a:buNone/>
            </a:pPr>
            <a:r>
              <a:rPr lang="en-GB" sz="2000" dirty="0"/>
              <a:t>"As to your question whether the power of </a:t>
            </a:r>
            <a:r>
              <a:rPr lang="en-GB" sz="2000" dirty="0" err="1"/>
              <a:t>Bahá'u'lláh</a:t>
            </a:r>
            <a:r>
              <a:rPr lang="en-GB" sz="2000" dirty="0"/>
              <a:t> extends over our solar system and to higher worlds; while the Revelation of </a:t>
            </a:r>
            <a:r>
              <a:rPr lang="en-GB" sz="2000" dirty="0" err="1"/>
              <a:t>Bahá'u'lláh</a:t>
            </a:r>
            <a:r>
              <a:rPr lang="en-GB" sz="2000" dirty="0"/>
              <a:t>, it should be noted, is primarily for this planet, yet the spirit animating it is all-embracing, and the scope therefore cannot be restricted or defined." </a:t>
            </a:r>
            <a:r>
              <a:rPr lang="en-GB" sz="1600" dirty="0"/>
              <a:t>(Lights, #1594)</a:t>
            </a:r>
          </a:p>
        </p:txBody>
      </p:sp>
    </p:spTree>
    <p:extLst>
      <p:ext uri="{BB962C8B-B14F-4D97-AF65-F5344CB8AC3E}">
        <p14:creationId xmlns:p14="http://schemas.microsoft.com/office/powerpoint/2010/main" val="3501664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ctr">
              <a:buNone/>
            </a:pPr>
            <a:r>
              <a:rPr lang="en-GB" sz="2400" b="1" dirty="0"/>
              <a:t>Life On Other Planets</a:t>
            </a:r>
          </a:p>
          <a:p>
            <a:pPr marL="0" indent="0" algn="just">
              <a:buNone/>
            </a:pPr>
            <a:r>
              <a:rPr lang="en-GB" sz="2000" dirty="0" err="1"/>
              <a:t>Bahá'u'lláh</a:t>
            </a:r>
            <a:r>
              <a:rPr lang="en-GB" sz="2000" dirty="0"/>
              <a:t>, categorically stated that there is life on other planets:</a:t>
            </a:r>
          </a:p>
          <a:p>
            <a:pPr marL="0" indent="0" algn="just">
              <a:buNone/>
            </a:pPr>
            <a:r>
              <a:rPr lang="en-GB" sz="2000" dirty="0"/>
              <a:t>"Know thou that every fixed star hath its own planets, and every planet its own creatures, whose number no man can compute."</a:t>
            </a:r>
          </a:p>
          <a:p>
            <a:pPr marL="0" indent="0" algn="just">
              <a:buNone/>
            </a:pPr>
            <a:r>
              <a:rPr lang="en-GB" sz="2000" dirty="0"/>
              <a:t>"Verily I say, the creation of God </a:t>
            </a:r>
            <a:r>
              <a:rPr lang="en-GB" sz="2000" dirty="0" err="1"/>
              <a:t>embraceth</a:t>
            </a:r>
            <a:r>
              <a:rPr lang="en-GB" sz="2000" dirty="0"/>
              <a:t> worlds besides this world, and creatures apart from these creatures."</a:t>
            </a:r>
          </a:p>
          <a:p>
            <a:pPr marL="0" indent="0" algn="just">
              <a:buNone/>
            </a:pPr>
            <a:r>
              <a:rPr lang="en-GB" sz="2000" dirty="0"/>
              <a:t>"O people! I swear by the one true God! ... Through His potency the Trees of Divine Revelation have yielded their fruits, every one of which hath been sent down in the form of a Prophet, bearing a Message to God's creatures in each of the worlds whose number God, alone, in His all-encompassing Knowledge, can reckon."</a:t>
            </a:r>
          </a:p>
          <a:p>
            <a:pPr marL="0" indent="0" algn="just">
              <a:buNone/>
            </a:pPr>
            <a:r>
              <a:rPr lang="en-GB" sz="2000" dirty="0"/>
              <a:t>"Thou hast, moreover, asked Me concerning the nature of the celestial spheres... The learned men, that have fixed at several thousand years the life of this earth, have failed, throughout the long period of their observation, to consider either the number or the age of the other planets." </a:t>
            </a:r>
          </a:p>
        </p:txBody>
      </p:sp>
    </p:spTree>
    <p:extLst>
      <p:ext uri="{BB962C8B-B14F-4D97-AF65-F5344CB8AC3E}">
        <p14:creationId xmlns:p14="http://schemas.microsoft.com/office/powerpoint/2010/main" val="253676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err="1"/>
              <a:t>Cont</a:t>
            </a:r>
            <a:r>
              <a:rPr lang="en-GB" sz="2000" dirty="0"/>
              <a:t>…</a:t>
            </a:r>
          </a:p>
          <a:p>
            <a:pPr marL="0" indent="0" algn="just">
              <a:buNone/>
            </a:pPr>
            <a:r>
              <a:rPr lang="en-GB" sz="2000" dirty="0"/>
              <a:t>"As to thy question concerning the worlds of God. Know thou of a truth that the worlds of God are countless in their number, and infinite in their range. None can reckon or comprehend them except God, the All-Knowing, the All-Wise."</a:t>
            </a:r>
            <a:endParaRPr lang="en-GB" sz="3200" dirty="0"/>
          </a:p>
        </p:txBody>
      </p:sp>
    </p:spTree>
    <p:extLst>
      <p:ext uri="{BB962C8B-B14F-4D97-AF65-F5344CB8AC3E}">
        <p14:creationId xmlns:p14="http://schemas.microsoft.com/office/powerpoint/2010/main" val="1931357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“The celestial orbs are each endowed with its own particular creation. This terrestrial sphere, which from a relative point of view is exceedingly small, is neither empty nor without purpose—how much less doth that apply to those brilliantly resplendent and massive bodies! In the </a:t>
            </a:r>
            <a:r>
              <a:rPr lang="en-GB" sz="2000" dirty="0" err="1"/>
              <a:t>Qur’án</a:t>
            </a:r>
            <a:r>
              <a:rPr lang="en-GB" sz="2000" dirty="0"/>
              <a:t> it is explicitly stated: “And among His signs is the creation of the heavens and the earth, and the moving things which He hath scattered over them both.”* The phrase “over them both” is employed, not “over it,” clearly indicating that in both the heavens and the earth living creatures exist, for the term “moving thing” </a:t>
            </a:r>
            <a:r>
              <a:rPr lang="en-GB" sz="2000" dirty="0" err="1"/>
              <a:t>denoteth</a:t>
            </a:r>
            <a:r>
              <a:rPr lang="en-GB" sz="2000" dirty="0"/>
              <a:t> a being possessed of life and motion. Despite this clarity, none have apprehended the matter up to now.”</a:t>
            </a:r>
          </a:p>
          <a:p>
            <a:pPr marL="0" indent="0" algn="just">
              <a:buNone/>
            </a:pPr>
            <a:r>
              <a:rPr lang="en-GB" sz="1600" dirty="0"/>
              <a:t>(A provisional translation by Adib </a:t>
            </a:r>
            <a:r>
              <a:rPr lang="en-GB" sz="1600" dirty="0" err="1"/>
              <a:t>Masumian</a:t>
            </a:r>
            <a:r>
              <a:rPr lang="en-GB" sz="1600" dirty="0"/>
              <a:t>. Tablet of ‘</a:t>
            </a:r>
            <a:r>
              <a:rPr lang="en-GB" sz="1600" dirty="0" err="1"/>
              <a:t>Abdu’l-Bahá</a:t>
            </a:r>
            <a:r>
              <a:rPr lang="en-GB" sz="1600" dirty="0"/>
              <a:t>, the original text of which has been published in Amr </a:t>
            </a:r>
            <a:r>
              <a:rPr lang="en-GB" sz="1600" dirty="0" err="1"/>
              <a:t>va</a:t>
            </a:r>
            <a:r>
              <a:rPr lang="en-GB" sz="1600" dirty="0"/>
              <a:t> </a:t>
            </a:r>
            <a:r>
              <a:rPr lang="en-GB" sz="1600" dirty="0" err="1"/>
              <a:t>Khalq</a:t>
            </a:r>
            <a:r>
              <a:rPr lang="en-GB" sz="1600" dirty="0"/>
              <a:t>, vol. 1, p. 145). </a:t>
            </a:r>
          </a:p>
          <a:p>
            <a:pPr marL="0" indent="0">
              <a:buNone/>
            </a:pPr>
            <a:endParaRPr lang="en-GB" sz="2000" dirty="0"/>
          </a:p>
        </p:txBody>
      </p:sp>
    </p:spTree>
    <p:extLst>
      <p:ext uri="{BB962C8B-B14F-4D97-AF65-F5344CB8AC3E}">
        <p14:creationId xmlns:p14="http://schemas.microsoft.com/office/powerpoint/2010/main" val="1174625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“As for your question about planets in which you ask if the planets that circle around fixed suns through the power of attraction are creations like terrestrial creations, know that in the explicit text of the Qur’an God set forth a clear, sufficient statement that will delight the ears that hear it. He said: “…the creation of the heavens and the earth and the creatures that He scattered among them” (Q 42:29).  He explicitly states that there are beings in them that move according to the divine Will….As for the specific character of those beings–whether they are like terrestrial beings, or airy, fiery beings, or fiery beings–their natures differ and the balance of their elements diverge.  The composition of those beings differs according to their essences.”</a:t>
            </a:r>
          </a:p>
          <a:p>
            <a:pPr marL="0" indent="0" algn="just">
              <a:buNone/>
            </a:pPr>
            <a:r>
              <a:rPr lang="en-GB" sz="1600" dirty="0"/>
              <a:t>(A provisional translation by Will McCants. </a:t>
            </a:r>
            <a:r>
              <a:rPr lang="en-GB" sz="1600" dirty="0" err="1"/>
              <a:t>Abdu’l</a:t>
            </a:r>
            <a:r>
              <a:rPr lang="en-GB" sz="1600" dirty="0"/>
              <a:t>-Baha, quoted in Amr </a:t>
            </a:r>
            <a:r>
              <a:rPr lang="en-GB" sz="1600" dirty="0" err="1"/>
              <a:t>va</a:t>
            </a:r>
            <a:r>
              <a:rPr lang="en-GB" sz="1600" dirty="0"/>
              <a:t> </a:t>
            </a:r>
            <a:r>
              <a:rPr lang="en-GB" sz="1600" dirty="0" err="1"/>
              <a:t>Khalq</a:t>
            </a:r>
            <a:r>
              <a:rPr lang="en-GB" sz="1600" dirty="0"/>
              <a:t>, 1:145-6)</a:t>
            </a:r>
          </a:p>
        </p:txBody>
      </p:sp>
    </p:spTree>
    <p:extLst>
      <p:ext uri="{BB962C8B-B14F-4D97-AF65-F5344CB8AC3E}">
        <p14:creationId xmlns:p14="http://schemas.microsoft.com/office/powerpoint/2010/main" val="3546262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ctr">
              <a:buNone/>
            </a:pPr>
            <a:r>
              <a:rPr lang="en-GB" sz="2000" b="1" dirty="0"/>
              <a:t>Exploring Other Planets</a:t>
            </a:r>
          </a:p>
          <a:p>
            <a:pPr marL="0" indent="0" algn="just">
              <a:buNone/>
            </a:pPr>
            <a:r>
              <a:rPr lang="en-GB" sz="2000" dirty="0" err="1"/>
              <a:t>Bahá'u'lláh</a:t>
            </a:r>
            <a:r>
              <a:rPr lang="en-GB" sz="2000" dirty="0"/>
              <a:t> in </a:t>
            </a:r>
            <a:r>
              <a:rPr lang="en-GB" sz="2000" dirty="0" err="1"/>
              <a:t>Kalamt-i-Firdawsiyyih</a:t>
            </a:r>
            <a:r>
              <a:rPr lang="en-GB" sz="2000" dirty="0"/>
              <a:t>(Words of Paradise) also foresaw rapid technological developments which would make possible things of which few had even dreamt:</a:t>
            </a:r>
          </a:p>
          <a:p>
            <a:pPr marL="0" indent="0" algn="just">
              <a:buNone/>
            </a:pPr>
            <a:r>
              <a:rPr lang="en-GB" sz="2000" dirty="0"/>
              <a:t>"Strange and astonishing things exist in the earth but they are hidden from the minds and the understanding of men. These things are capable of changing the whole atmosphere of the earth and their contamination would prove lethal. Great God! We have observed an amazing thing. Lightning or a force similar to it is controlled by an operator and </a:t>
            </a:r>
            <a:r>
              <a:rPr lang="en-GB" sz="2000" dirty="0" err="1"/>
              <a:t>moveth</a:t>
            </a:r>
            <a:r>
              <a:rPr lang="en-GB" sz="2000" dirty="0"/>
              <a:t> at his command. Immeasurably exalted is the Lord of Power Who hath laid bare that which He purposed through the potency of His weighty and invincible command."</a:t>
            </a:r>
          </a:p>
        </p:txBody>
      </p:sp>
    </p:spTree>
    <p:extLst>
      <p:ext uri="{BB962C8B-B14F-4D97-AF65-F5344CB8AC3E}">
        <p14:creationId xmlns:p14="http://schemas.microsoft.com/office/powerpoint/2010/main" val="35373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1340</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Norozi</dc:creator>
  <cp:lastModifiedBy>Mohammad Norozi</cp:lastModifiedBy>
  <cp:revision>28</cp:revision>
  <dcterms:created xsi:type="dcterms:W3CDTF">2019-10-04T05:31:12Z</dcterms:created>
  <dcterms:modified xsi:type="dcterms:W3CDTF">2024-12-12T21:40:09Z</dcterms:modified>
</cp:coreProperties>
</file>