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7" r:id="rId1"/>
  </p:sldMasterIdLst>
  <p:sldIdLst>
    <p:sldId id="259" r:id="rId2"/>
    <p:sldId id="257" r:id="rId3"/>
    <p:sldId id="264" r:id="rId4"/>
    <p:sldId id="262" r:id="rId5"/>
    <p:sldId id="265" r:id="rId6"/>
    <p:sldId id="266" r:id="rId7"/>
    <p:sldId id="263" r:id="rId8"/>
    <p:sldId id="261" r:id="rId9"/>
    <p:sldId id="260" r:id="rId10"/>
    <p:sldId id="267" r:id="rId11"/>
    <p:sldId id="268"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00" autoAdjust="0"/>
    <p:restoredTop sz="94660"/>
  </p:normalViewPr>
  <p:slideViewPr>
    <p:cSldViewPr snapToGrid="0">
      <p:cViewPr varScale="1">
        <p:scale>
          <a:sx n="93" d="100"/>
          <a:sy n="93" d="100"/>
        </p:scale>
        <p:origin x="92"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90E2943-00BD-4F4E-A913-804E0B6A5217}" type="datetimeFigureOut">
              <a:rPr lang="en-AU" smtClean="0"/>
              <a:t>12/12/2024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2759172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0E2943-00BD-4F4E-A913-804E0B6A5217}" type="datetimeFigureOut">
              <a:rPr lang="en-AU" smtClean="0"/>
              <a:t>12/12/2024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27468633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0E2943-00BD-4F4E-A913-804E0B6A5217}" type="datetimeFigureOut">
              <a:rPr lang="en-AU" smtClean="0"/>
              <a:t>12/12/2024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764ACEA-3434-4EBC-B7CA-3D4523A33DA7}" type="slidenum">
              <a:rPr lang="en-AU" smtClean="0"/>
              <a:t>‹#›</a:t>
            </a:fld>
            <a:endParaRPr lang="en-A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5155527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0E2943-00BD-4F4E-A913-804E0B6A5217}" type="datetimeFigureOut">
              <a:rPr lang="en-AU" smtClean="0"/>
              <a:t>12/12/2024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17927242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0E2943-00BD-4F4E-A913-804E0B6A5217}" type="datetimeFigureOut">
              <a:rPr lang="en-AU" smtClean="0"/>
              <a:t>12/12/2024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764ACEA-3434-4EBC-B7CA-3D4523A33DA7}" type="slidenum">
              <a:rPr lang="en-AU" smtClean="0"/>
              <a:t>‹#›</a:t>
            </a:fld>
            <a:endParaRPr lang="en-A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8558945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0E2943-00BD-4F4E-A913-804E0B6A5217}" type="datetimeFigureOut">
              <a:rPr lang="en-AU" smtClean="0"/>
              <a:t>12/12/2024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26747639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0E2943-00BD-4F4E-A913-804E0B6A5217}" type="datetimeFigureOut">
              <a:rPr lang="en-AU" smtClean="0"/>
              <a:t>12/12/2024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22084911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0E2943-00BD-4F4E-A913-804E0B6A5217}" type="datetimeFigureOut">
              <a:rPr lang="en-AU" smtClean="0"/>
              <a:t>12/12/2024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19955126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0E2943-00BD-4F4E-A913-804E0B6A5217}" type="datetimeFigureOut">
              <a:rPr lang="en-AU" smtClean="0"/>
              <a:t>12/12/2024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1657053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0E2943-00BD-4F4E-A913-804E0B6A5217}" type="datetimeFigureOut">
              <a:rPr lang="en-AU" smtClean="0"/>
              <a:t>12/12/2024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40617694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0E2943-00BD-4F4E-A913-804E0B6A5217}" type="datetimeFigureOut">
              <a:rPr lang="en-AU" smtClean="0"/>
              <a:t>12/12/2024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6630840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90E2943-00BD-4F4E-A913-804E0B6A5217}" type="datetimeFigureOut">
              <a:rPr lang="en-AU" smtClean="0"/>
              <a:t>12/12/2024</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35522277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90E2943-00BD-4F4E-A913-804E0B6A5217}" type="datetimeFigureOut">
              <a:rPr lang="en-AU" smtClean="0"/>
              <a:t>12/12/2024</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39916368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0E2943-00BD-4F4E-A913-804E0B6A5217}" type="datetimeFigureOut">
              <a:rPr lang="en-AU" smtClean="0"/>
              <a:t>12/12/2024</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1597713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90E2943-00BD-4F4E-A913-804E0B6A5217}" type="datetimeFigureOut">
              <a:rPr lang="en-AU" smtClean="0"/>
              <a:t>12/12/2024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20537136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90E2943-00BD-4F4E-A913-804E0B6A5217}" type="datetimeFigureOut">
              <a:rPr lang="en-AU" smtClean="0"/>
              <a:t>12/12/2024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3764ACEA-3434-4EBC-B7CA-3D4523A33DA7}" type="slidenum">
              <a:rPr lang="en-AU" smtClean="0"/>
              <a:t>‹#›</a:t>
            </a:fld>
            <a:endParaRPr lang="en-AU"/>
          </a:p>
        </p:txBody>
      </p:sp>
    </p:spTree>
    <p:extLst>
      <p:ext uri="{BB962C8B-B14F-4D97-AF65-F5344CB8AC3E}">
        <p14:creationId xmlns:p14="http://schemas.microsoft.com/office/powerpoint/2010/main" val="124729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90E2943-00BD-4F4E-A913-804E0B6A5217}" type="datetimeFigureOut">
              <a:rPr lang="en-AU" smtClean="0"/>
              <a:t>12/12/2024</a:t>
            </a:fld>
            <a:endParaRPr lang="en-A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764ACEA-3434-4EBC-B7CA-3D4523A33DA7}" type="slidenum">
              <a:rPr lang="en-AU" smtClean="0"/>
              <a:t>‹#›</a:t>
            </a:fld>
            <a:endParaRPr lang="en-AU"/>
          </a:p>
        </p:txBody>
      </p:sp>
    </p:spTree>
    <p:extLst>
      <p:ext uri="{BB962C8B-B14F-4D97-AF65-F5344CB8AC3E}">
        <p14:creationId xmlns:p14="http://schemas.microsoft.com/office/powerpoint/2010/main" val="2797835513"/>
      </p:ext>
    </p:extLst>
  </p:cSld>
  <p:clrMap bg1="dk1" tx1="lt1" bg2="dk2" tx2="lt2" accent1="accent1" accent2="accent2" accent3="accent3" accent4="accent4" accent5="accent5" accent6="accent6" hlink="hlink" folHlink="folHlink"/>
  <p:sldLayoutIdLst>
    <p:sldLayoutId id="2147483788" r:id="rId1"/>
    <p:sldLayoutId id="2147483789" r:id="rId2"/>
    <p:sldLayoutId id="2147483790" r:id="rId3"/>
    <p:sldLayoutId id="2147483791" r:id="rId4"/>
    <p:sldLayoutId id="2147483792" r:id="rId5"/>
    <p:sldLayoutId id="2147483793" r:id="rId6"/>
    <p:sldLayoutId id="2147483794" r:id="rId7"/>
    <p:sldLayoutId id="2147483795" r:id="rId8"/>
    <p:sldLayoutId id="2147483796" r:id="rId9"/>
    <p:sldLayoutId id="2147483797" r:id="rId10"/>
    <p:sldLayoutId id="2147483798" r:id="rId11"/>
    <p:sldLayoutId id="2147483799" r:id="rId12"/>
    <p:sldLayoutId id="2147483800" r:id="rId13"/>
    <p:sldLayoutId id="2147483801" r:id="rId14"/>
    <p:sldLayoutId id="2147483802" r:id="rId15"/>
    <p:sldLayoutId id="214748380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CDAE7E-5D2C-40C1-AB1F-5BAC0DD6BA42}"/>
              </a:ext>
            </a:extLst>
          </p:cNvPr>
          <p:cNvSpPr>
            <a:spLocks noGrp="1"/>
          </p:cNvSpPr>
          <p:nvPr>
            <p:ph idx="1"/>
          </p:nvPr>
        </p:nvSpPr>
        <p:spPr>
          <a:xfrm>
            <a:off x="493972" y="1317851"/>
            <a:ext cx="10515600" cy="5213578"/>
          </a:xfrm>
        </p:spPr>
        <p:txBody>
          <a:bodyPr>
            <a:noAutofit/>
          </a:bodyPr>
          <a:lstStyle/>
          <a:p>
            <a:pPr marL="0" indent="0" algn="ctr">
              <a:buNone/>
            </a:pPr>
            <a:endParaRPr lang="en-GB" sz="3100" dirty="0"/>
          </a:p>
          <a:p>
            <a:pPr marL="0" indent="0" algn="ctr">
              <a:buNone/>
            </a:pPr>
            <a:r>
              <a:rPr lang="en-GB" sz="4000" b="1" dirty="0"/>
              <a:t>Historical Facts or Spiritual Lessons</a:t>
            </a:r>
          </a:p>
          <a:p>
            <a:pPr marL="0" indent="0" algn="ctr">
              <a:buNone/>
            </a:pPr>
            <a:endParaRPr lang="en-GB" sz="4000" b="1" dirty="0"/>
          </a:p>
          <a:p>
            <a:pPr marL="0" indent="0" algn="ctr">
              <a:buNone/>
            </a:pPr>
            <a:endParaRPr lang="en-GB" sz="4000" b="1" dirty="0"/>
          </a:p>
          <a:p>
            <a:pPr marL="0" indent="0" algn="ctr">
              <a:buNone/>
            </a:pPr>
            <a:endParaRPr lang="en-GB" sz="4000" b="1" dirty="0"/>
          </a:p>
          <a:p>
            <a:pPr marL="0" indent="0" algn="ctr">
              <a:buNone/>
            </a:pPr>
            <a:endParaRPr lang="en-GB" sz="4000" b="1" dirty="0"/>
          </a:p>
          <a:p>
            <a:pPr marL="0" indent="0" algn="r">
              <a:buNone/>
            </a:pPr>
            <a:r>
              <a:rPr lang="en-AU" sz="2000" b="1" i="1" dirty="0">
                <a:effectLst>
                  <a:outerShdw blurRad="38100" dist="38100" dir="2700000" algn="tl">
                    <a:srgbClr val="000000">
                      <a:alpha val="43137"/>
                    </a:srgbClr>
                  </a:outerShdw>
                </a:effectLst>
              </a:rPr>
              <a:t>Compiled and edited by: Mohammad Norozi</a:t>
            </a:r>
          </a:p>
          <a:p>
            <a:pPr marL="0" indent="0" algn="ctr">
              <a:buNone/>
            </a:pPr>
            <a:endParaRPr lang="en-GB" sz="4000" b="1" dirty="0"/>
          </a:p>
          <a:p>
            <a:pPr marL="0" indent="0" algn="ctr">
              <a:buNone/>
            </a:pPr>
            <a:endParaRPr lang="en-GB" sz="4000" dirty="0"/>
          </a:p>
          <a:p>
            <a:pPr marL="0" indent="0">
              <a:buNone/>
            </a:pPr>
            <a:endParaRPr lang="en-GB" sz="2400" dirty="0"/>
          </a:p>
        </p:txBody>
      </p:sp>
    </p:spTree>
    <p:extLst>
      <p:ext uri="{BB962C8B-B14F-4D97-AF65-F5344CB8AC3E}">
        <p14:creationId xmlns:p14="http://schemas.microsoft.com/office/powerpoint/2010/main" val="5672626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CDAE7E-5D2C-40C1-AB1F-5BAC0DD6BA42}"/>
              </a:ext>
            </a:extLst>
          </p:cNvPr>
          <p:cNvSpPr>
            <a:spLocks noGrp="1"/>
          </p:cNvSpPr>
          <p:nvPr>
            <p:ph idx="1"/>
          </p:nvPr>
        </p:nvSpPr>
        <p:spPr>
          <a:xfrm>
            <a:off x="618194" y="203079"/>
            <a:ext cx="10515600" cy="6562105"/>
          </a:xfrm>
        </p:spPr>
        <p:txBody>
          <a:bodyPr>
            <a:noAutofit/>
          </a:bodyPr>
          <a:lstStyle/>
          <a:p>
            <a:pPr marL="0" indent="0">
              <a:buNone/>
            </a:pPr>
            <a:endParaRPr lang="en-GB" sz="2000" dirty="0"/>
          </a:p>
          <a:p>
            <a:pPr marL="0" indent="0" algn="just">
              <a:buNone/>
            </a:pPr>
            <a:r>
              <a:rPr lang="en-GB" sz="2000" dirty="0"/>
              <a:t>At this point it is noteworthy to see the answer given by the beloved Guardian's secretary on his behalf to a question about the “fourth heaven” mentioned in the </a:t>
            </a:r>
            <a:r>
              <a:rPr lang="en-GB" sz="2000" dirty="0" err="1"/>
              <a:t>Kitáb-i-Íqán</a:t>
            </a:r>
            <a:r>
              <a:rPr lang="en-GB" sz="2000" dirty="0"/>
              <a:t> The translation of the passage is as follows: </a:t>
            </a:r>
          </a:p>
          <a:p>
            <a:pPr marL="0" indent="0" algn="just">
              <a:buNone/>
            </a:pPr>
            <a:endParaRPr lang="en-GB" sz="2000" dirty="0"/>
          </a:p>
          <a:p>
            <a:pPr marL="0" indent="0" algn="just">
              <a:buNone/>
            </a:pPr>
            <a:r>
              <a:rPr lang="en-GB" sz="2000" dirty="0"/>
              <a:t>“As to the ascent of Christ to the ‘fourth heaven’ as revealed in the glorious Book of </a:t>
            </a:r>
            <a:r>
              <a:rPr lang="en-GB" sz="2000" dirty="0" err="1"/>
              <a:t>Íqán</a:t>
            </a:r>
            <a:r>
              <a:rPr lang="en-GB" sz="2000" dirty="0"/>
              <a:t>, he (the Guardian) stated that the ‘fourth heaven’ is a term used and a belief held by the early astronomers. The followers of the </a:t>
            </a:r>
            <a:r>
              <a:rPr lang="en-GB" sz="2000" dirty="0" err="1"/>
              <a:t>Shi’ah</a:t>
            </a:r>
            <a:r>
              <a:rPr lang="en-GB" sz="2000" dirty="0"/>
              <a:t> sect likewise held this belief. As the </a:t>
            </a:r>
            <a:r>
              <a:rPr lang="en-GB" sz="2000" dirty="0" err="1"/>
              <a:t>Kitáb-i-Íqán</a:t>
            </a:r>
            <a:r>
              <a:rPr lang="en-GB" sz="2000" dirty="0"/>
              <a:t> was revealed for the guidance of that sect, this term was used in conformity with the concepts of its followers.”</a:t>
            </a:r>
          </a:p>
          <a:p>
            <a:pPr marL="0" indent="0" algn="just">
              <a:buNone/>
            </a:pPr>
            <a:r>
              <a:rPr lang="en-GB" sz="1600" dirty="0"/>
              <a:t>[Memorandum of the Research Dept. at the </a:t>
            </a:r>
            <a:r>
              <a:rPr lang="en-GB" sz="1600" dirty="0" err="1"/>
              <a:t>Bahá’í</a:t>
            </a:r>
            <a:r>
              <a:rPr lang="en-GB" sz="1600" dirty="0"/>
              <a:t> World </a:t>
            </a:r>
            <a:r>
              <a:rPr lang="en-GB" sz="1600" dirty="0" err="1"/>
              <a:t>Center</a:t>
            </a:r>
            <a:r>
              <a:rPr lang="en-GB" sz="1600" dirty="0"/>
              <a:t> written at the instruction of the House of Justice, dated 22 Oct. 1995 (“Socrates Memorandum”)].</a:t>
            </a:r>
          </a:p>
        </p:txBody>
      </p:sp>
    </p:spTree>
    <p:extLst>
      <p:ext uri="{BB962C8B-B14F-4D97-AF65-F5344CB8AC3E}">
        <p14:creationId xmlns:p14="http://schemas.microsoft.com/office/powerpoint/2010/main" val="13819721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CDAE7E-5D2C-40C1-AB1F-5BAC0DD6BA42}"/>
              </a:ext>
            </a:extLst>
          </p:cNvPr>
          <p:cNvSpPr>
            <a:spLocks noGrp="1"/>
          </p:cNvSpPr>
          <p:nvPr>
            <p:ph idx="1"/>
          </p:nvPr>
        </p:nvSpPr>
        <p:spPr>
          <a:xfrm>
            <a:off x="618194" y="203079"/>
            <a:ext cx="10515600" cy="6562105"/>
          </a:xfrm>
        </p:spPr>
        <p:txBody>
          <a:bodyPr>
            <a:noAutofit/>
          </a:bodyPr>
          <a:lstStyle/>
          <a:p>
            <a:pPr marL="0" indent="0">
              <a:buNone/>
            </a:pPr>
            <a:endParaRPr lang="en-GB" sz="2000" dirty="0"/>
          </a:p>
          <a:p>
            <a:pPr marL="0" indent="0" algn="just">
              <a:buNone/>
            </a:pPr>
            <a:r>
              <a:rPr lang="en-GB" sz="2400" dirty="0"/>
              <a:t>In conclusion, whenever the Central Figures of the </a:t>
            </a:r>
            <a:r>
              <a:rPr lang="en-GB" sz="2400" dirty="0" err="1"/>
              <a:t>Bahá’í</a:t>
            </a:r>
            <a:r>
              <a:rPr lang="en-GB" sz="2400" dirty="0"/>
              <a:t> Faith refer to ancient traditions the story cited is worthy material for a spiritual lesson.</a:t>
            </a:r>
          </a:p>
        </p:txBody>
      </p:sp>
    </p:spTree>
    <p:extLst>
      <p:ext uri="{BB962C8B-B14F-4D97-AF65-F5344CB8AC3E}">
        <p14:creationId xmlns:p14="http://schemas.microsoft.com/office/powerpoint/2010/main" val="3288215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CDAE7E-5D2C-40C1-AB1F-5BAC0DD6BA42}"/>
              </a:ext>
            </a:extLst>
          </p:cNvPr>
          <p:cNvSpPr>
            <a:spLocks noGrp="1"/>
          </p:cNvSpPr>
          <p:nvPr>
            <p:ph idx="1"/>
          </p:nvPr>
        </p:nvSpPr>
        <p:spPr>
          <a:xfrm>
            <a:off x="618194" y="203079"/>
            <a:ext cx="10515600" cy="6562105"/>
          </a:xfrm>
        </p:spPr>
        <p:txBody>
          <a:bodyPr>
            <a:noAutofit/>
          </a:bodyPr>
          <a:lstStyle/>
          <a:p>
            <a:pPr marL="0" indent="0">
              <a:buNone/>
            </a:pPr>
            <a:endParaRPr lang="en-GB" sz="2000" dirty="0"/>
          </a:p>
          <a:p>
            <a:pPr marL="0" indent="0" algn="just">
              <a:buNone/>
            </a:pPr>
            <a:r>
              <a:rPr lang="en-GB" sz="2000" dirty="0"/>
              <a:t>In the </a:t>
            </a:r>
            <a:r>
              <a:rPr lang="en-GB" sz="2000" dirty="0" err="1"/>
              <a:t>Bahá’í</a:t>
            </a:r>
            <a:r>
              <a:rPr lang="en-GB" sz="2000" dirty="0"/>
              <a:t> Writings, there are many references to figures and stories from biblical scripture. Read with a literal eye, one might assume that all of these references confirm the historical authenticity of the characters and events mentioned. </a:t>
            </a:r>
          </a:p>
          <a:p>
            <a:pPr marL="0" indent="0" algn="just">
              <a:buNone/>
            </a:pPr>
            <a:r>
              <a:rPr lang="en-GB" sz="2000" dirty="0"/>
              <a:t>However, one might ask this question: Are these stories facts or myths? </a:t>
            </a:r>
          </a:p>
          <a:p>
            <a:pPr marL="0" indent="0" algn="just">
              <a:buNone/>
            </a:pPr>
            <a:r>
              <a:rPr lang="en-GB" sz="2000" dirty="0"/>
              <a:t>The aim of this short presentation is to find a satisfactory answer or answers based on the </a:t>
            </a:r>
            <a:r>
              <a:rPr lang="en-GB" sz="2000" dirty="0" err="1"/>
              <a:t>Bahá’í</a:t>
            </a:r>
            <a:r>
              <a:rPr lang="en-GB" sz="2000" dirty="0"/>
              <a:t> Writings.</a:t>
            </a:r>
          </a:p>
          <a:p>
            <a:pPr marL="0" indent="0" algn="just">
              <a:buNone/>
            </a:pPr>
            <a:endParaRPr lang="en-GB" sz="2000" dirty="0"/>
          </a:p>
        </p:txBody>
      </p:sp>
    </p:spTree>
    <p:extLst>
      <p:ext uri="{BB962C8B-B14F-4D97-AF65-F5344CB8AC3E}">
        <p14:creationId xmlns:p14="http://schemas.microsoft.com/office/powerpoint/2010/main" val="38136578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CDAE7E-5D2C-40C1-AB1F-5BAC0DD6BA42}"/>
              </a:ext>
            </a:extLst>
          </p:cNvPr>
          <p:cNvSpPr>
            <a:spLocks noGrp="1"/>
          </p:cNvSpPr>
          <p:nvPr>
            <p:ph idx="1"/>
          </p:nvPr>
        </p:nvSpPr>
        <p:spPr>
          <a:xfrm>
            <a:off x="618194" y="203079"/>
            <a:ext cx="10515600" cy="6562105"/>
          </a:xfrm>
        </p:spPr>
        <p:txBody>
          <a:bodyPr>
            <a:noAutofit/>
          </a:bodyPr>
          <a:lstStyle/>
          <a:p>
            <a:pPr marL="0" indent="0" algn="just">
              <a:buNone/>
            </a:pPr>
            <a:endParaRPr lang="en-GB" sz="2000" dirty="0"/>
          </a:p>
          <a:p>
            <a:pPr marL="0" indent="0" algn="just">
              <a:buNone/>
            </a:pPr>
            <a:r>
              <a:rPr lang="en-GB" sz="2000" dirty="0" err="1"/>
              <a:t>Mírzá</a:t>
            </a:r>
            <a:r>
              <a:rPr lang="en-GB" sz="2000" dirty="0"/>
              <a:t> </a:t>
            </a:r>
            <a:r>
              <a:rPr lang="en-GB" sz="2000" dirty="0" err="1"/>
              <a:t>Abu’l-Faḍl-i-Gulpáygání</a:t>
            </a:r>
            <a:r>
              <a:rPr lang="en-GB" sz="2000" dirty="0"/>
              <a:t>, a renowned scholar of the </a:t>
            </a:r>
            <a:r>
              <a:rPr lang="en-GB" sz="2000" dirty="0" err="1"/>
              <a:t>Bahá’í</a:t>
            </a:r>
            <a:r>
              <a:rPr lang="en-GB" sz="2000" dirty="0"/>
              <a:t> Faith, in the collection of his works entitled Miracles and Metaphors, states:</a:t>
            </a:r>
          </a:p>
          <a:p>
            <a:pPr marL="0" indent="0" algn="just">
              <a:buNone/>
            </a:pPr>
            <a:r>
              <a:rPr lang="en-GB" sz="2000" dirty="0"/>
              <a:t>“It is clear that the prophets and Manifestations of the Cause of God were sent to guide the nations, to improve their characters, and to bring the people nearer to their Source and ultimate Goal. They were not sent as historians, astronomers, philosophers, or natural scientists. Their position in the world of creation is like that of the heart in the body: it has a universal position with a general effect. The position of the learned in the world of earthly dominion is like that of a specific organ. That is, they have a particular position and a special effect. Therefore, the prophets have indulged the people in regard to their historical notions, folk stories, and scientific principles, and have spoken to them according to these. They conversed as was appropriate to their audience and hid certain realities behind the curtain of allusion. . . . Finally, it is well known that neither the Prophet Muhammad nor the rest of the prophets ever engaged in disputes with the people about their historical beliefs but addressed them according to their local traditions.”</a:t>
            </a:r>
          </a:p>
        </p:txBody>
      </p:sp>
    </p:spTree>
    <p:extLst>
      <p:ext uri="{BB962C8B-B14F-4D97-AF65-F5344CB8AC3E}">
        <p14:creationId xmlns:p14="http://schemas.microsoft.com/office/powerpoint/2010/main" val="3399096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CDAE7E-5D2C-40C1-AB1F-5BAC0DD6BA42}"/>
              </a:ext>
            </a:extLst>
          </p:cNvPr>
          <p:cNvSpPr>
            <a:spLocks noGrp="1"/>
          </p:cNvSpPr>
          <p:nvPr>
            <p:ph idx="1"/>
          </p:nvPr>
        </p:nvSpPr>
        <p:spPr>
          <a:xfrm>
            <a:off x="618194" y="203079"/>
            <a:ext cx="10515600" cy="6562105"/>
          </a:xfrm>
        </p:spPr>
        <p:txBody>
          <a:bodyPr>
            <a:noAutofit/>
          </a:bodyPr>
          <a:lstStyle/>
          <a:p>
            <a:pPr marL="0" indent="0">
              <a:buNone/>
            </a:pPr>
            <a:endParaRPr lang="en-GB" sz="2000" dirty="0"/>
          </a:p>
          <a:p>
            <a:pPr marL="0" indent="0" algn="just">
              <a:buNone/>
            </a:pPr>
            <a:r>
              <a:rPr lang="en-GB" sz="2000" dirty="0"/>
              <a:t>In a discourse of </a:t>
            </a:r>
            <a:r>
              <a:rPr lang="en-GB" sz="2000" dirty="0" err="1"/>
              <a:t>Bahá’u’lláh</a:t>
            </a:r>
            <a:r>
              <a:rPr lang="en-GB" sz="2000" dirty="0"/>
              <a:t> on the Báb’s commentary on the </a:t>
            </a:r>
            <a:r>
              <a:rPr lang="en-GB" sz="2000" dirty="0" err="1"/>
              <a:t>Surih</a:t>
            </a:r>
            <a:r>
              <a:rPr lang="en-GB" sz="2000" dirty="0"/>
              <a:t> of Joseph, He states: </a:t>
            </a:r>
          </a:p>
          <a:p>
            <a:pPr marL="0" indent="0" algn="just">
              <a:buNone/>
            </a:pPr>
            <a:endParaRPr lang="en-GB" sz="2000" dirty="0"/>
          </a:p>
          <a:p>
            <a:pPr marL="0" indent="0" algn="just">
              <a:buNone/>
            </a:pPr>
            <a:r>
              <a:rPr lang="en-GB" sz="2000" dirty="0"/>
              <a:t>“It is known to thee that the commentary on the </a:t>
            </a:r>
            <a:r>
              <a:rPr lang="en-GB" sz="2000" dirty="0" err="1"/>
              <a:t>Surih</a:t>
            </a:r>
            <a:r>
              <a:rPr lang="en-GB" sz="2000" dirty="0"/>
              <a:t> of Joseph hath been revealed according to the prevailing understanding of the people of that time. This hath been due to pure bounty haply the wayward and ignorant people may become transported to the realm of knowledge; because much of that which hath been stated therein are the material known to be truth with the people of </a:t>
            </a:r>
            <a:r>
              <a:rPr lang="en-GB" sz="2000" dirty="0" err="1"/>
              <a:t>Qur’án</a:t>
            </a:r>
            <a:r>
              <a:rPr lang="en-GB" sz="2000" dirty="0"/>
              <a:t>. Had it been revealed according to that which God desired, no one would have accepted and remained loyal.”</a:t>
            </a:r>
          </a:p>
          <a:p>
            <a:pPr marL="0" indent="0" algn="just">
              <a:buNone/>
            </a:pPr>
            <a:r>
              <a:rPr lang="en-GB" sz="1600" dirty="0"/>
              <a:t>(</a:t>
            </a:r>
            <a:r>
              <a:rPr lang="en-GB" sz="1600" dirty="0" err="1"/>
              <a:t>Ayát-i-Iláhi</a:t>
            </a:r>
            <a:r>
              <a:rPr lang="en-GB" sz="1600" dirty="0"/>
              <a:t>, vol. 2, 68)</a:t>
            </a:r>
          </a:p>
        </p:txBody>
      </p:sp>
    </p:spTree>
    <p:extLst>
      <p:ext uri="{BB962C8B-B14F-4D97-AF65-F5344CB8AC3E}">
        <p14:creationId xmlns:p14="http://schemas.microsoft.com/office/powerpoint/2010/main" val="36490190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CDAE7E-5D2C-40C1-AB1F-5BAC0DD6BA42}"/>
              </a:ext>
            </a:extLst>
          </p:cNvPr>
          <p:cNvSpPr>
            <a:spLocks noGrp="1"/>
          </p:cNvSpPr>
          <p:nvPr>
            <p:ph idx="1"/>
          </p:nvPr>
        </p:nvSpPr>
        <p:spPr>
          <a:xfrm>
            <a:off x="618194" y="203079"/>
            <a:ext cx="10515600" cy="6562105"/>
          </a:xfrm>
        </p:spPr>
        <p:txBody>
          <a:bodyPr>
            <a:noAutofit/>
          </a:bodyPr>
          <a:lstStyle/>
          <a:p>
            <a:pPr marL="0" indent="0">
              <a:buNone/>
            </a:pPr>
            <a:endParaRPr lang="en-GB" sz="2000" dirty="0"/>
          </a:p>
          <a:p>
            <a:pPr marL="0" indent="0" algn="just">
              <a:buNone/>
            </a:pPr>
            <a:r>
              <a:rPr lang="en-GB" sz="2000" dirty="0"/>
              <a:t>Lets see what </a:t>
            </a:r>
            <a:r>
              <a:rPr lang="en-AU" sz="2000" dirty="0"/>
              <a:t>‘</a:t>
            </a:r>
            <a:r>
              <a:rPr lang="en-AU" sz="2000" dirty="0" err="1"/>
              <a:t>Abdu’l-Bahá</a:t>
            </a:r>
            <a:r>
              <a:rPr lang="en-AU" sz="2000" dirty="0"/>
              <a:t> </a:t>
            </a:r>
            <a:r>
              <a:rPr lang="en-GB" sz="2000" dirty="0"/>
              <a:t>sates about the story of the people of the Cave (this is a miracle story of seven Christian, who were pressed to recant their Faith under threat of death by the Roman Empire, withdrew to a cave outside of Ephesus to pray. </a:t>
            </a:r>
            <a:r>
              <a:rPr lang="en-AU" sz="2000" dirty="0"/>
              <a:t>There they fell asleep and </a:t>
            </a:r>
            <a:r>
              <a:rPr lang="en-GB" sz="2000" dirty="0"/>
              <a:t>Three-hundred years later, a farmer opened the sealed cave, and the seven sleepers awoke to find that Christianity was not only the accepted religion of Ephesus but the state religion of the entire Roman Empire.)</a:t>
            </a:r>
          </a:p>
          <a:p>
            <a:pPr marL="0" indent="0" algn="just">
              <a:buNone/>
            </a:pPr>
            <a:r>
              <a:rPr lang="en-GB" sz="2000" dirty="0"/>
              <a:t>“In the days of the Prophet, the Jews prompted the Quraysh to ask about the People of the Cave. When the question was asked, his holiness said: "I will inform you tomorrow." By one account, it was forty days (before he answered), and another account says it was at least three days. Because the Prophet knew that this was just a myth (</a:t>
            </a:r>
            <a:r>
              <a:rPr lang="en-GB" sz="2000" dirty="0" err="1"/>
              <a:t>afsanih</a:t>
            </a:r>
            <a:r>
              <a:rPr lang="en-GB" sz="2000" dirty="0"/>
              <a:t>), he was not inclined to give an answer, nor did he wish to say outright it is a myth, nor did he want to say something that is not real (</a:t>
            </a:r>
            <a:r>
              <a:rPr lang="en-GB" sz="2000" dirty="0" err="1"/>
              <a:t>haqiqat</a:t>
            </a:r>
            <a:r>
              <a:rPr lang="en-GB" sz="2000" dirty="0"/>
              <a:t>). When he saw that the enemies would not stay their hand, he answered them as though it were real. When certain matters are actually myths, the Divine Manifestations bring them out as though they were real and elucidate them. For if they were to deny well-known and established matters, others would consider this evidence of their ignorance. Therefore they elucidate them as though they were real.”</a:t>
            </a:r>
          </a:p>
          <a:p>
            <a:pPr marL="0" indent="0" algn="just">
              <a:buNone/>
            </a:pPr>
            <a:r>
              <a:rPr lang="en-GB" sz="1600" dirty="0"/>
              <a:t>(Amr </a:t>
            </a:r>
            <a:r>
              <a:rPr lang="en-GB" sz="1600" dirty="0" err="1"/>
              <a:t>va</a:t>
            </a:r>
            <a:r>
              <a:rPr lang="en-GB" sz="1600" dirty="0"/>
              <a:t> </a:t>
            </a:r>
            <a:r>
              <a:rPr lang="en-GB" sz="1600" dirty="0" err="1"/>
              <a:t>Khalq</a:t>
            </a:r>
            <a:r>
              <a:rPr lang="en-GB" sz="1600" dirty="0"/>
              <a:t> 2:211, provisional translation by William F. McCants)</a:t>
            </a:r>
          </a:p>
        </p:txBody>
      </p:sp>
    </p:spTree>
    <p:extLst>
      <p:ext uri="{BB962C8B-B14F-4D97-AF65-F5344CB8AC3E}">
        <p14:creationId xmlns:p14="http://schemas.microsoft.com/office/powerpoint/2010/main" val="35247697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CDAE7E-5D2C-40C1-AB1F-5BAC0DD6BA42}"/>
              </a:ext>
            </a:extLst>
          </p:cNvPr>
          <p:cNvSpPr>
            <a:spLocks noGrp="1"/>
          </p:cNvSpPr>
          <p:nvPr>
            <p:ph idx="1"/>
          </p:nvPr>
        </p:nvSpPr>
        <p:spPr>
          <a:xfrm>
            <a:off x="618194" y="203079"/>
            <a:ext cx="10515600" cy="6562105"/>
          </a:xfrm>
        </p:spPr>
        <p:txBody>
          <a:bodyPr>
            <a:noAutofit/>
          </a:bodyPr>
          <a:lstStyle/>
          <a:p>
            <a:pPr marL="0" indent="0">
              <a:buNone/>
            </a:pPr>
            <a:endParaRPr lang="en-GB" sz="2000" dirty="0"/>
          </a:p>
          <a:p>
            <a:pPr marL="0" indent="0" algn="just">
              <a:buNone/>
            </a:pPr>
            <a:r>
              <a:rPr lang="en-AU" sz="2000" dirty="0"/>
              <a:t>We all know about the story of the Noah’s Ark. Lets examine </a:t>
            </a:r>
            <a:r>
              <a:rPr lang="en-GB" sz="2000" dirty="0"/>
              <a:t>what </a:t>
            </a:r>
            <a:r>
              <a:rPr lang="en-GB" sz="2000" dirty="0" err="1"/>
              <a:t>Bahá’u’lláh</a:t>
            </a:r>
            <a:r>
              <a:rPr lang="en-GB" sz="2000" dirty="0"/>
              <a:t> </a:t>
            </a:r>
            <a:r>
              <a:rPr lang="en-AU" sz="2000" dirty="0"/>
              <a:t>and the Universal House of Justice say about this story. </a:t>
            </a:r>
            <a:r>
              <a:rPr lang="en-GB" sz="2000" dirty="0" err="1"/>
              <a:t>Bahá’u’lláh</a:t>
            </a:r>
            <a:r>
              <a:rPr lang="en-GB" sz="2000" dirty="0"/>
              <a:t> </a:t>
            </a:r>
            <a:r>
              <a:rPr lang="en-AU" sz="2000" dirty="0"/>
              <a:t> says:</a:t>
            </a:r>
          </a:p>
          <a:p>
            <a:pPr marL="0" indent="0" algn="just">
              <a:buNone/>
            </a:pPr>
            <a:endParaRPr lang="en-AU" sz="2000" dirty="0"/>
          </a:p>
          <a:p>
            <a:pPr marL="0" indent="0" algn="just">
              <a:buNone/>
            </a:pPr>
            <a:r>
              <a:rPr lang="en-GB" sz="2000" dirty="0"/>
              <a:t>"Noah's flood is but the measure of the tears I have shed, and Abraham's fire an ebullition of My soul. Jacob's grief is but a reflection of My sorrows, and Job's afflictions a fraction of My calamity."</a:t>
            </a:r>
          </a:p>
          <a:p>
            <a:pPr marL="0" indent="0" algn="just">
              <a:buNone/>
            </a:pPr>
            <a:endParaRPr lang="en-GB" sz="2000" dirty="0"/>
          </a:p>
          <a:p>
            <a:pPr marL="0" indent="0" algn="just">
              <a:buNone/>
            </a:pPr>
            <a:r>
              <a:rPr lang="en-GB" sz="1600" dirty="0"/>
              <a:t>(Baha'u'llah, Gems of Divine Mysteries, p. 60)</a:t>
            </a:r>
          </a:p>
          <a:p>
            <a:pPr marL="0" indent="0" algn="just">
              <a:buNone/>
            </a:pPr>
            <a:endParaRPr lang="en-AU" sz="2000" dirty="0"/>
          </a:p>
          <a:p>
            <a:pPr marL="0" indent="0" algn="just">
              <a:buNone/>
            </a:pPr>
            <a:endParaRPr lang="en-AU" sz="2000" dirty="0"/>
          </a:p>
          <a:p>
            <a:pPr marL="0" indent="0" algn="just">
              <a:buNone/>
            </a:pPr>
            <a:endParaRPr lang="en-AU" sz="2000" dirty="0"/>
          </a:p>
          <a:p>
            <a:pPr marL="0" indent="0" algn="just">
              <a:buNone/>
            </a:pPr>
            <a:endParaRPr lang="en-GB" sz="1600" dirty="0"/>
          </a:p>
        </p:txBody>
      </p:sp>
    </p:spTree>
    <p:extLst>
      <p:ext uri="{BB962C8B-B14F-4D97-AF65-F5344CB8AC3E}">
        <p14:creationId xmlns:p14="http://schemas.microsoft.com/office/powerpoint/2010/main" val="14128677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CDAE7E-5D2C-40C1-AB1F-5BAC0DD6BA42}"/>
              </a:ext>
            </a:extLst>
          </p:cNvPr>
          <p:cNvSpPr>
            <a:spLocks noGrp="1"/>
          </p:cNvSpPr>
          <p:nvPr>
            <p:ph idx="1"/>
          </p:nvPr>
        </p:nvSpPr>
        <p:spPr>
          <a:xfrm>
            <a:off x="618194" y="203079"/>
            <a:ext cx="10515600" cy="6562105"/>
          </a:xfrm>
        </p:spPr>
        <p:txBody>
          <a:bodyPr>
            <a:noAutofit/>
          </a:bodyPr>
          <a:lstStyle/>
          <a:p>
            <a:pPr marL="0" indent="0">
              <a:buNone/>
            </a:pPr>
            <a:endParaRPr lang="en-GB" sz="2000" dirty="0"/>
          </a:p>
          <a:p>
            <a:pPr marL="0" indent="0" algn="just">
              <a:buNone/>
            </a:pPr>
            <a:r>
              <a:rPr lang="en-GB" sz="2000" dirty="0"/>
              <a:t>The Universal House of Justice states:</a:t>
            </a:r>
          </a:p>
          <a:p>
            <a:pPr marL="0" indent="0" algn="just">
              <a:buNone/>
            </a:pPr>
            <a:r>
              <a:rPr lang="en-GB" sz="2000" dirty="0"/>
              <a:t>“ARK -- The word "ark" means, literally, a boat or ship, something that affords protection and safety, or a chest or box. It is used in two senses in the Bible. In the first sense it refers to the Ark of Noah, which He was bidden to build of gopher wood to preserve life during the Flood. In the second sense it refers to the Ark of the Covenant, the sacred chest representing to the Hebrews God's presence among them. It was constructed to hold the Tablets of the Law in Moses' time and was later placed in the Holy of Holies in the Temple of Jerusalem. The Ark, as a symbol of God's Law and the Divine Covenant that is the salvation of the people in every age and Dispensation, appears in various ways in the </a:t>
            </a:r>
            <a:r>
              <a:rPr lang="en-GB" sz="2000" dirty="0" err="1"/>
              <a:t>Bahá'í</a:t>
            </a:r>
            <a:r>
              <a:rPr lang="en-GB" sz="2000" dirty="0"/>
              <a:t> writings. </a:t>
            </a:r>
            <a:r>
              <a:rPr lang="en-GB" sz="2000" dirty="0" err="1"/>
              <a:t>Bahá'u'lláh</a:t>
            </a:r>
            <a:r>
              <a:rPr lang="en-GB" sz="2000" dirty="0"/>
              <a:t> refers to His faithful followers as "the denizens of the Crimson Ark"; He refers to the Ark of the Cause and also to the Ark of His Laws. A well-known passage in which this term is used appears in the Tablet of Carmel: "Ere long will God sail His Ark upon thee, and will manifest the people of Baha who have been mentioned in the Book of Names." </a:t>
            </a:r>
            <a:r>
              <a:rPr lang="en-GB" sz="2000" dirty="0" err="1"/>
              <a:t>Shoghi</a:t>
            </a:r>
            <a:r>
              <a:rPr lang="en-GB" sz="2000" dirty="0"/>
              <a:t> Effendi explains that the Ark in this passage refers to the </a:t>
            </a:r>
            <a:r>
              <a:rPr lang="en-GB" sz="2000" dirty="0" err="1"/>
              <a:t>Bahá'í</a:t>
            </a:r>
            <a:r>
              <a:rPr lang="en-GB" sz="2000" dirty="0"/>
              <a:t> Administrative Centre on Mount Carmel and that the dwellers of the Ark are the members of the Universal House of Justice.”</a:t>
            </a:r>
          </a:p>
          <a:p>
            <a:pPr marL="0" indent="0" algn="just">
              <a:buNone/>
            </a:pPr>
            <a:endParaRPr lang="en-GB" sz="2000" dirty="0"/>
          </a:p>
          <a:p>
            <a:pPr marL="0" indent="0" algn="just">
              <a:buNone/>
            </a:pPr>
            <a:r>
              <a:rPr lang="en-GB" sz="1600" dirty="0"/>
              <a:t>(The Universal House of Justice, Messages 1963 to 1986, p. 732)</a:t>
            </a:r>
          </a:p>
        </p:txBody>
      </p:sp>
    </p:spTree>
    <p:extLst>
      <p:ext uri="{BB962C8B-B14F-4D97-AF65-F5344CB8AC3E}">
        <p14:creationId xmlns:p14="http://schemas.microsoft.com/office/powerpoint/2010/main" val="16791001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CDAE7E-5D2C-40C1-AB1F-5BAC0DD6BA42}"/>
              </a:ext>
            </a:extLst>
          </p:cNvPr>
          <p:cNvSpPr>
            <a:spLocks noGrp="1"/>
          </p:cNvSpPr>
          <p:nvPr>
            <p:ph idx="1"/>
          </p:nvPr>
        </p:nvSpPr>
        <p:spPr>
          <a:xfrm>
            <a:off x="618194" y="203079"/>
            <a:ext cx="10515600" cy="6562105"/>
          </a:xfrm>
        </p:spPr>
        <p:txBody>
          <a:bodyPr>
            <a:noAutofit/>
          </a:bodyPr>
          <a:lstStyle/>
          <a:p>
            <a:pPr marL="0" indent="0">
              <a:buNone/>
            </a:pPr>
            <a:endParaRPr lang="en-GB" sz="2000" dirty="0"/>
          </a:p>
          <a:p>
            <a:pPr marL="0" indent="0" algn="just">
              <a:buNone/>
            </a:pPr>
            <a:r>
              <a:rPr lang="en-GB" sz="2000" dirty="0"/>
              <a:t>Adib </a:t>
            </a:r>
            <a:r>
              <a:rPr lang="en-GB" sz="2000" dirty="0" err="1"/>
              <a:t>Taherzadeh</a:t>
            </a:r>
            <a:r>
              <a:rPr lang="en-GB" sz="2000" dirty="0"/>
              <a:t> in his book “The Revelation of Baha'u'llah states:</a:t>
            </a:r>
          </a:p>
          <a:p>
            <a:pPr marL="0" indent="0" algn="just">
              <a:buNone/>
            </a:pPr>
            <a:endParaRPr lang="en-GB" sz="2000" dirty="0"/>
          </a:p>
          <a:p>
            <a:pPr marL="0" indent="0" algn="just">
              <a:buNone/>
            </a:pPr>
            <a:r>
              <a:rPr lang="en-GB" sz="2000" dirty="0"/>
              <a:t>“The stories of Hud and Salih are somewhat similar to the story of Noah, the flood and the Ark. They are all symbolic. In the </a:t>
            </a:r>
            <a:r>
              <a:rPr lang="en-GB" sz="2000" dirty="0" err="1"/>
              <a:t>Bahá'í</a:t>
            </a:r>
            <a:r>
              <a:rPr lang="en-GB" sz="2000" dirty="0"/>
              <a:t> Writings we find explained the significance of such terms as Noah's Ark, the flood, the she-camel and other incidents. For example, '</a:t>
            </a:r>
            <a:r>
              <a:rPr lang="en-GB" sz="2000" dirty="0" err="1"/>
              <a:t>Abdu'l-Bahá</a:t>
            </a:r>
            <a:r>
              <a:rPr lang="en-GB" sz="2000" dirty="0"/>
              <a:t> in a Tablet explains that the she-camel was symbolic of the holy spirit of Salih, and the milk was symbolic of the spiritual food which his spirit offered to the people..”</a:t>
            </a:r>
          </a:p>
          <a:p>
            <a:pPr marL="0" indent="0" algn="just">
              <a:buNone/>
            </a:pPr>
            <a:endParaRPr lang="en-GB" sz="2000" dirty="0"/>
          </a:p>
          <a:p>
            <a:pPr marL="0" indent="0" algn="just">
              <a:buNone/>
            </a:pPr>
            <a:r>
              <a:rPr lang="en-GB" sz="1600" dirty="0"/>
              <a:t>(Adib </a:t>
            </a:r>
            <a:r>
              <a:rPr lang="en-GB" sz="1600" dirty="0" err="1"/>
              <a:t>Taherzadeh</a:t>
            </a:r>
            <a:r>
              <a:rPr lang="en-GB" sz="1600" dirty="0"/>
              <a:t>, The Revelation of Baha'u'llah v 4, p. 427)</a:t>
            </a:r>
          </a:p>
        </p:txBody>
      </p:sp>
    </p:spTree>
    <p:extLst>
      <p:ext uri="{BB962C8B-B14F-4D97-AF65-F5344CB8AC3E}">
        <p14:creationId xmlns:p14="http://schemas.microsoft.com/office/powerpoint/2010/main" val="4471898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CDAE7E-5D2C-40C1-AB1F-5BAC0DD6BA42}"/>
              </a:ext>
            </a:extLst>
          </p:cNvPr>
          <p:cNvSpPr>
            <a:spLocks noGrp="1"/>
          </p:cNvSpPr>
          <p:nvPr>
            <p:ph idx="1"/>
          </p:nvPr>
        </p:nvSpPr>
        <p:spPr>
          <a:xfrm>
            <a:off x="618194" y="203079"/>
            <a:ext cx="10515600" cy="6562105"/>
          </a:xfrm>
        </p:spPr>
        <p:txBody>
          <a:bodyPr>
            <a:noAutofit/>
          </a:bodyPr>
          <a:lstStyle/>
          <a:p>
            <a:pPr marL="0" indent="0">
              <a:buNone/>
            </a:pPr>
            <a:endParaRPr lang="en-GB" sz="2000" dirty="0"/>
          </a:p>
          <a:p>
            <a:pPr marL="0" indent="0" algn="just">
              <a:buNone/>
            </a:pPr>
            <a:r>
              <a:rPr lang="en-GB" sz="2000" dirty="0"/>
              <a:t>“The reality of Christ was always in heaven and will always be. This is the intention of the text of the Gospel. For while Jesus Christ walked upon the earth, He said, "The Son of Man is in heaven." Therefore, holding to literal interpretation and visible </a:t>
            </a:r>
            <a:r>
              <a:rPr lang="en-GB" sz="2000" dirty="0" err="1"/>
              <a:t>fulfillment</a:t>
            </a:r>
            <a:r>
              <a:rPr lang="en-GB" sz="2000" dirty="0"/>
              <a:t> of the text of the Holy Books is simply imitation of ancestral forms and beliefs; for when we perceive the reality of Christ, these texts and statements become clear and perfectly reconcilable with each other. Unless we perceive reality, we cannot understand the meanings of the Holy Books, for these meanings are symbolical and spiritual -- such as, for instance, the raising of Lazarus, which has spiritual interpretation. We must first establish the fact that the power of God is infinite, unlimited, and that it is within that power to accomplish anything.”</a:t>
            </a:r>
          </a:p>
          <a:p>
            <a:pPr marL="0" indent="0" algn="just">
              <a:buNone/>
            </a:pPr>
            <a:endParaRPr lang="en-GB" sz="2000" dirty="0"/>
          </a:p>
          <a:p>
            <a:pPr marL="0" indent="0" algn="just">
              <a:buNone/>
            </a:pPr>
            <a:r>
              <a:rPr lang="en-GB" sz="1600" dirty="0"/>
              <a:t>(</a:t>
            </a:r>
            <a:r>
              <a:rPr lang="en-GB" sz="1600" dirty="0" err="1"/>
              <a:t>Abdu'l</a:t>
            </a:r>
            <a:r>
              <a:rPr lang="en-GB" sz="1600" dirty="0"/>
              <a:t>-Baha, The Promulgation of Universal Peace, p. 245)</a:t>
            </a:r>
          </a:p>
        </p:txBody>
      </p:sp>
    </p:spTree>
    <p:extLst>
      <p:ext uri="{BB962C8B-B14F-4D97-AF65-F5344CB8AC3E}">
        <p14:creationId xmlns:p14="http://schemas.microsoft.com/office/powerpoint/2010/main" val="129519025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docProps/app.xml><?xml version="1.0" encoding="utf-8"?>
<Properties xmlns="http://schemas.openxmlformats.org/officeDocument/2006/extended-properties" xmlns:vt="http://schemas.openxmlformats.org/officeDocument/2006/docPropsVTypes">
  <Template>Wisp</Template>
  <TotalTime>0</TotalTime>
  <Words>1570</Words>
  <Application>Microsoft Office PowerPoint</Application>
  <PresentationFormat>Widescreen</PresentationFormat>
  <Paragraphs>54</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Facet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Mohammad Norozi</dc:creator>
  <cp:lastModifiedBy>Mohammad Norozi</cp:lastModifiedBy>
  <cp:revision>45</cp:revision>
  <dcterms:created xsi:type="dcterms:W3CDTF">2019-10-04T05:31:12Z</dcterms:created>
  <dcterms:modified xsi:type="dcterms:W3CDTF">2024-12-12T15:12:26Z</dcterms:modified>
</cp:coreProperties>
</file>