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9" r:id="rId2"/>
    <p:sldId id="257" r:id="rId3"/>
    <p:sldId id="276" r:id="rId4"/>
    <p:sldId id="265" r:id="rId5"/>
    <p:sldId id="267" r:id="rId6"/>
    <p:sldId id="275" r:id="rId7"/>
    <p:sldId id="273" r:id="rId8"/>
    <p:sldId id="274"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5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686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5552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79272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8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7476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0849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9551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570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06176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630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5222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9163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977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0537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472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2797835513"/>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0"/>
            <a:ext cx="10515600" cy="5096699"/>
          </a:xfrm>
        </p:spPr>
        <p:txBody>
          <a:bodyPr>
            <a:noAutofit/>
          </a:bodyPr>
          <a:lstStyle/>
          <a:p>
            <a:pPr marL="0" indent="0" algn="ctr">
              <a:buNone/>
            </a:pPr>
            <a:endParaRPr lang="en-GB" sz="3100" dirty="0"/>
          </a:p>
          <a:p>
            <a:pPr marL="0" indent="0" algn="ctr">
              <a:buNone/>
            </a:pPr>
            <a:endParaRPr lang="en-GB" sz="4000" b="1" dirty="0"/>
          </a:p>
          <a:p>
            <a:pPr marL="0" indent="0" algn="ctr">
              <a:buNone/>
            </a:pPr>
            <a:r>
              <a:rPr lang="en-GB" sz="4000" b="1" dirty="0"/>
              <a:t>Removal of the Sword with the Word</a:t>
            </a:r>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r">
              <a:buNone/>
            </a:pPr>
            <a:r>
              <a:rPr lang="en-AU" sz="2000" b="1" i="1" dirty="0">
                <a:effectLst>
                  <a:outerShdw blurRad="38100" dist="38100" dir="2700000" algn="tl">
                    <a:srgbClr val="000000">
                      <a:alpha val="43137"/>
                    </a:srgbClr>
                  </a:outerShdw>
                </a:effectLst>
              </a:rPr>
              <a:t>Mohammad Norozi</a:t>
            </a:r>
          </a:p>
          <a:p>
            <a:pPr marL="0" indent="0" algn="ctr">
              <a:buNone/>
            </a:pPr>
            <a:endParaRPr lang="en-GB" sz="4000"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Prophet Muhammad is reported to have said:</a:t>
            </a:r>
          </a:p>
          <a:p>
            <a:pPr marL="0" indent="0" algn="just">
              <a:buNone/>
            </a:pPr>
            <a:endParaRPr lang="en-GB" sz="2000" dirty="0"/>
          </a:p>
          <a:p>
            <a:pPr marL="0" indent="0" algn="ctr">
              <a:buNone/>
            </a:pPr>
            <a:r>
              <a:rPr lang="en-GB" sz="2000" dirty="0"/>
              <a:t>“Swords are the keys to paradise. …” </a:t>
            </a:r>
          </a:p>
          <a:p>
            <a:pPr marL="0" indent="0" algn="just">
              <a:buNone/>
            </a:pPr>
            <a:endParaRPr lang="en-GB" sz="2000" dirty="0"/>
          </a:p>
          <a:p>
            <a:pPr marL="0" indent="0" algn="just">
              <a:buNone/>
            </a:pPr>
            <a:r>
              <a:rPr lang="en-GB" sz="2000" dirty="0"/>
              <a:t>The Messenger of God (</a:t>
            </a:r>
            <a:r>
              <a:rPr lang="en-GB" sz="2000" dirty="0" err="1"/>
              <a:t>Muḥammad</a:t>
            </a:r>
            <a:r>
              <a:rPr lang="en-GB" sz="2000" dirty="0"/>
              <a:t>) said, “All that is good lies in the sword and under the sword’s shadow, for people shall not rise save by the sword and swords are the keys to Paradise and Hellfire.” </a:t>
            </a:r>
          </a:p>
          <a:p>
            <a:pPr marL="0" indent="0" algn="just">
              <a:buNone/>
            </a:pPr>
            <a:r>
              <a:rPr lang="en-GB" sz="1600" dirty="0"/>
              <a:t>Sean W. Anthony, “</a:t>
            </a:r>
            <a:r>
              <a:rPr lang="en-GB" sz="1600" dirty="0" err="1"/>
              <a:t>Muḥammad</a:t>
            </a:r>
            <a:r>
              <a:rPr lang="en-GB" sz="1600" dirty="0"/>
              <a:t>, the Keys to Paradise, and the </a:t>
            </a:r>
            <a:r>
              <a:rPr lang="en-GB" sz="1600" dirty="0" err="1"/>
              <a:t>Doctrina</a:t>
            </a:r>
            <a:r>
              <a:rPr lang="en-GB" sz="1600" dirty="0"/>
              <a:t> </a:t>
            </a:r>
            <a:r>
              <a:rPr lang="en-GB" sz="1600" dirty="0" err="1"/>
              <a:t>Iacobi</a:t>
            </a:r>
            <a:r>
              <a:rPr lang="en-GB" sz="1600" dirty="0"/>
              <a:t>: A Late Antique Puzzle.” Der Islam 91.2 (2014), p. 257.</a:t>
            </a:r>
          </a:p>
        </p:txBody>
      </p:sp>
    </p:spTree>
    <p:extLst>
      <p:ext uri="{BB962C8B-B14F-4D97-AF65-F5344CB8AC3E}">
        <p14:creationId xmlns:p14="http://schemas.microsoft.com/office/powerpoint/2010/main" val="381365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Bahá‟u‟lláh in the </a:t>
            </a:r>
            <a:r>
              <a:rPr lang="en-GB" sz="2000" dirty="0" err="1"/>
              <a:t>Lawh-i</a:t>
            </a:r>
            <a:r>
              <a:rPr lang="en-GB" sz="2000" dirty="0"/>
              <a:t> </a:t>
            </a:r>
            <a:r>
              <a:rPr lang="en-GB" sz="2000" dirty="0" err="1"/>
              <a:t>Tabib</a:t>
            </a:r>
            <a:r>
              <a:rPr lang="en-GB" sz="2000" dirty="0"/>
              <a:t> (Tablet of Physician) talks about a dream in which He beheld the Prophet </a:t>
            </a:r>
            <a:r>
              <a:rPr lang="en-GB" sz="2000" dirty="0" err="1"/>
              <a:t>Muḥammad</a:t>
            </a:r>
            <a:r>
              <a:rPr lang="en-GB" sz="2000" dirty="0"/>
              <a:t>. </a:t>
            </a:r>
          </a:p>
          <a:p>
            <a:pPr marL="0" indent="0" algn="just">
              <a:buNone/>
            </a:pPr>
            <a:r>
              <a:rPr lang="en-GB" sz="2000" dirty="0"/>
              <a:t>This dream serves as a confirmation of the removal of the sword with love and compassion and ultimately His mission of peace:</a:t>
            </a:r>
          </a:p>
          <a:p>
            <a:pPr marL="0" indent="0" algn="just">
              <a:buNone/>
            </a:pPr>
            <a:r>
              <a:rPr lang="en-GB" sz="2000" dirty="0"/>
              <a:t> “One day I saw in a dream that I associated with His Holiness, the Apostle (</a:t>
            </a:r>
            <a:r>
              <a:rPr lang="en-GB" sz="2000" dirty="0" err="1"/>
              <a:t>Muḥammad</a:t>
            </a:r>
            <a:r>
              <a:rPr lang="en-GB" sz="2000" dirty="0"/>
              <a:t>), may the souls of all else but Him be sacrificed for His sake. Words were revealed and utterances were made manifest from that Dawning-Place of God’s Book. </a:t>
            </a:r>
          </a:p>
          <a:p>
            <a:pPr marL="0" indent="0" algn="just">
              <a:buNone/>
            </a:pPr>
            <a:r>
              <a:rPr lang="en-GB" sz="2000" dirty="0"/>
              <a:t>Thereupon He said: “Previously I had said: “Paradise is beneath the shades of swords.‟ However, if I were manifest in these days, I would say: “Paradise is beneath the shade of the tree of friendliness and compassion.” Upon hearing this blessed and exalted Word, I declared: “May the souls of all men be a sacrifice unto Thy loving-kindness, tender mercy and bounty!‟ Subsequently, the Ocean of utterance spoke that which the Pen was unable to reveal and the ink not capable to make manifest. When I woke up from my sleep I have found Myself filled with gladness for a time, in such wise that it was beyond description.</a:t>
            </a:r>
          </a:p>
          <a:p>
            <a:pPr marL="0" indent="0" algn="just">
              <a:buNone/>
            </a:pPr>
            <a:r>
              <a:rPr lang="en-GB" sz="1600" dirty="0"/>
              <a:t>Bahá‟u‟lláh: The </a:t>
            </a:r>
            <a:r>
              <a:rPr lang="en-AU" sz="1600" dirty="0"/>
              <a:t>Lawḥ-i </a:t>
            </a:r>
            <a:r>
              <a:rPr lang="en-AU" sz="1600" dirty="0" err="1"/>
              <a:t>Ṭabīb</a:t>
            </a:r>
            <a:r>
              <a:rPr lang="en-AU" sz="1600" dirty="0"/>
              <a:t>, provisional translation By </a:t>
            </a:r>
            <a:r>
              <a:rPr lang="en-AU" sz="1600" dirty="0" err="1"/>
              <a:t>Necati</a:t>
            </a:r>
            <a:r>
              <a:rPr lang="en-AU" sz="1600" dirty="0"/>
              <a:t> Alkan, </a:t>
            </a:r>
            <a:r>
              <a:rPr lang="en-AU" sz="1600" dirty="0" err="1"/>
              <a:t>Má’idih-yi</a:t>
            </a:r>
            <a:r>
              <a:rPr lang="en-AU" sz="1600" dirty="0"/>
              <a:t> </a:t>
            </a:r>
            <a:r>
              <a:rPr lang="en-AU" sz="1600" dirty="0" err="1"/>
              <a:t>Ásmání</a:t>
            </a:r>
            <a:r>
              <a:rPr lang="en-AU" sz="1600" dirty="0"/>
              <a:t>, (ed. „</a:t>
            </a:r>
            <a:r>
              <a:rPr lang="en-AU" sz="1600" dirty="0" err="1"/>
              <a:t>Abdu‟l</a:t>
            </a:r>
            <a:r>
              <a:rPr lang="en-AU" sz="1600" dirty="0"/>
              <a:t>-Hamid </a:t>
            </a:r>
            <a:r>
              <a:rPr lang="en-AU" sz="1600" dirty="0" err="1"/>
              <a:t>IshraqKhavari</a:t>
            </a:r>
            <a:r>
              <a:rPr lang="en-AU" sz="1600" dirty="0"/>
              <a:t>), vol. 8, Tehran 129 BE/1972-73, 78; </a:t>
            </a:r>
            <a:endParaRPr lang="en-GB" sz="1600" dirty="0"/>
          </a:p>
        </p:txBody>
      </p:sp>
    </p:spTree>
    <p:extLst>
      <p:ext uri="{BB962C8B-B14F-4D97-AF65-F5344CB8AC3E}">
        <p14:creationId xmlns:p14="http://schemas.microsoft.com/office/powerpoint/2010/main" val="1802009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1829BC0-9CA2-43BB-B8D5-554C1E3936AA}"/>
              </a:ext>
            </a:extLst>
          </p:cNvPr>
          <p:cNvPicPr>
            <a:picLocks noChangeAspect="1"/>
          </p:cNvPicPr>
          <p:nvPr/>
        </p:nvPicPr>
        <p:blipFill>
          <a:blip r:embed="rId2"/>
          <a:stretch>
            <a:fillRect/>
          </a:stretch>
        </p:blipFill>
        <p:spPr>
          <a:xfrm>
            <a:off x="907525" y="1155032"/>
            <a:ext cx="8724613" cy="5424523"/>
          </a:xfrm>
          <a:prstGeom prst="rect">
            <a:avLst/>
          </a:prstGeom>
        </p:spPr>
      </p:pic>
      <p:sp>
        <p:nvSpPr>
          <p:cNvPr id="7" name="Content Placeholder 2">
            <a:extLst>
              <a:ext uri="{FF2B5EF4-FFF2-40B4-BE49-F238E27FC236}">
                <a16:creationId xmlns:a16="http://schemas.microsoft.com/office/drawing/2014/main" id="{19F8EEFF-E5CF-DEAF-193C-65DA2C21D268}"/>
              </a:ext>
            </a:extLst>
          </p:cNvPr>
          <p:cNvSpPr>
            <a:spLocks noGrp="1"/>
          </p:cNvSpPr>
          <p:nvPr>
            <p:ph idx="1"/>
          </p:nvPr>
        </p:nvSpPr>
        <p:spPr>
          <a:xfrm>
            <a:off x="240058" y="278445"/>
            <a:ext cx="10515600" cy="759447"/>
          </a:xfrm>
        </p:spPr>
        <p:txBody>
          <a:bodyPr>
            <a:noAutofit/>
          </a:bodyPr>
          <a:lstStyle/>
          <a:p>
            <a:pPr marL="0" indent="0" algn="just">
              <a:buNone/>
            </a:pPr>
            <a:r>
              <a:rPr lang="en-GB" sz="2000" dirty="0"/>
              <a:t>This dream of </a:t>
            </a:r>
            <a:r>
              <a:rPr lang="en-GB" sz="2000" dirty="0" err="1"/>
              <a:t>Bahá‟u‟lláh’s</a:t>
            </a:r>
            <a:r>
              <a:rPr lang="en-GB" sz="2000" dirty="0"/>
              <a:t> is so captivating. It is befitting to have it here in its original revealed language.</a:t>
            </a:r>
          </a:p>
          <a:p>
            <a:pPr marL="0" indent="0" algn="ctr">
              <a:buNone/>
            </a:pPr>
            <a:endParaRPr lang="en-GB" sz="2400" dirty="0"/>
          </a:p>
          <a:p>
            <a:pPr marL="0" indent="0" algn="ctr">
              <a:buNone/>
            </a:pPr>
            <a:endParaRPr lang="en-GB" sz="2400" dirty="0"/>
          </a:p>
          <a:p>
            <a:pPr marL="0" indent="0" algn="ctr">
              <a:buNone/>
            </a:pPr>
            <a:endParaRPr lang="en-GB" sz="2400" dirty="0"/>
          </a:p>
          <a:p>
            <a:pPr marL="0" indent="0" algn="ctr">
              <a:buNone/>
            </a:pPr>
            <a:endParaRPr lang="en-GB" sz="2400" dirty="0"/>
          </a:p>
          <a:p>
            <a:pPr marL="0" indent="0" algn="ctr">
              <a:buNone/>
            </a:pPr>
            <a:endParaRPr lang="en-GB" sz="2400" dirty="0"/>
          </a:p>
          <a:p>
            <a:pPr marL="0" indent="0" algn="ctr">
              <a:buNone/>
            </a:pPr>
            <a:endParaRPr lang="en-GB" sz="2400" dirty="0"/>
          </a:p>
          <a:p>
            <a:pPr marL="0" indent="0" algn="just">
              <a:buNone/>
            </a:pPr>
            <a:endParaRPr lang="en-GB" sz="2000" dirty="0"/>
          </a:p>
        </p:txBody>
      </p:sp>
    </p:spTree>
    <p:extLst>
      <p:ext uri="{BB962C8B-B14F-4D97-AF65-F5344CB8AC3E}">
        <p14:creationId xmlns:p14="http://schemas.microsoft.com/office/powerpoint/2010/main" val="162451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In another place, </a:t>
            </a:r>
            <a:r>
              <a:rPr lang="en-GB" sz="2000" dirty="0" err="1"/>
              <a:t>Bahá‟u‟lláh</a:t>
            </a:r>
            <a:r>
              <a:rPr lang="en-GB" sz="2000" dirty="0"/>
              <a:t> talks about His Divine experience while He was confined in the </a:t>
            </a:r>
            <a:r>
              <a:rPr lang="en-GB" sz="2000" dirty="0" err="1"/>
              <a:t>Siyah-Chal</a:t>
            </a:r>
            <a:r>
              <a:rPr lang="en-GB" sz="2000" dirty="0"/>
              <a:t> (</a:t>
            </a:r>
            <a:r>
              <a:rPr lang="en-GB" sz="2000" dirty="0" err="1"/>
              <a:t>Balck</a:t>
            </a:r>
            <a:r>
              <a:rPr lang="en-GB" sz="2000" dirty="0"/>
              <a:t>-pit) Prison of Tehran.</a:t>
            </a:r>
          </a:p>
          <a:p>
            <a:pPr marL="0" indent="0" algn="just">
              <a:buNone/>
            </a:pPr>
            <a:r>
              <a:rPr lang="en-GB" sz="2000" dirty="0"/>
              <a:t>“One night, in a dream, these exalted words were heard on every side: Verily, We shall render Thee victorious </a:t>
            </a:r>
            <a:r>
              <a:rPr lang="en-GB" sz="2000" b="1" dirty="0">
                <a:solidFill>
                  <a:srgbClr val="00B0F0"/>
                </a:solidFill>
              </a:rPr>
              <a:t>by Thyself </a:t>
            </a:r>
            <a:r>
              <a:rPr lang="en-GB" sz="2000" dirty="0"/>
              <a:t>and </a:t>
            </a:r>
            <a:r>
              <a:rPr lang="en-GB" sz="2000" dirty="0">
                <a:solidFill>
                  <a:srgbClr val="00B0F0"/>
                </a:solidFill>
              </a:rPr>
              <a:t>by </a:t>
            </a:r>
            <a:r>
              <a:rPr lang="en-GB" sz="2000" b="1" dirty="0">
                <a:solidFill>
                  <a:srgbClr val="00B0F0"/>
                </a:solidFill>
              </a:rPr>
              <a:t>Thy Pen</a:t>
            </a:r>
            <a:r>
              <a:rPr lang="en-GB" sz="2000" dirty="0"/>
              <a:t>. Grieve Thou not for that which hath befallen Thee, neither be Thou afraid, for Thou art in safety.”</a:t>
            </a:r>
          </a:p>
        </p:txBody>
      </p:sp>
    </p:spTree>
    <p:extLst>
      <p:ext uri="{BB962C8B-B14F-4D97-AF65-F5344CB8AC3E}">
        <p14:creationId xmlns:p14="http://schemas.microsoft.com/office/powerpoint/2010/main" val="3501664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ctr">
              <a:buNone/>
            </a:pPr>
            <a:endParaRPr lang="en-GB" sz="2400" dirty="0"/>
          </a:p>
          <a:p>
            <a:pPr marL="0" indent="0" algn="ctr">
              <a:buNone/>
            </a:pPr>
            <a:endParaRPr lang="en-GB" sz="2400" dirty="0"/>
          </a:p>
          <a:p>
            <a:pPr marL="0" indent="0" algn="ctr">
              <a:buNone/>
            </a:pPr>
            <a:endParaRPr lang="en-GB" sz="2400" dirty="0"/>
          </a:p>
          <a:p>
            <a:pPr marL="0" indent="0" algn="ctr">
              <a:buNone/>
            </a:pPr>
            <a:endParaRPr lang="en-GB" sz="2400" dirty="0"/>
          </a:p>
          <a:p>
            <a:pPr marL="0" indent="0" algn="ctr">
              <a:buNone/>
            </a:pPr>
            <a:endParaRPr lang="en-GB" sz="2400" dirty="0"/>
          </a:p>
          <a:p>
            <a:pPr marL="0" indent="0" algn="ctr">
              <a:buNone/>
            </a:pPr>
            <a:r>
              <a:rPr lang="en-GB" sz="2400" dirty="0"/>
              <a:t>One might ask, why a religion would teach violence in the first place?</a:t>
            </a:r>
          </a:p>
          <a:p>
            <a:pPr marL="0" indent="0" algn="ctr">
              <a:buNone/>
            </a:pPr>
            <a:endParaRPr lang="en-GB" sz="2400" dirty="0"/>
          </a:p>
          <a:p>
            <a:pPr marL="0" indent="0" algn="just">
              <a:buNone/>
            </a:pPr>
            <a:endParaRPr lang="en-GB" sz="2000" dirty="0"/>
          </a:p>
        </p:txBody>
      </p:sp>
    </p:spTree>
    <p:extLst>
      <p:ext uri="{BB962C8B-B14F-4D97-AF65-F5344CB8AC3E}">
        <p14:creationId xmlns:p14="http://schemas.microsoft.com/office/powerpoint/2010/main" val="1218892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The answer might be in the </a:t>
            </a:r>
            <a:r>
              <a:rPr lang="en-GB" sz="2000" dirty="0" err="1"/>
              <a:t>Lawh</a:t>
            </a:r>
            <a:r>
              <a:rPr lang="en-GB" sz="2000" dirty="0"/>
              <a:t>-</a:t>
            </a:r>
            <a:r>
              <a:rPr lang="en-GB" sz="2000" dirty="0" err="1"/>
              <a:t>i</a:t>
            </a:r>
            <a:r>
              <a:rPr lang="en-GB" sz="2000" dirty="0"/>
              <a:t>-Mánikchí Ṣáḥib.</a:t>
            </a:r>
          </a:p>
          <a:p>
            <a:pPr marL="0" indent="0" algn="just">
              <a:buNone/>
            </a:pPr>
            <a:r>
              <a:rPr lang="en-GB" sz="2000" dirty="0"/>
              <a:t>Mánikchí </a:t>
            </a:r>
            <a:r>
              <a:rPr lang="en-GB" sz="2000" dirty="0" err="1"/>
              <a:t>Limjí</a:t>
            </a:r>
            <a:r>
              <a:rPr lang="en-GB" sz="2000" dirty="0"/>
              <a:t> </a:t>
            </a:r>
            <a:r>
              <a:rPr lang="en-GB" sz="2000" dirty="0" err="1"/>
              <a:t>Hataria</a:t>
            </a:r>
            <a:r>
              <a:rPr lang="en-GB" sz="2000" dirty="0"/>
              <a:t> (1813–1890), also known as Mánikchí (</a:t>
            </a:r>
            <a:r>
              <a:rPr lang="en-GB" sz="2000" dirty="0" err="1"/>
              <a:t>Manekji</a:t>
            </a:r>
            <a:r>
              <a:rPr lang="en-GB" sz="2000" dirty="0"/>
              <a:t>) Ṣáḥib, was born in India of Zoroastrian parents. An able diplomat and devoted adherent of his ancestral religion, Mánikchí Ṣáḥib was appointed, in 1854, as an emissary on behalf of the Parsees of India to assist their coreligionists in Iran, who were suffering under the repressive policies of the </a:t>
            </a:r>
            <a:r>
              <a:rPr lang="en-GB" sz="2000" dirty="0" err="1"/>
              <a:t>Qájár</a:t>
            </a:r>
            <a:r>
              <a:rPr lang="en-GB" sz="2000" dirty="0"/>
              <a:t> monarchs.</a:t>
            </a:r>
          </a:p>
          <a:p>
            <a:pPr marL="0" indent="0" algn="just">
              <a:buNone/>
            </a:pPr>
            <a:r>
              <a:rPr lang="en-GB" sz="2000" dirty="0"/>
              <a:t>Some time after this he attained the presence of Bahá’u’lláh in Baghdad. Although maintaining to the end of his life allegiance to his Zoroastrian faith, he was attracted to the teachings of the new religion and, moved by the sacrifice of its early martyrs, became a lifelong admirer. Years after their meeting he posed a series of questions to Bahá’u’lláh which led to the revelation of two Tablets in his honour, known as the </a:t>
            </a:r>
            <a:r>
              <a:rPr lang="en-GB" sz="2000" dirty="0" err="1"/>
              <a:t>Lawḥ</a:t>
            </a:r>
            <a:r>
              <a:rPr lang="en-GB" sz="2000" dirty="0"/>
              <a:t>-</a:t>
            </a:r>
            <a:r>
              <a:rPr lang="en-GB" sz="2000" dirty="0" err="1"/>
              <a:t>i</a:t>
            </a:r>
            <a:r>
              <a:rPr lang="en-GB" sz="2000" dirty="0"/>
              <a:t>-Mánikchí Ṣáḥib.</a:t>
            </a:r>
          </a:p>
          <a:p>
            <a:pPr marL="0" indent="0" algn="just">
              <a:buNone/>
            </a:pPr>
            <a:r>
              <a:rPr lang="en-GB" sz="2000" dirty="0"/>
              <a:t>His questions were mainly on the following topics:</a:t>
            </a:r>
          </a:p>
          <a:p>
            <a:pPr marL="0" indent="0" algn="just">
              <a:buNone/>
            </a:pPr>
            <a:endParaRPr lang="en-GB" sz="2000" dirty="0"/>
          </a:p>
        </p:txBody>
      </p:sp>
    </p:spTree>
    <p:extLst>
      <p:ext uri="{BB962C8B-B14F-4D97-AF65-F5344CB8AC3E}">
        <p14:creationId xmlns:p14="http://schemas.microsoft.com/office/powerpoint/2010/main" val="2622403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algn="just"/>
            <a:r>
              <a:rPr lang="en-GB" sz="2000" dirty="0"/>
              <a:t>Which of the ancient Prophets and creeds are most acceptable to God? </a:t>
            </a:r>
          </a:p>
          <a:p>
            <a:pPr algn="just"/>
            <a:r>
              <a:rPr lang="en-GB" sz="2000" dirty="0"/>
              <a:t>Of all the views on the nature of God and His Messengers, which is correct?</a:t>
            </a:r>
          </a:p>
          <a:p>
            <a:pPr algn="just"/>
            <a:r>
              <a:rPr lang="en-GB" sz="2000" dirty="0"/>
              <a:t> Which religion observes the most appropriate dietary laws? </a:t>
            </a:r>
          </a:p>
          <a:p>
            <a:pPr algn="just"/>
            <a:r>
              <a:rPr lang="en-GB" sz="2000" dirty="0"/>
              <a:t>What of the various religions’ understandings of creation is correct?</a:t>
            </a:r>
          </a:p>
        </p:txBody>
      </p:sp>
    </p:spTree>
    <p:extLst>
      <p:ext uri="{BB962C8B-B14F-4D97-AF65-F5344CB8AC3E}">
        <p14:creationId xmlns:p14="http://schemas.microsoft.com/office/powerpoint/2010/main" val="211563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ctr">
              <a:buNone/>
            </a:pPr>
            <a:endParaRPr lang="en-GB" sz="2400" b="1" dirty="0"/>
          </a:p>
          <a:p>
            <a:pPr marL="0" indent="0" algn="just">
              <a:buNone/>
            </a:pPr>
            <a:r>
              <a:rPr lang="en-GB" sz="2000" dirty="0"/>
              <a:t>Bahá’u’lláh in His response also repeatedly states the following imperative as the ultimate answer to all of Mánikchí </a:t>
            </a:r>
            <a:r>
              <a:rPr lang="en-GB" sz="2000" dirty="0" err="1"/>
              <a:t>Sáhib’s</a:t>
            </a:r>
            <a:r>
              <a:rPr lang="en-GB" sz="2000" dirty="0"/>
              <a:t> inquiries about differing religious laws, ordinances and  traditions:</a:t>
            </a:r>
          </a:p>
          <a:p>
            <a:pPr marL="0" indent="0" algn="just">
              <a:buNone/>
            </a:pPr>
            <a:r>
              <a:rPr lang="en-GB" sz="2000" dirty="0"/>
              <a:t>“Be anxiously concerned with the needs of the age ye live in, and centre your deliberations on its exigencies and requirements.”</a:t>
            </a:r>
          </a:p>
          <a:p>
            <a:pPr marL="0" indent="0" algn="just">
              <a:buNone/>
            </a:pPr>
            <a:endParaRPr lang="en-GB" sz="2000" dirty="0"/>
          </a:p>
          <a:p>
            <a:pPr marL="0" indent="0" algn="just">
              <a:buNone/>
            </a:pPr>
            <a:endParaRPr lang="en-GB" sz="2000" dirty="0"/>
          </a:p>
          <a:p>
            <a:pPr marL="0" indent="0" algn="just">
              <a:buNone/>
            </a:pPr>
            <a:r>
              <a:rPr lang="en-GB" sz="2000" dirty="0"/>
              <a:t>The above statement of Bahá’u’lláh would be the ultimate answer to the question previously stated (why a religion would teach violence in the first place?). </a:t>
            </a:r>
          </a:p>
          <a:p>
            <a:pPr marL="0" indent="0" algn="just">
              <a:buNone/>
            </a:pPr>
            <a:r>
              <a:rPr lang="en-GB" sz="2000" dirty="0"/>
              <a:t>If the Prophet Muhammad Manifested at the time of Bahá’u’lláh, He too would have not used the sword at all, as Bahá’u’lláh also stated in His dream about the Prophet Muhammad.</a:t>
            </a:r>
          </a:p>
        </p:txBody>
      </p:sp>
    </p:spTree>
    <p:extLst>
      <p:ext uri="{BB962C8B-B14F-4D97-AF65-F5344CB8AC3E}">
        <p14:creationId xmlns:p14="http://schemas.microsoft.com/office/powerpoint/2010/main" val="25367628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Wisp</Template>
  <TotalTime>0</TotalTime>
  <Words>827</Words>
  <Application>Microsoft Office PowerPoint</Application>
  <PresentationFormat>Widescreen</PresentationFormat>
  <Paragraphs>53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40</cp:revision>
  <dcterms:created xsi:type="dcterms:W3CDTF">2019-10-04T05:31:12Z</dcterms:created>
  <dcterms:modified xsi:type="dcterms:W3CDTF">2024-12-12T15:12:01Z</dcterms:modified>
</cp:coreProperties>
</file>