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7" r:id="rId1"/>
  </p:sldMasterIdLst>
  <p:sldIdLst>
    <p:sldId id="259" r:id="rId2"/>
    <p:sldId id="262" r:id="rId3"/>
    <p:sldId id="263" r:id="rId4"/>
    <p:sldId id="277" r:id="rId5"/>
    <p:sldId id="266" r:id="rId6"/>
    <p:sldId id="264" r:id="rId7"/>
    <p:sldId id="265" r:id="rId8"/>
    <p:sldId id="267" r:id="rId9"/>
    <p:sldId id="268" r:id="rId10"/>
    <p:sldId id="280" r:id="rId11"/>
    <p:sldId id="279" r:id="rId12"/>
    <p:sldId id="278" r:id="rId13"/>
    <p:sldId id="269" r:id="rId14"/>
    <p:sldId id="270" r:id="rId15"/>
    <p:sldId id="271" r:id="rId16"/>
    <p:sldId id="272" r:id="rId17"/>
    <p:sldId id="273" r:id="rId18"/>
    <p:sldId id="274" r:id="rId19"/>
    <p:sldId id="275" r:id="rId20"/>
    <p:sldId id="276" r:id="rId21"/>
    <p:sldId id="285" r:id="rId22"/>
    <p:sldId id="281" r:id="rId23"/>
    <p:sldId id="282" r:id="rId24"/>
    <p:sldId id="283" r:id="rId25"/>
    <p:sldId id="284" r:id="rId26"/>
    <p:sldId id="286"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0" autoAdjust="0"/>
    <p:restoredTop sz="94660"/>
  </p:normalViewPr>
  <p:slideViewPr>
    <p:cSldViewPr snapToGrid="0">
      <p:cViewPr varScale="1">
        <p:scale>
          <a:sx n="93" d="100"/>
          <a:sy n="93" d="100"/>
        </p:scale>
        <p:origin x="92"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9C5245-3E20-1D6B-FD64-014C7B575F7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948EBCF3-C97D-CD14-5325-6F06B6DE9EE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5184DA99-0054-4E99-4712-3C0796D30960}"/>
              </a:ext>
            </a:extLst>
          </p:cNvPr>
          <p:cNvSpPr>
            <a:spLocks noGrp="1"/>
          </p:cNvSpPr>
          <p:nvPr>
            <p:ph type="dt" sz="half" idx="10"/>
          </p:nvPr>
        </p:nvSpPr>
        <p:spPr/>
        <p:txBody>
          <a:bodyPr/>
          <a:lstStyle/>
          <a:p>
            <a:fld id="{690E2943-00BD-4F4E-A913-804E0B6A5217}" type="datetimeFigureOut">
              <a:rPr lang="en-AU" smtClean="0"/>
              <a:t>13/12/2024</a:t>
            </a:fld>
            <a:endParaRPr lang="en-AU"/>
          </a:p>
        </p:txBody>
      </p:sp>
      <p:sp>
        <p:nvSpPr>
          <p:cNvPr id="5" name="Footer Placeholder 4">
            <a:extLst>
              <a:ext uri="{FF2B5EF4-FFF2-40B4-BE49-F238E27FC236}">
                <a16:creationId xmlns:a16="http://schemas.microsoft.com/office/drawing/2014/main" id="{A5F87B46-C5E1-7739-E2FA-1378F67E9A66}"/>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D6006E02-34E5-C3D9-865F-3F7395D7DFF8}"/>
              </a:ext>
            </a:extLst>
          </p:cNvPr>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3443909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8FF39-471D-DC6F-562A-D81D0A75E320}"/>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F29C4B1B-82AB-4B94-6204-F31B6A00855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EAEE2E19-B344-7E40-FE37-6219F52F5D63}"/>
              </a:ext>
            </a:extLst>
          </p:cNvPr>
          <p:cNvSpPr>
            <a:spLocks noGrp="1"/>
          </p:cNvSpPr>
          <p:nvPr>
            <p:ph type="dt" sz="half" idx="10"/>
          </p:nvPr>
        </p:nvSpPr>
        <p:spPr/>
        <p:txBody>
          <a:bodyPr/>
          <a:lstStyle/>
          <a:p>
            <a:fld id="{690E2943-00BD-4F4E-A913-804E0B6A5217}" type="datetimeFigureOut">
              <a:rPr lang="en-AU" smtClean="0"/>
              <a:t>13/12/2024</a:t>
            </a:fld>
            <a:endParaRPr lang="en-AU"/>
          </a:p>
        </p:txBody>
      </p:sp>
      <p:sp>
        <p:nvSpPr>
          <p:cNvPr id="5" name="Footer Placeholder 4">
            <a:extLst>
              <a:ext uri="{FF2B5EF4-FFF2-40B4-BE49-F238E27FC236}">
                <a16:creationId xmlns:a16="http://schemas.microsoft.com/office/drawing/2014/main" id="{DE6760D2-8DB3-A3EA-F735-B1867DCBCA47}"/>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D351CE26-C34B-B385-6282-45B621D78F76}"/>
              </a:ext>
            </a:extLst>
          </p:cNvPr>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35757565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B0948C9-0888-82A2-69B1-810E7811CF6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29A2E09F-F61A-BC6E-C6B5-1F235BDD1EE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E998B6A0-739A-904E-78D8-BAA732D8E802}"/>
              </a:ext>
            </a:extLst>
          </p:cNvPr>
          <p:cNvSpPr>
            <a:spLocks noGrp="1"/>
          </p:cNvSpPr>
          <p:nvPr>
            <p:ph type="dt" sz="half" idx="10"/>
          </p:nvPr>
        </p:nvSpPr>
        <p:spPr/>
        <p:txBody>
          <a:bodyPr/>
          <a:lstStyle/>
          <a:p>
            <a:fld id="{690E2943-00BD-4F4E-A913-804E0B6A5217}" type="datetimeFigureOut">
              <a:rPr lang="en-AU" smtClean="0"/>
              <a:t>13/12/2024</a:t>
            </a:fld>
            <a:endParaRPr lang="en-AU"/>
          </a:p>
        </p:txBody>
      </p:sp>
      <p:sp>
        <p:nvSpPr>
          <p:cNvPr id="5" name="Footer Placeholder 4">
            <a:extLst>
              <a:ext uri="{FF2B5EF4-FFF2-40B4-BE49-F238E27FC236}">
                <a16:creationId xmlns:a16="http://schemas.microsoft.com/office/drawing/2014/main" id="{CD2B8361-EF83-7F58-78FE-F2CC347DCB5C}"/>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7E6B3927-1DBF-4414-EBC6-2079FAAF2269}"/>
              </a:ext>
            </a:extLst>
          </p:cNvPr>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39892131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A40D7B-2529-A8B2-5740-80597932C97C}"/>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62A23C0F-DFD6-DD16-0FEF-8CA28CDBE21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F8F413F7-8E99-CA51-703F-62FF8BAB3815}"/>
              </a:ext>
            </a:extLst>
          </p:cNvPr>
          <p:cNvSpPr>
            <a:spLocks noGrp="1"/>
          </p:cNvSpPr>
          <p:nvPr>
            <p:ph type="dt" sz="half" idx="10"/>
          </p:nvPr>
        </p:nvSpPr>
        <p:spPr/>
        <p:txBody>
          <a:bodyPr/>
          <a:lstStyle/>
          <a:p>
            <a:fld id="{690E2943-00BD-4F4E-A913-804E0B6A5217}" type="datetimeFigureOut">
              <a:rPr lang="en-AU" smtClean="0"/>
              <a:t>13/12/2024</a:t>
            </a:fld>
            <a:endParaRPr lang="en-AU"/>
          </a:p>
        </p:txBody>
      </p:sp>
      <p:sp>
        <p:nvSpPr>
          <p:cNvPr id="5" name="Footer Placeholder 4">
            <a:extLst>
              <a:ext uri="{FF2B5EF4-FFF2-40B4-BE49-F238E27FC236}">
                <a16:creationId xmlns:a16="http://schemas.microsoft.com/office/drawing/2014/main" id="{3A5816F1-05BA-4F79-9BF7-FB3F2B9D150E}"/>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B8FAA16A-DC53-BCC5-137A-0E827CCFFCE9}"/>
              </a:ext>
            </a:extLst>
          </p:cNvPr>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29138555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E4AB8E-F8E7-8489-28C8-887524B4109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8799D2AF-C092-A7FF-D8CC-430CDABB41D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25864A-1576-D2D7-0036-B6C7FBDAD6B9}"/>
              </a:ext>
            </a:extLst>
          </p:cNvPr>
          <p:cNvSpPr>
            <a:spLocks noGrp="1"/>
          </p:cNvSpPr>
          <p:nvPr>
            <p:ph type="dt" sz="half" idx="10"/>
          </p:nvPr>
        </p:nvSpPr>
        <p:spPr/>
        <p:txBody>
          <a:bodyPr/>
          <a:lstStyle/>
          <a:p>
            <a:fld id="{690E2943-00BD-4F4E-A913-804E0B6A5217}" type="datetimeFigureOut">
              <a:rPr lang="en-AU" smtClean="0"/>
              <a:t>13/12/2024</a:t>
            </a:fld>
            <a:endParaRPr lang="en-AU"/>
          </a:p>
        </p:txBody>
      </p:sp>
      <p:sp>
        <p:nvSpPr>
          <p:cNvPr id="5" name="Footer Placeholder 4">
            <a:extLst>
              <a:ext uri="{FF2B5EF4-FFF2-40B4-BE49-F238E27FC236}">
                <a16:creationId xmlns:a16="http://schemas.microsoft.com/office/drawing/2014/main" id="{F7578288-8ABD-0601-3970-8AD78BC5958A}"/>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EDDF5303-1C41-FC17-962D-581B0DE3BEA8}"/>
              </a:ext>
            </a:extLst>
          </p:cNvPr>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27290722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03ABC2-C9AD-E9DA-B334-022E9B4721B1}"/>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8018BF7B-F22E-705E-8FF5-F41B48BF25B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2CA87827-1AAF-3EA2-E791-D1130879367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771B7B02-EF80-4035-877A-958EC522C64A}"/>
              </a:ext>
            </a:extLst>
          </p:cNvPr>
          <p:cNvSpPr>
            <a:spLocks noGrp="1"/>
          </p:cNvSpPr>
          <p:nvPr>
            <p:ph type="dt" sz="half" idx="10"/>
          </p:nvPr>
        </p:nvSpPr>
        <p:spPr/>
        <p:txBody>
          <a:bodyPr/>
          <a:lstStyle/>
          <a:p>
            <a:fld id="{690E2943-00BD-4F4E-A913-804E0B6A5217}" type="datetimeFigureOut">
              <a:rPr lang="en-AU" smtClean="0"/>
              <a:t>13/12/2024</a:t>
            </a:fld>
            <a:endParaRPr lang="en-AU"/>
          </a:p>
        </p:txBody>
      </p:sp>
      <p:sp>
        <p:nvSpPr>
          <p:cNvPr id="6" name="Footer Placeholder 5">
            <a:extLst>
              <a:ext uri="{FF2B5EF4-FFF2-40B4-BE49-F238E27FC236}">
                <a16:creationId xmlns:a16="http://schemas.microsoft.com/office/drawing/2014/main" id="{462B44D2-0856-1EA7-98C5-CEE906E8FE2D}"/>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6639F272-DB97-F30A-FD57-3A9CAE300AB9}"/>
              </a:ext>
            </a:extLst>
          </p:cNvPr>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24399271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D4439F-1D52-81F3-09E0-E24D22F2AB64}"/>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DD8AC018-A7E8-2AEB-7DFE-648F4586A15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9DACC51-151E-C73F-E934-46175BAF8F6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CD3E8DFE-C07A-6495-2347-B69E642FCEB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C82CC99-26A3-B985-AAB8-A61D8B5CD01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3123253A-E470-9488-2A1A-655CA8095E48}"/>
              </a:ext>
            </a:extLst>
          </p:cNvPr>
          <p:cNvSpPr>
            <a:spLocks noGrp="1"/>
          </p:cNvSpPr>
          <p:nvPr>
            <p:ph type="dt" sz="half" idx="10"/>
          </p:nvPr>
        </p:nvSpPr>
        <p:spPr/>
        <p:txBody>
          <a:bodyPr/>
          <a:lstStyle/>
          <a:p>
            <a:fld id="{690E2943-00BD-4F4E-A913-804E0B6A5217}" type="datetimeFigureOut">
              <a:rPr lang="en-AU" smtClean="0"/>
              <a:t>13/12/2024</a:t>
            </a:fld>
            <a:endParaRPr lang="en-AU"/>
          </a:p>
        </p:txBody>
      </p:sp>
      <p:sp>
        <p:nvSpPr>
          <p:cNvPr id="8" name="Footer Placeholder 7">
            <a:extLst>
              <a:ext uri="{FF2B5EF4-FFF2-40B4-BE49-F238E27FC236}">
                <a16:creationId xmlns:a16="http://schemas.microsoft.com/office/drawing/2014/main" id="{EC95B4D4-05A3-1162-5A53-FDC96AD7E8B2}"/>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322E8479-1C06-F82A-3874-489B498515B5}"/>
              </a:ext>
            </a:extLst>
          </p:cNvPr>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22124377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2023AA-0CEB-3B07-2066-0F0A4F7B53BE}"/>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CEA06357-9CD9-AEEC-383F-21F97758CA9A}"/>
              </a:ext>
            </a:extLst>
          </p:cNvPr>
          <p:cNvSpPr>
            <a:spLocks noGrp="1"/>
          </p:cNvSpPr>
          <p:nvPr>
            <p:ph type="dt" sz="half" idx="10"/>
          </p:nvPr>
        </p:nvSpPr>
        <p:spPr/>
        <p:txBody>
          <a:bodyPr/>
          <a:lstStyle/>
          <a:p>
            <a:fld id="{690E2943-00BD-4F4E-A913-804E0B6A5217}" type="datetimeFigureOut">
              <a:rPr lang="en-AU" smtClean="0"/>
              <a:t>13/12/2024</a:t>
            </a:fld>
            <a:endParaRPr lang="en-AU"/>
          </a:p>
        </p:txBody>
      </p:sp>
      <p:sp>
        <p:nvSpPr>
          <p:cNvPr id="4" name="Footer Placeholder 3">
            <a:extLst>
              <a:ext uri="{FF2B5EF4-FFF2-40B4-BE49-F238E27FC236}">
                <a16:creationId xmlns:a16="http://schemas.microsoft.com/office/drawing/2014/main" id="{D0F44999-639F-BD35-534B-3646034D0F2C}"/>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818ECFCC-521C-0BE9-8659-A308EBA1C2E5}"/>
              </a:ext>
            </a:extLst>
          </p:cNvPr>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14366025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390B4F-60B3-DC50-B0FA-783D0B1EAD2A}"/>
              </a:ext>
            </a:extLst>
          </p:cNvPr>
          <p:cNvSpPr>
            <a:spLocks noGrp="1"/>
          </p:cNvSpPr>
          <p:nvPr>
            <p:ph type="dt" sz="half" idx="10"/>
          </p:nvPr>
        </p:nvSpPr>
        <p:spPr/>
        <p:txBody>
          <a:bodyPr/>
          <a:lstStyle/>
          <a:p>
            <a:fld id="{690E2943-00BD-4F4E-A913-804E0B6A5217}" type="datetimeFigureOut">
              <a:rPr lang="en-AU" smtClean="0"/>
              <a:t>13/12/2024</a:t>
            </a:fld>
            <a:endParaRPr lang="en-AU"/>
          </a:p>
        </p:txBody>
      </p:sp>
      <p:sp>
        <p:nvSpPr>
          <p:cNvPr id="3" name="Footer Placeholder 2">
            <a:extLst>
              <a:ext uri="{FF2B5EF4-FFF2-40B4-BE49-F238E27FC236}">
                <a16:creationId xmlns:a16="http://schemas.microsoft.com/office/drawing/2014/main" id="{98F727B8-31F3-86F4-FB7D-892121B909C9}"/>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96575018-EE1A-1D3A-9471-00791271F4EF}"/>
              </a:ext>
            </a:extLst>
          </p:cNvPr>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34604002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42F260-5B6B-C923-833D-8C9C64481F2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212597F9-1924-5268-EBBF-161B94C0AE8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A8F06E3A-5BBB-E41D-552F-D84635767A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6D60023-64D2-4B07-873E-E97A5B0A218F}"/>
              </a:ext>
            </a:extLst>
          </p:cNvPr>
          <p:cNvSpPr>
            <a:spLocks noGrp="1"/>
          </p:cNvSpPr>
          <p:nvPr>
            <p:ph type="dt" sz="half" idx="10"/>
          </p:nvPr>
        </p:nvSpPr>
        <p:spPr/>
        <p:txBody>
          <a:bodyPr/>
          <a:lstStyle/>
          <a:p>
            <a:fld id="{690E2943-00BD-4F4E-A913-804E0B6A5217}" type="datetimeFigureOut">
              <a:rPr lang="en-AU" smtClean="0"/>
              <a:t>13/12/2024</a:t>
            </a:fld>
            <a:endParaRPr lang="en-AU"/>
          </a:p>
        </p:txBody>
      </p:sp>
      <p:sp>
        <p:nvSpPr>
          <p:cNvPr id="6" name="Footer Placeholder 5">
            <a:extLst>
              <a:ext uri="{FF2B5EF4-FFF2-40B4-BE49-F238E27FC236}">
                <a16:creationId xmlns:a16="http://schemas.microsoft.com/office/drawing/2014/main" id="{B807BF81-2451-21F6-3B8B-61D507B39E1A}"/>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A47E6379-8606-49F3-EC0E-09ECA6E563D3}"/>
              </a:ext>
            </a:extLst>
          </p:cNvPr>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30873330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540F55-4F69-9033-FEA8-018A83A62F0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0B2D1F96-0059-E903-ED73-ED5BB8E4696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C3F07923-91D3-EAA1-B5D6-217467E442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30FA508-BF30-30E6-014A-1BFFC4FB5100}"/>
              </a:ext>
            </a:extLst>
          </p:cNvPr>
          <p:cNvSpPr>
            <a:spLocks noGrp="1"/>
          </p:cNvSpPr>
          <p:nvPr>
            <p:ph type="dt" sz="half" idx="10"/>
          </p:nvPr>
        </p:nvSpPr>
        <p:spPr/>
        <p:txBody>
          <a:bodyPr/>
          <a:lstStyle/>
          <a:p>
            <a:fld id="{690E2943-00BD-4F4E-A913-804E0B6A5217}" type="datetimeFigureOut">
              <a:rPr lang="en-AU" smtClean="0"/>
              <a:t>13/12/2024</a:t>
            </a:fld>
            <a:endParaRPr lang="en-AU"/>
          </a:p>
        </p:txBody>
      </p:sp>
      <p:sp>
        <p:nvSpPr>
          <p:cNvPr id="6" name="Footer Placeholder 5">
            <a:extLst>
              <a:ext uri="{FF2B5EF4-FFF2-40B4-BE49-F238E27FC236}">
                <a16:creationId xmlns:a16="http://schemas.microsoft.com/office/drawing/2014/main" id="{F2BC9007-58A5-C8D6-970B-FF6D414EFC76}"/>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17D3D3FE-FEDB-C115-1B6A-9835D6EECD29}"/>
              </a:ext>
            </a:extLst>
          </p:cNvPr>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38901237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DF8924B-9D77-CF4F-255A-5F82784213A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1B74E616-947E-B576-C963-359E5DC7EDB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563B54B3-B34E-B5AA-9427-8FB1D6DB087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0E2943-00BD-4F4E-A913-804E0B6A5217}" type="datetimeFigureOut">
              <a:rPr lang="en-AU" smtClean="0"/>
              <a:t>13/12/2024</a:t>
            </a:fld>
            <a:endParaRPr lang="en-AU"/>
          </a:p>
        </p:txBody>
      </p:sp>
      <p:sp>
        <p:nvSpPr>
          <p:cNvPr id="5" name="Footer Placeholder 4">
            <a:extLst>
              <a:ext uri="{FF2B5EF4-FFF2-40B4-BE49-F238E27FC236}">
                <a16:creationId xmlns:a16="http://schemas.microsoft.com/office/drawing/2014/main" id="{46345438-E1F6-BF53-9413-3BA48338D1D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1889FF86-AAA6-A719-B25E-71DD3690DD7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64ACEA-3434-4EBC-B7CA-3D4523A33DA7}" type="slidenum">
              <a:rPr lang="en-AU" smtClean="0"/>
              <a:t>‹#›</a:t>
            </a:fld>
            <a:endParaRPr lang="en-AU"/>
          </a:p>
        </p:txBody>
      </p:sp>
    </p:spTree>
    <p:extLst>
      <p:ext uri="{BB962C8B-B14F-4D97-AF65-F5344CB8AC3E}">
        <p14:creationId xmlns:p14="http://schemas.microsoft.com/office/powerpoint/2010/main" val="385619859"/>
      </p:ext>
    </p:extLst>
  </p:cSld>
  <p:clrMap bg1="lt1" tx1="dk1" bg2="lt2" tx2="dk2" accent1="accent1" accent2="accent2" accent3="accent3" accent4="accent4" accent5="accent5" accent6="accent6" hlink="hlink" folHlink="folHlink"/>
  <p:sldLayoutIdLst>
    <p:sldLayoutId id="2147483858" r:id="rId1"/>
    <p:sldLayoutId id="2147483859" r:id="rId2"/>
    <p:sldLayoutId id="2147483860" r:id="rId3"/>
    <p:sldLayoutId id="2147483861" r:id="rId4"/>
    <p:sldLayoutId id="2147483862" r:id="rId5"/>
    <p:sldLayoutId id="2147483863" r:id="rId6"/>
    <p:sldLayoutId id="2147483864" r:id="rId7"/>
    <p:sldLayoutId id="2147483865" r:id="rId8"/>
    <p:sldLayoutId id="2147483866" r:id="rId9"/>
    <p:sldLayoutId id="2147483867" r:id="rId10"/>
    <p:sldLayoutId id="214748386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CDAE7E-5D2C-40C1-AB1F-5BAC0DD6BA42}"/>
              </a:ext>
            </a:extLst>
          </p:cNvPr>
          <p:cNvSpPr>
            <a:spLocks noGrp="1"/>
          </p:cNvSpPr>
          <p:nvPr>
            <p:ph idx="1"/>
          </p:nvPr>
        </p:nvSpPr>
        <p:spPr>
          <a:xfrm>
            <a:off x="493972" y="1317851"/>
            <a:ext cx="10515600" cy="5007322"/>
          </a:xfrm>
        </p:spPr>
        <p:txBody>
          <a:bodyPr>
            <a:noAutofit/>
          </a:bodyPr>
          <a:lstStyle/>
          <a:p>
            <a:pPr marL="0" indent="0" algn="ctr">
              <a:buNone/>
            </a:pPr>
            <a:endParaRPr lang="en-GB" sz="3100" dirty="0"/>
          </a:p>
          <a:p>
            <a:pPr marL="0" indent="0" algn="ctr">
              <a:buNone/>
            </a:pPr>
            <a:r>
              <a:rPr lang="en-GB" sz="4000" dirty="0"/>
              <a:t>The Tablet to Hardegg (Lawh-i-Hirtik)</a:t>
            </a:r>
          </a:p>
          <a:p>
            <a:pPr marL="0" indent="0" algn="ctr">
              <a:buNone/>
            </a:pPr>
            <a:endParaRPr lang="en-GB" sz="4000" dirty="0"/>
          </a:p>
          <a:p>
            <a:pPr marL="0" indent="0" algn="ctr">
              <a:buNone/>
            </a:pPr>
            <a:endParaRPr lang="en-GB" sz="4000" dirty="0"/>
          </a:p>
          <a:p>
            <a:pPr marL="0" indent="0" algn="ctr">
              <a:buNone/>
            </a:pPr>
            <a:endParaRPr lang="en-GB" sz="4000" dirty="0"/>
          </a:p>
          <a:p>
            <a:pPr marL="0" indent="0" algn="ctr">
              <a:buNone/>
            </a:pPr>
            <a:endParaRPr lang="en-GB" sz="4000" dirty="0"/>
          </a:p>
          <a:p>
            <a:pPr marL="0" indent="0" algn="r">
              <a:buNone/>
            </a:pPr>
            <a:r>
              <a:rPr lang="en-AU" sz="2000" b="1" i="1" dirty="0">
                <a:effectLst>
                  <a:outerShdw blurRad="38100" dist="38100" dir="2700000" algn="tl">
                    <a:srgbClr val="000000">
                      <a:alpha val="43137"/>
                    </a:srgbClr>
                  </a:outerShdw>
                </a:effectLst>
              </a:rPr>
              <a:t>Compiled by: Mohammad Norozi</a:t>
            </a:r>
          </a:p>
          <a:p>
            <a:pPr marL="0" indent="0" algn="ctr">
              <a:buNone/>
            </a:pPr>
            <a:endParaRPr lang="en-GB" sz="4000" dirty="0"/>
          </a:p>
          <a:p>
            <a:pPr marL="0" indent="0">
              <a:buNone/>
            </a:pPr>
            <a:endParaRPr lang="en-GB" sz="2400" dirty="0"/>
          </a:p>
        </p:txBody>
      </p:sp>
    </p:spTree>
    <p:extLst>
      <p:ext uri="{BB962C8B-B14F-4D97-AF65-F5344CB8AC3E}">
        <p14:creationId xmlns:p14="http://schemas.microsoft.com/office/powerpoint/2010/main" val="5672626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CDAE7E-5D2C-40C1-AB1F-5BAC0DD6BA42}"/>
              </a:ext>
            </a:extLst>
          </p:cNvPr>
          <p:cNvSpPr>
            <a:spLocks noGrp="1"/>
          </p:cNvSpPr>
          <p:nvPr>
            <p:ph idx="1"/>
          </p:nvPr>
        </p:nvSpPr>
        <p:spPr>
          <a:xfrm>
            <a:off x="618193" y="203079"/>
            <a:ext cx="11026551" cy="6562105"/>
          </a:xfrm>
        </p:spPr>
        <p:txBody>
          <a:bodyPr>
            <a:noAutofit/>
          </a:bodyPr>
          <a:lstStyle/>
          <a:p>
            <a:pPr algn="just">
              <a:buFont typeface="Wingdings" panose="05000000000000000000" pitchFamily="2" charset="2"/>
              <a:buChar char="Ø"/>
            </a:pPr>
            <a:r>
              <a:rPr lang="en-GB" sz="2200" dirty="0"/>
              <a:t>Baha’u’llah’s Fourth Visit to Haifa happened some fifteen months after His third visit, on the 27th of June 1891. According to </a:t>
            </a:r>
            <a:r>
              <a:rPr lang="en-GB" sz="2200" dirty="0" err="1"/>
              <a:t>Ra’fati</a:t>
            </a:r>
            <a:r>
              <a:rPr lang="en-GB" sz="2200" dirty="0"/>
              <a:t> </a:t>
            </a:r>
            <a:r>
              <a:rPr lang="en-GB" sz="2000" dirty="0"/>
              <a:t>(</a:t>
            </a:r>
            <a:r>
              <a:rPr lang="en-GB" sz="2000" dirty="0" err="1"/>
              <a:t>Pajuheshnameh</a:t>
            </a:r>
            <a:r>
              <a:rPr lang="en-GB" sz="2000" dirty="0"/>
              <a:t>, A Persian Journal of Baha’i Studies, vol. II No. 1, 1997) </a:t>
            </a:r>
            <a:r>
              <a:rPr lang="en-GB" sz="2200" dirty="0"/>
              <a:t>His stay in Haifa lasted for around forty days. </a:t>
            </a:r>
          </a:p>
          <a:p>
            <a:pPr marL="0" indent="0" algn="just">
              <a:buNone/>
            </a:pPr>
            <a:r>
              <a:rPr lang="en-GB" sz="2200" dirty="0"/>
              <a:t>	On this trip, Baha’u’llah also stayed in the Beit Abyad, a house belonging to </a:t>
            </a:r>
            <a:r>
              <a:rPr lang="en-GB" sz="2200" dirty="0" err="1"/>
              <a:t>Elyas</a:t>
            </a:r>
            <a:r>
              <a:rPr lang="en-GB" sz="2200" dirty="0"/>
              <a:t> 	Abyad which was in the proximity of the German Colony, and on land to the East 	of that building He raised His tent, too.</a:t>
            </a:r>
          </a:p>
          <a:p>
            <a:pPr marL="0" indent="0" algn="just">
              <a:buNone/>
            </a:pPr>
            <a:endParaRPr lang="en-GB" sz="2200" dirty="0"/>
          </a:p>
          <a:p>
            <a:pPr marL="0" indent="0">
              <a:buNone/>
            </a:pPr>
            <a:endParaRPr lang="en-GB" sz="2200" dirty="0"/>
          </a:p>
          <a:p>
            <a:pPr marL="0" indent="0">
              <a:buNone/>
            </a:pPr>
            <a:br>
              <a:rPr lang="en-GB" sz="2200" dirty="0"/>
            </a:br>
            <a:endParaRPr lang="en-GB" sz="3200" dirty="0"/>
          </a:p>
        </p:txBody>
      </p:sp>
    </p:spTree>
    <p:extLst>
      <p:ext uri="{BB962C8B-B14F-4D97-AF65-F5344CB8AC3E}">
        <p14:creationId xmlns:p14="http://schemas.microsoft.com/office/powerpoint/2010/main" val="23558248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CDAE7E-5D2C-40C1-AB1F-5BAC0DD6BA42}"/>
              </a:ext>
            </a:extLst>
          </p:cNvPr>
          <p:cNvSpPr>
            <a:spLocks noGrp="1"/>
          </p:cNvSpPr>
          <p:nvPr>
            <p:ph idx="1"/>
          </p:nvPr>
        </p:nvSpPr>
        <p:spPr>
          <a:xfrm>
            <a:off x="618194" y="203079"/>
            <a:ext cx="10515600" cy="6562105"/>
          </a:xfrm>
        </p:spPr>
        <p:txBody>
          <a:bodyPr>
            <a:noAutofit/>
          </a:bodyPr>
          <a:lstStyle/>
          <a:p>
            <a:pPr marL="0" indent="0" algn="just">
              <a:buNone/>
            </a:pPr>
            <a:r>
              <a:rPr lang="en-GB" sz="2400" b="1" dirty="0"/>
              <a:t>What Baha’u’llah said about the Templers: </a:t>
            </a:r>
          </a:p>
          <a:p>
            <a:pPr marL="0" indent="0" algn="just">
              <a:buNone/>
            </a:pPr>
            <a:r>
              <a:rPr lang="en-GB" sz="2200" dirty="0"/>
              <a:t>In a Tablet to Haji Mirza </a:t>
            </a:r>
            <a:r>
              <a:rPr lang="en-GB" sz="2200" dirty="0" err="1"/>
              <a:t>Haydar</a:t>
            </a:r>
            <a:r>
              <a:rPr lang="en-GB" sz="2200" dirty="0"/>
              <a:t>-Ali </a:t>
            </a:r>
            <a:r>
              <a:rPr lang="en-GB" sz="2200" dirty="0" err="1"/>
              <a:t>Isfahani</a:t>
            </a:r>
            <a:r>
              <a:rPr lang="en-GB" sz="2200" dirty="0"/>
              <a:t>, Baha’u’llah discloses the following regarding David </a:t>
            </a:r>
            <a:r>
              <a:rPr lang="en-GB" sz="2200" dirty="0" err="1"/>
              <a:t>Hardegg</a:t>
            </a:r>
            <a:r>
              <a:rPr lang="en-GB" sz="2200" dirty="0"/>
              <a:t> (Templers’ leader): </a:t>
            </a:r>
          </a:p>
          <a:p>
            <a:pPr marL="0" indent="0" algn="just">
              <a:buNone/>
            </a:pPr>
            <a:r>
              <a:rPr lang="en-GB" sz="2200" i="1" dirty="0"/>
              <a:t>“In all the Books there is mention of Revelation in this Promised Land, as well as in its surroundings; and a group from other countries have come to this Holy and Blessed Land and have established themselves and say that the ‘coming of the Lord is nigh and we have come to understand and receive Him’, notwithstanding, they are in the greatest negligence. Their chief, few years ago wanted to come to the Holy presence, but in His Holy Threshold this wish was not accepted, nevertheless a Mighty and Holy Tablet was especially revealed for him, and in that Tablet, is being documented whatever would save any fair-minded man and would lead any messenger to his destiny, although the truth of the word: ‘it would not touch anyone except the pure ones’ becomes clear. Anyway, they did not understand a drop from the Ocean of meaning and are still waiting, as the group before them are still waiting”</a:t>
            </a:r>
            <a:r>
              <a:rPr lang="en-GB" sz="2400" i="1" dirty="0"/>
              <a:t> </a:t>
            </a:r>
            <a:r>
              <a:rPr lang="en-GB" sz="1600" dirty="0"/>
              <a:t>(A provisional translation </a:t>
            </a:r>
            <a:r>
              <a:rPr lang="en-GB" sz="1600"/>
              <a:t>by Fuad </a:t>
            </a:r>
            <a:r>
              <a:rPr lang="en-GB" sz="1600" dirty="0" err="1"/>
              <a:t>Izadinia</a:t>
            </a:r>
            <a:r>
              <a:rPr lang="en-GB" sz="1600" dirty="0"/>
              <a:t>, </a:t>
            </a:r>
            <a:r>
              <a:rPr lang="en-AU" sz="1600" dirty="0"/>
              <a:t>Ganj-e </a:t>
            </a:r>
            <a:r>
              <a:rPr lang="en-AU" sz="1600" dirty="0" err="1"/>
              <a:t>Shaygan</a:t>
            </a:r>
            <a:r>
              <a:rPr lang="en-AU" sz="1600" dirty="0"/>
              <a:t>, p. 172 – A.H. </a:t>
            </a:r>
            <a:r>
              <a:rPr lang="en-AU" sz="1600" dirty="0" err="1"/>
              <a:t>Ishraq</a:t>
            </a:r>
            <a:r>
              <a:rPr lang="en-AU" sz="1600" dirty="0"/>
              <a:t>-Khavari, 124 B</a:t>
            </a:r>
            <a:r>
              <a:rPr lang="en-GB" sz="1600" dirty="0"/>
              <a:t>). </a:t>
            </a:r>
          </a:p>
        </p:txBody>
      </p:sp>
    </p:spTree>
    <p:extLst>
      <p:ext uri="{BB962C8B-B14F-4D97-AF65-F5344CB8AC3E}">
        <p14:creationId xmlns:p14="http://schemas.microsoft.com/office/powerpoint/2010/main" val="29701487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CDAE7E-5D2C-40C1-AB1F-5BAC0DD6BA42}"/>
              </a:ext>
            </a:extLst>
          </p:cNvPr>
          <p:cNvSpPr>
            <a:spLocks noGrp="1"/>
          </p:cNvSpPr>
          <p:nvPr>
            <p:ph idx="1"/>
          </p:nvPr>
        </p:nvSpPr>
        <p:spPr>
          <a:xfrm>
            <a:off x="106045" y="1331706"/>
            <a:ext cx="11393228" cy="3619524"/>
          </a:xfrm>
        </p:spPr>
        <p:txBody>
          <a:bodyPr>
            <a:noAutofit/>
          </a:bodyPr>
          <a:lstStyle/>
          <a:p>
            <a:pPr marL="0" indent="0" algn="ctr">
              <a:buNone/>
            </a:pPr>
            <a:endParaRPr lang="en-GB" sz="3100" dirty="0"/>
          </a:p>
          <a:p>
            <a:pPr marL="0" indent="0" algn="ctr">
              <a:buNone/>
            </a:pPr>
            <a:r>
              <a:rPr lang="en-GB" sz="4000" dirty="0"/>
              <a:t>Official Translation of the Tablet to Hardegg (Lawh-i-Hirtik) – Bahá’í World Centre (Sep. 2024)</a:t>
            </a:r>
          </a:p>
          <a:p>
            <a:pPr marL="0" indent="0">
              <a:buNone/>
            </a:pPr>
            <a:endParaRPr lang="en-GB" sz="2400" dirty="0"/>
          </a:p>
        </p:txBody>
      </p:sp>
    </p:spTree>
    <p:extLst>
      <p:ext uri="{BB962C8B-B14F-4D97-AF65-F5344CB8AC3E}">
        <p14:creationId xmlns:p14="http://schemas.microsoft.com/office/powerpoint/2010/main" val="24165519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CDAE7E-5D2C-40C1-AB1F-5BAC0DD6BA42}"/>
              </a:ext>
            </a:extLst>
          </p:cNvPr>
          <p:cNvSpPr>
            <a:spLocks noGrp="1"/>
          </p:cNvSpPr>
          <p:nvPr>
            <p:ph idx="1"/>
          </p:nvPr>
        </p:nvSpPr>
        <p:spPr>
          <a:xfrm>
            <a:off x="618194" y="203079"/>
            <a:ext cx="10515600" cy="6562105"/>
          </a:xfrm>
        </p:spPr>
        <p:txBody>
          <a:bodyPr>
            <a:noAutofit/>
          </a:bodyPr>
          <a:lstStyle/>
          <a:p>
            <a:pPr marL="0" indent="0">
              <a:buNone/>
            </a:pPr>
            <a:endParaRPr lang="en-GB" sz="2400" dirty="0"/>
          </a:p>
          <a:p>
            <a:pPr marL="0" indent="0">
              <a:buNone/>
            </a:pPr>
            <a:endParaRPr lang="en-GB" sz="3200" dirty="0"/>
          </a:p>
        </p:txBody>
      </p:sp>
      <p:pic>
        <p:nvPicPr>
          <p:cNvPr id="4" name="Picture 3">
            <a:extLst>
              <a:ext uri="{FF2B5EF4-FFF2-40B4-BE49-F238E27FC236}">
                <a16:creationId xmlns:a16="http://schemas.microsoft.com/office/drawing/2014/main" id="{56099168-B9F8-8066-FA4B-08663C738598}"/>
              </a:ext>
            </a:extLst>
          </p:cNvPr>
          <p:cNvPicPr>
            <a:picLocks noChangeAspect="1"/>
          </p:cNvPicPr>
          <p:nvPr/>
        </p:nvPicPr>
        <p:blipFill rotWithShape="1">
          <a:blip r:embed="rId2"/>
          <a:srcRect l="23738" t="8687" r="21986" b="6767"/>
          <a:stretch/>
        </p:blipFill>
        <p:spPr>
          <a:xfrm>
            <a:off x="2757054" y="585067"/>
            <a:ext cx="5583382" cy="5798128"/>
          </a:xfrm>
          <a:prstGeom prst="rect">
            <a:avLst/>
          </a:prstGeom>
        </p:spPr>
      </p:pic>
    </p:spTree>
    <p:extLst>
      <p:ext uri="{BB962C8B-B14F-4D97-AF65-F5344CB8AC3E}">
        <p14:creationId xmlns:p14="http://schemas.microsoft.com/office/powerpoint/2010/main" val="35304437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CDAE7E-5D2C-40C1-AB1F-5BAC0DD6BA42}"/>
              </a:ext>
            </a:extLst>
          </p:cNvPr>
          <p:cNvSpPr>
            <a:spLocks noGrp="1"/>
          </p:cNvSpPr>
          <p:nvPr>
            <p:ph idx="1"/>
          </p:nvPr>
        </p:nvSpPr>
        <p:spPr>
          <a:xfrm>
            <a:off x="618194" y="203079"/>
            <a:ext cx="10515600" cy="6562105"/>
          </a:xfrm>
        </p:spPr>
        <p:txBody>
          <a:bodyPr>
            <a:noAutofit/>
          </a:bodyPr>
          <a:lstStyle/>
          <a:p>
            <a:pPr marL="0" indent="0" algn="just">
              <a:buNone/>
            </a:pPr>
            <a:r>
              <a:rPr lang="en-GB" sz="2200" b="1" i="1" dirty="0"/>
              <a:t>“In the name of God, the Most Holy</a:t>
            </a:r>
          </a:p>
          <a:p>
            <a:pPr marL="0" indent="0" algn="just">
              <a:buNone/>
            </a:pPr>
            <a:r>
              <a:rPr lang="en-GB" sz="2200" b="1" i="1" dirty="0"/>
              <a:t>Thy sealed letter hath reached the presence of this Wronged One, and from it We have inhaled the sweet savour of thy devotion to God, the Omnipotent Protector, the Self-Subsistent. We beseech Him to make known unto thee that which is concealed within the Written Tablet, and to grant that thou mayest catch the accents of the Mystic Dove that </a:t>
            </a:r>
            <a:r>
              <a:rPr lang="en-GB" sz="2200" b="1" i="1" dirty="0" err="1"/>
              <a:t>singeth</a:t>
            </a:r>
            <a:r>
              <a:rPr lang="en-GB" sz="2200" b="1" i="1" dirty="0"/>
              <a:t> upon the celestial bough, and hear the soft murmur of the water that is life indeed as it </a:t>
            </a:r>
            <a:r>
              <a:rPr lang="en-GB" sz="2200" b="1" i="1" dirty="0" err="1"/>
              <a:t>floweth</a:t>
            </a:r>
            <a:r>
              <a:rPr lang="en-GB" sz="2200" b="1" i="1" dirty="0"/>
              <a:t> in a stream of utterance and wisdom from the fountainhead of the Will of Him Who is the Lord of all mankind.</a:t>
            </a:r>
          </a:p>
          <a:p>
            <a:pPr marL="0" indent="0" algn="just">
              <a:buNone/>
            </a:pPr>
            <a:r>
              <a:rPr lang="en-GB" sz="2200" b="1" i="1" dirty="0">
                <a:solidFill>
                  <a:schemeClr val="tx1"/>
                </a:solidFill>
              </a:rPr>
              <a:t>O friend! </a:t>
            </a:r>
            <a:r>
              <a:rPr lang="en-GB" sz="2200" b="1" i="1" dirty="0"/>
              <a:t>It </a:t>
            </a:r>
            <a:r>
              <a:rPr lang="en-GB" sz="2200" b="1" i="1" dirty="0" err="1"/>
              <a:t>behoveth</a:t>
            </a:r>
            <a:r>
              <a:rPr lang="en-GB" sz="2200" b="1" i="1" dirty="0"/>
              <a:t> thee to reflect upon the Word of God, to ponder its greatness, and to meditate upon its sweetness. This Word, verily, is sufficient unto the peoples of the earth. The first one to believe in Him Who was the </a:t>
            </a:r>
            <a:r>
              <a:rPr lang="en-GB" sz="2200" b="1" i="1" dirty="0">
                <a:solidFill>
                  <a:schemeClr val="tx1"/>
                </a:solidFill>
              </a:rPr>
              <a:t>Spirit (Jesus) </a:t>
            </a:r>
            <a:r>
              <a:rPr lang="en-GB" sz="2200" b="1" i="1" dirty="0"/>
              <a:t>was so enraptured by the Word of God that, in his eagerness to embrace its truth, he detached himself from everything that men possess. Such is the condition of all who would be leviathans in the Most Mighty Ocean.</a:t>
            </a:r>
          </a:p>
        </p:txBody>
      </p:sp>
    </p:spTree>
    <p:extLst>
      <p:ext uri="{BB962C8B-B14F-4D97-AF65-F5344CB8AC3E}">
        <p14:creationId xmlns:p14="http://schemas.microsoft.com/office/powerpoint/2010/main" val="5269042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CDAE7E-5D2C-40C1-AB1F-5BAC0DD6BA42}"/>
              </a:ext>
            </a:extLst>
          </p:cNvPr>
          <p:cNvSpPr>
            <a:spLocks noGrp="1"/>
          </p:cNvSpPr>
          <p:nvPr>
            <p:ph idx="1"/>
          </p:nvPr>
        </p:nvSpPr>
        <p:spPr>
          <a:xfrm>
            <a:off x="618194" y="203079"/>
            <a:ext cx="10515600" cy="6562105"/>
          </a:xfrm>
        </p:spPr>
        <p:txBody>
          <a:bodyPr>
            <a:noAutofit/>
          </a:bodyPr>
          <a:lstStyle/>
          <a:p>
            <a:pPr marL="0" indent="0" algn="just">
              <a:buNone/>
            </a:pPr>
            <a:r>
              <a:rPr lang="en-GB" sz="2200" b="1" i="1" dirty="0">
                <a:solidFill>
                  <a:schemeClr val="tx1"/>
                </a:solidFill>
              </a:rPr>
              <a:t>O thou learned doctor and percipient divine! </a:t>
            </a:r>
            <a:r>
              <a:rPr lang="en-GB" sz="2200" b="1" i="1" dirty="0"/>
              <a:t>Know that the people have, for the most part, been hindered by their passions from turning themselves to God, the Lord of all names. Whoso </a:t>
            </a:r>
            <a:r>
              <a:rPr lang="en-GB" sz="2200" b="1" i="1" dirty="0" err="1"/>
              <a:t>looketh</a:t>
            </a:r>
            <a:r>
              <a:rPr lang="en-GB" sz="2200" b="1" i="1" dirty="0"/>
              <a:t> with his inner eye, however, shall be granted vision, and shall testify to what he witnesseth, exclaiming: “All praise be unto my Lord, the Most Exalted!” The tidings of God’s loving-kindness have been announced to land and sea, and unto the nations hath been given the promise of the advent of Him Who shall heal their sicknesses, even Him Who shall build up the Temple of the Lord (Cf. </a:t>
            </a:r>
            <a:r>
              <a:rPr lang="en-GB" sz="2200" b="1" i="1" dirty="0" err="1"/>
              <a:t>Zechaiah</a:t>
            </a:r>
            <a:r>
              <a:rPr lang="en-GB" sz="2200" b="1" i="1" dirty="0"/>
              <a:t> 6:12-15). Well is it with them who understand!</a:t>
            </a:r>
          </a:p>
          <a:p>
            <a:pPr marL="0" indent="0" algn="just">
              <a:buNone/>
            </a:pPr>
            <a:r>
              <a:rPr lang="en-GB" sz="2200" b="1" i="1" dirty="0"/>
              <a:t>Lo, the appointed time is now arrived, and Carmel </a:t>
            </a:r>
            <a:r>
              <a:rPr lang="en-GB" sz="2200" b="1" i="1" dirty="0" err="1"/>
              <a:t>crieth</a:t>
            </a:r>
            <a:r>
              <a:rPr lang="en-GB" sz="2200" b="1" i="1" dirty="0"/>
              <a:t> out as if moved to ecstasy by the soul-stirring breezes of her Lord. Happy are those who hear her cry! Whoso </a:t>
            </a:r>
            <a:r>
              <a:rPr lang="en-GB" sz="2200" b="1" i="1" dirty="0" err="1"/>
              <a:t>hearkeneth</a:t>
            </a:r>
            <a:r>
              <a:rPr lang="en-GB" sz="2200" b="1" i="1" dirty="0"/>
              <a:t> with his inner ear shall hear the voice of the Rock (Peter) as he </a:t>
            </a:r>
            <a:r>
              <a:rPr lang="en-GB" sz="2200" b="1" i="1" dirty="0" err="1"/>
              <a:t>beareth</a:t>
            </a:r>
            <a:r>
              <a:rPr lang="en-GB" sz="2200" b="1" i="1" dirty="0"/>
              <a:t> witness, with a mighty voice, to the Everlasting God. Blessed are they who perceive the savour of Divine utterance and, severing themselves from the world of being, advance towards the Kingdom. </a:t>
            </a:r>
          </a:p>
          <a:p>
            <a:pPr marL="0" indent="0" algn="just">
              <a:buNone/>
            </a:pPr>
            <a:r>
              <a:rPr lang="en-GB" sz="2200" b="1" i="1" dirty="0"/>
              <a:t>Behold! The things that had been mentioned in the Books of old have now </a:t>
            </a:r>
          </a:p>
        </p:txBody>
      </p:sp>
    </p:spTree>
    <p:extLst>
      <p:ext uri="{BB962C8B-B14F-4D97-AF65-F5344CB8AC3E}">
        <p14:creationId xmlns:p14="http://schemas.microsoft.com/office/powerpoint/2010/main" val="21629137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CDAE7E-5D2C-40C1-AB1F-5BAC0DD6BA42}"/>
              </a:ext>
            </a:extLst>
          </p:cNvPr>
          <p:cNvSpPr>
            <a:spLocks noGrp="1"/>
          </p:cNvSpPr>
          <p:nvPr>
            <p:ph idx="1"/>
          </p:nvPr>
        </p:nvSpPr>
        <p:spPr>
          <a:xfrm>
            <a:off x="618194" y="203079"/>
            <a:ext cx="10515600" cy="6562105"/>
          </a:xfrm>
        </p:spPr>
        <p:txBody>
          <a:bodyPr>
            <a:noAutofit/>
          </a:bodyPr>
          <a:lstStyle/>
          <a:p>
            <a:pPr marL="0" indent="0" algn="just">
              <a:buNone/>
            </a:pPr>
            <a:r>
              <a:rPr lang="en-GB" sz="2200" b="1" i="1" dirty="0"/>
              <a:t>appeared, and yet the people, though they look upon them, comprehend them not!</a:t>
            </a:r>
          </a:p>
          <a:p>
            <a:pPr marL="0" indent="0" algn="just">
              <a:buNone/>
            </a:pPr>
            <a:r>
              <a:rPr lang="en-GB" sz="2200" b="1" i="1" dirty="0"/>
              <a:t>Regard thou, O friend, the mystery of the Great Reversal in the Sign of the Sovereign. Through this reversal He hath caused the exalted to be abased and the abased to be exalted. Call thou to mind how, in the days of Jesus, it was those who were distinguished for their learning, the men of letters and religion, who denied Him, whilst humble fishermen made haste to gain admittance into the Kingdom—this is the meaning of that which hath been expressed by symbol and allusion in the obscurities of words.</a:t>
            </a:r>
          </a:p>
          <a:p>
            <a:pPr marL="0" indent="0" algn="just">
              <a:buNone/>
            </a:pPr>
            <a:r>
              <a:rPr lang="en-GB" sz="2200" b="1" i="1" dirty="0"/>
              <a:t>Great, immeasurably great is the Cause! Peter, the Apostle, despite the pre-eminence of his rank and the loftiness of his station, when questioned held back from speaking. Wert thou, with thy thoughts centred wholly on God, to reflect upon the happenings of former times, thou wouldst see the light shining refulgently before thy face, and wouldst keep it constantly before thy gaze.</a:t>
            </a:r>
          </a:p>
          <a:p>
            <a:pPr marL="0" indent="0">
              <a:buNone/>
            </a:pPr>
            <a:r>
              <a:rPr lang="en-GB" sz="2200" b="1" i="1" dirty="0"/>
              <a:t>The truth is, of a certainty,</a:t>
            </a:r>
            <a:r>
              <a:rPr lang="en-GB" sz="2400" b="1" i="1" dirty="0"/>
              <a:t> </a:t>
            </a:r>
            <a:r>
              <a:rPr lang="en-GB" sz="2200" b="1" i="1" dirty="0"/>
              <a:t>too evident to be enshrouded in a veil, the way</a:t>
            </a:r>
            <a:br>
              <a:rPr lang="en-GB" sz="2200" b="1" dirty="0"/>
            </a:br>
            <a:endParaRPr lang="en-GB" sz="3200" b="1" dirty="0"/>
          </a:p>
        </p:txBody>
      </p:sp>
    </p:spTree>
    <p:extLst>
      <p:ext uri="{BB962C8B-B14F-4D97-AF65-F5344CB8AC3E}">
        <p14:creationId xmlns:p14="http://schemas.microsoft.com/office/powerpoint/2010/main" val="15669525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CDAE7E-5D2C-40C1-AB1F-5BAC0DD6BA42}"/>
              </a:ext>
            </a:extLst>
          </p:cNvPr>
          <p:cNvSpPr>
            <a:spLocks noGrp="1"/>
          </p:cNvSpPr>
          <p:nvPr>
            <p:ph idx="1"/>
          </p:nvPr>
        </p:nvSpPr>
        <p:spPr>
          <a:xfrm>
            <a:off x="618194" y="203079"/>
            <a:ext cx="10515600" cy="6562105"/>
          </a:xfrm>
        </p:spPr>
        <p:txBody>
          <a:bodyPr>
            <a:noAutofit/>
          </a:bodyPr>
          <a:lstStyle/>
          <a:p>
            <a:pPr marL="0" indent="0" algn="just">
              <a:buNone/>
            </a:pPr>
            <a:r>
              <a:rPr lang="en-GB" sz="2200" b="1" i="1" dirty="0"/>
              <a:t>too clear to be obscured by darkness, and certitude too manifest to be eclipsed by any fleeting whim. Those who have been debarred therefrom are the followers of their corrupt desires. Today they are reposing on their bed of slumber; erelong they shall awake and rush, without avail, to find the things that have escaped them. Well is it with them who have inhaled the Divine fragrance at the time when it was shed abroad: These, verily, have attained unto that which is the portion of the sincere among God’s servants.</a:t>
            </a:r>
          </a:p>
          <a:p>
            <a:pPr marL="0" indent="0" algn="just">
              <a:buNone/>
            </a:pPr>
            <a:r>
              <a:rPr lang="en-GB" sz="2200" b="1" i="1" dirty="0">
                <a:solidFill>
                  <a:srgbClr val="00B0F0"/>
                </a:solidFill>
              </a:rPr>
              <a:t>Know thou that We have seen the letter “Ṣád”, which </a:t>
            </a:r>
            <a:r>
              <a:rPr lang="en-GB" sz="2200" b="1" i="1" dirty="0" err="1">
                <a:solidFill>
                  <a:srgbClr val="00B0F0"/>
                </a:solidFill>
              </a:rPr>
              <a:t>appeareth</a:t>
            </a:r>
            <a:r>
              <a:rPr lang="en-GB" sz="2200" b="1" i="1" dirty="0">
                <a:solidFill>
                  <a:srgbClr val="00B0F0"/>
                </a:solidFill>
              </a:rPr>
              <a:t> in the word “</a:t>
            </a:r>
            <a:r>
              <a:rPr lang="en-GB" sz="2200" b="1" i="1" dirty="0" err="1">
                <a:solidFill>
                  <a:srgbClr val="00B0F0"/>
                </a:solidFill>
              </a:rPr>
              <a:t>ṣulḥ</a:t>
            </a:r>
            <a:r>
              <a:rPr lang="en-GB" sz="2200" b="1" i="1" dirty="0">
                <a:solidFill>
                  <a:srgbClr val="00B0F0"/>
                </a:solidFill>
              </a:rPr>
              <a:t>”, (Peace) become embellished by the ornament of the upright Alif.</a:t>
            </a:r>
            <a:r>
              <a:rPr lang="en-GB" sz="2200" b="1" i="1" dirty="0"/>
              <a:t> </a:t>
            </a:r>
            <a:r>
              <a:rPr lang="en-GB" sz="2200" b="1" i="1" dirty="0">
                <a:solidFill>
                  <a:srgbClr val="00B0F0"/>
                </a:solidFill>
              </a:rPr>
              <a:t>This, verily, is that which hath been recorded in an outspread Tablet (</a:t>
            </a:r>
            <a:r>
              <a:rPr lang="en-GB" sz="2200" b="1" i="1" dirty="0" err="1">
                <a:solidFill>
                  <a:srgbClr val="00B0F0"/>
                </a:solidFill>
              </a:rPr>
              <a:t>Lawh-i-Manshur</a:t>
            </a:r>
            <a:r>
              <a:rPr lang="en-GB" sz="2200" b="1" i="1" dirty="0">
                <a:solidFill>
                  <a:srgbClr val="00B0F0"/>
                </a:solidFill>
              </a:rPr>
              <a:t>). No sooner were the splendours of that Divine Word revealed than the portals of heaven were unlocked, the Kingdom of Names made manifest, and all was brought to consummation by the appearance of the letter “</a:t>
            </a:r>
            <a:r>
              <a:rPr lang="en-GB" sz="2200" b="1" i="1" dirty="0" err="1">
                <a:solidFill>
                  <a:srgbClr val="00B0F0"/>
                </a:solidFill>
              </a:rPr>
              <a:t>Há</a:t>
            </a:r>
            <a:r>
              <a:rPr lang="en-GB" sz="2200" b="1" i="1" dirty="0">
                <a:solidFill>
                  <a:srgbClr val="00B0F0"/>
                </a:solidFill>
              </a:rPr>
              <a:t>”, which had been connected to the recumbent Alif, itself embellished by the Point from which had sprung the Treasured Name, the Hidden Secret, and the Guarded Symbol—that same Point from which all things have appeared and unto which they have all returned. </a:t>
            </a:r>
            <a:endParaRPr lang="en-GB" sz="2200" i="1" dirty="0">
              <a:solidFill>
                <a:srgbClr val="00B0F0"/>
              </a:solidFill>
            </a:endParaRPr>
          </a:p>
        </p:txBody>
      </p:sp>
    </p:spTree>
    <p:extLst>
      <p:ext uri="{BB962C8B-B14F-4D97-AF65-F5344CB8AC3E}">
        <p14:creationId xmlns:p14="http://schemas.microsoft.com/office/powerpoint/2010/main" val="27899551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CDAE7E-5D2C-40C1-AB1F-5BAC0DD6BA42}"/>
              </a:ext>
            </a:extLst>
          </p:cNvPr>
          <p:cNvSpPr>
            <a:spLocks noGrp="1"/>
          </p:cNvSpPr>
          <p:nvPr>
            <p:ph idx="1"/>
          </p:nvPr>
        </p:nvSpPr>
        <p:spPr>
          <a:xfrm>
            <a:off x="618194" y="203079"/>
            <a:ext cx="10515600" cy="6562105"/>
          </a:xfrm>
        </p:spPr>
        <p:txBody>
          <a:bodyPr>
            <a:noAutofit/>
          </a:bodyPr>
          <a:lstStyle/>
          <a:p>
            <a:pPr marL="0" indent="0" algn="just">
              <a:buNone/>
            </a:pPr>
            <a:r>
              <a:rPr lang="en-GB" sz="2200" b="1" i="1" dirty="0"/>
              <a:t>Thereupon We saw the </a:t>
            </a:r>
            <a:r>
              <a:rPr lang="en-GB" sz="2200" b="1" i="1" dirty="0">
                <a:solidFill>
                  <a:schemeClr val="tx1"/>
                </a:solidFill>
              </a:rPr>
              <a:t>Word give utterance to a Word </a:t>
            </a:r>
            <a:r>
              <a:rPr lang="en-GB" sz="2200" b="1" i="1" dirty="0"/>
              <a:t>which was received by every people in accordance with its own particular tongue and language. As it spoke forth, there rose above the horizon of its utterance a Sun of such effulgent splendour that, overshadowed by its radiance, the celestial sun grew dark; then it cried out: </a:t>
            </a:r>
            <a:r>
              <a:rPr lang="en-GB" sz="2200" b="1" i="1" dirty="0">
                <a:solidFill>
                  <a:srgbClr val="00B0F0"/>
                </a:solidFill>
              </a:rPr>
              <a:t>“The brow of seventy hath been adorned with the diadem of forty and united with the seven before ten”; at this it sighed, and moaned aloud: </a:t>
            </a:r>
            <a:r>
              <a:rPr lang="en-GB" sz="2200" b="1" i="1" dirty="0"/>
              <a:t>“Alas, I see the house oblivious of its Master, the son unmindful of his Father, the seeker heedless of the sanctuary and refuge for which he </a:t>
            </a:r>
            <a:r>
              <a:rPr lang="en-GB" sz="2200" b="1" i="1" dirty="0" err="1"/>
              <a:t>yearneth</a:t>
            </a:r>
            <a:r>
              <a:rPr lang="en-GB" sz="2200" b="1" i="1" dirty="0"/>
              <a:t>.”</a:t>
            </a:r>
          </a:p>
          <a:p>
            <a:pPr marL="0" indent="0" algn="just">
              <a:buNone/>
            </a:pPr>
            <a:r>
              <a:rPr lang="en-GB" sz="2200" b="1" i="1" dirty="0"/>
              <a:t>O thou who </a:t>
            </a:r>
            <a:r>
              <a:rPr lang="en-GB" sz="2200" b="1" i="1" dirty="0" err="1"/>
              <a:t>soarest</a:t>
            </a:r>
            <a:r>
              <a:rPr lang="en-GB" sz="2200" b="1" i="1" dirty="0"/>
              <a:t> in the atmosphere of understanding! Whoso </a:t>
            </a:r>
            <a:r>
              <a:rPr lang="en-GB" sz="2200" b="1" i="1" dirty="0" err="1"/>
              <a:t>perceiveth</a:t>
            </a:r>
            <a:r>
              <a:rPr lang="en-GB" sz="2200" b="1" i="1" dirty="0"/>
              <a:t> that which though solid, </a:t>
            </a:r>
            <a:r>
              <a:rPr lang="en-GB" sz="2200" b="1" i="1" dirty="0" err="1"/>
              <a:t>floweth</a:t>
            </a:r>
            <a:r>
              <a:rPr lang="en-GB" sz="2200" b="1" i="1" dirty="0"/>
              <a:t>; which though static, </a:t>
            </a:r>
            <a:r>
              <a:rPr lang="en-GB" sz="2200" b="1" i="1" dirty="0" err="1"/>
              <a:t>flieth</a:t>
            </a:r>
            <a:r>
              <a:rPr lang="en-GB" sz="2200" b="1" i="1" dirty="0"/>
              <a:t>; which is both manifest and hidden, both resplendent and obscure will be so enraptured by the effulgence of heavenly illumination that he will rise up on the wings of ardent longing into the empyrean of nearness, holiness, and heavenly reunion.</a:t>
            </a:r>
          </a:p>
        </p:txBody>
      </p:sp>
    </p:spTree>
    <p:extLst>
      <p:ext uri="{BB962C8B-B14F-4D97-AF65-F5344CB8AC3E}">
        <p14:creationId xmlns:p14="http://schemas.microsoft.com/office/powerpoint/2010/main" val="18742479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CDAE7E-5D2C-40C1-AB1F-5BAC0DD6BA42}"/>
              </a:ext>
            </a:extLst>
          </p:cNvPr>
          <p:cNvSpPr>
            <a:spLocks noGrp="1"/>
          </p:cNvSpPr>
          <p:nvPr>
            <p:ph idx="1"/>
          </p:nvPr>
        </p:nvSpPr>
        <p:spPr>
          <a:xfrm>
            <a:off x="618194" y="203079"/>
            <a:ext cx="10515600" cy="6562105"/>
          </a:xfrm>
        </p:spPr>
        <p:txBody>
          <a:bodyPr>
            <a:noAutofit/>
          </a:bodyPr>
          <a:lstStyle/>
          <a:p>
            <a:pPr marL="0" indent="0" algn="just">
              <a:buNone/>
            </a:pPr>
            <a:r>
              <a:rPr lang="en-GB" sz="2200" b="1" i="1" dirty="0"/>
              <a:t>Respecting thy comments on the question of “darkness”, We testify that it hath encompassed all mankind. Happy the man who hath been illumined by the light of Him Who hath shone forth resplendent from the horizon of the mercy of His Lord, the Most Holy. This darkness is naught but the idle imaginings of men, by which they have been prevented from directing themselves towards the Kingdom when, by the bidding of God, the Lord of the realm on high, it was made manifest.</a:t>
            </a:r>
          </a:p>
          <a:p>
            <a:pPr marL="0" indent="0" algn="just">
              <a:buNone/>
            </a:pPr>
            <a:r>
              <a:rPr lang="en-GB" sz="2200" b="1" i="1" dirty="0"/>
              <a:t>As for thy mention of the opinion expressed to thee by a certain individual that, in so far as </a:t>
            </a:r>
            <a:r>
              <a:rPr lang="en-GB" sz="2200" b="1" i="1" dirty="0" err="1"/>
              <a:t>concerneth</a:t>
            </a:r>
            <a:r>
              <a:rPr lang="en-GB" sz="2200" b="1" i="1" dirty="0"/>
              <a:t> the Spirit, there </a:t>
            </a:r>
            <a:r>
              <a:rPr lang="en-GB" sz="2200" b="1" i="1" dirty="0" err="1"/>
              <a:t>existeth</a:t>
            </a:r>
            <a:r>
              <a:rPr lang="en-GB" sz="2200" b="1" i="1" dirty="0"/>
              <a:t> no difference between us, his assertion is correct, for the Spirit is too exalted either to admit of differences or to be comprehended by allusions. It is the revelation of the Light of God’s singleness amongst men, the Sign of His ancient eternity before the nations. Whoso </a:t>
            </a:r>
            <a:r>
              <a:rPr lang="en-GB" sz="2200" b="1" i="1" dirty="0" err="1"/>
              <a:t>turneth</a:t>
            </a:r>
            <a:r>
              <a:rPr lang="en-GB" sz="2200" b="1" i="1" dirty="0"/>
              <a:t> himself thereto hath turned himself unto Him Who sent it forth, and whoso </a:t>
            </a:r>
            <a:r>
              <a:rPr lang="en-GB" sz="2200" b="1" i="1" dirty="0" err="1"/>
              <a:t>turneth</a:t>
            </a:r>
            <a:r>
              <a:rPr lang="en-GB" sz="2200" b="1" i="1" dirty="0"/>
              <a:t> away therefrom hath turned away from the One by Whose power it hath been manifested and endowed with utterance. </a:t>
            </a:r>
          </a:p>
          <a:p>
            <a:pPr marL="0" indent="0">
              <a:buNone/>
            </a:pPr>
            <a:br>
              <a:rPr lang="en-GB" sz="2200" dirty="0"/>
            </a:br>
            <a:endParaRPr lang="en-GB" sz="3200" dirty="0"/>
          </a:p>
        </p:txBody>
      </p:sp>
    </p:spTree>
    <p:extLst>
      <p:ext uri="{BB962C8B-B14F-4D97-AF65-F5344CB8AC3E}">
        <p14:creationId xmlns:p14="http://schemas.microsoft.com/office/powerpoint/2010/main" val="16819124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CDAE7E-5D2C-40C1-AB1F-5BAC0DD6BA42}"/>
              </a:ext>
            </a:extLst>
          </p:cNvPr>
          <p:cNvSpPr>
            <a:spLocks noGrp="1"/>
          </p:cNvSpPr>
          <p:nvPr>
            <p:ph idx="1"/>
          </p:nvPr>
        </p:nvSpPr>
        <p:spPr>
          <a:xfrm>
            <a:off x="618194" y="203079"/>
            <a:ext cx="10515600" cy="6562105"/>
          </a:xfrm>
        </p:spPr>
        <p:txBody>
          <a:bodyPr>
            <a:noAutofit/>
          </a:bodyPr>
          <a:lstStyle/>
          <a:p>
            <a:pPr marL="0" indent="0">
              <a:buNone/>
            </a:pPr>
            <a:endParaRPr lang="en-GB" sz="2400" dirty="0"/>
          </a:p>
          <a:p>
            <a:pPr>
              <a:buFont typeface="Wingdings" panose="05000000000000000000" pitchFamily="2" charset="2"/>
              <a:buChar char="Ø"/>
            </a:pPr>
            <a:r>
              <a:rPr lang="en-GB" sz="2400" b="1" dirty="0"/>
              <a:t>Who were German “Templers/Templers” and when did they come to Haifa?</a:t>
            </a:r>
          </a:p>
          <a:p>
            <a:pPr>
              <a:buFont typeface="Wingdings" panose="05000000000000000000" pitchFamily="2" charset="2"/>
              <a:buChar char="Ø"/>
            </a:pPr>
            <a:r>
              <a:rPr lang="en-GB" sz="2400" b="1" dirty="0"/>
              <a:t>Who was David </a:t>
            </a:r>
            <a:r>
              <a:rPr lang="en-GB" sz="2400" b="1" dirty="0" err="1"/>
              <a:t>Hardegg</a:t>
            </a:r>
            <a:r>
              <a:rPr lang="en-GB" sz="2400" b="1" dirty="0"/>
              <a:t>/Hritik?</a:t>
            </a:r>
          </a:p>
          <a:p>
            <a:pPr>
              <a:buFont typeface="Wingdings" panose="05000000000000000000" pitchFamily="2" charset="2"/>
              <a:buChar char="Ø"/>
            </a:pPr>
            <a:r>
              <a:rPr lang="en-GB" sz="2400" b="1" dirty="0"/>
              <a:t>Did Hardegg meet Baha’u’llah?</a:t>
            </a:r>
          </a:p>
          <a:p>
            <a:pPr>
              <a:buFont typeface="Wingdings" panose="05000000000000000000" pitchFamily="2" charset="2"/>
              <a:buChar char="Ø"/>
            </a:pPr>
            <a:r>
              <a:rPr lang="en-GB" sz="2400" b="1" dirty="0"/>
              <a:t>When was the Lawh-i-Hirtik revealed?</a:t>
            </a:r>
          </a:p>
          <a:p>
            <a:pPr>
              <a:buFont typeface="Wingdings" panose="05000000000000000000" pitchFamily="2" charset="2"/>
              <a:buChar char="Ø"/>
            </a:pPr>
            <a:r>
              <a:rPr lang="en-GB" sz="2400" b="1" dirty="0"/>
              <a:t>What questions Hardegg asked Baha’u’llah?</a:t>
            </a:r>
          </a:p>
          <a:p>
            <a:pPr>
              <a:buFont typeface="Wingdings" panose="05000000000000000000" pitchFamily="2" charset="2"/>
              <a:buChar char="Ø"/>
            </a:pPr>
            <a:r>
              <a:rPr lang="en-GB" sz="2400" b="1" dirty="0"/>
              <a:t>In what Language the Tablet was originally revealed?</a:t>
            </a:r>
          </a:p>
          <a:p>
            <a:pPr>
              <a:buFont typeface="Wingdings" panose="05000000000000000000" pitchFamily="2" charset="2"/>
              <a:buChar char="Ø"/>
            </a:pPr>
            <a:r>
              <a:rPr lang="en-GB" sz="2400" b="1" dirty="0"/>
              <a:t>Authorised Translation of Lawh-i-Hirtik into English?</a:t>
            </a:r>
          </a:p>
          <a:p>
            <a:pPr marL="0" indent="0">
              <a:buNone/>
            </a:pPr>
            <a:endParaRPr lang="en-GB" sz="2400" b="1" dirty="0"/>
          </a:p>
          <a:p>
            <a:pPr marL="0" indent="0">
              <a:buNone/>
            </a:pPr>
            <a:endParaRPr lang="en-GB" sz="2000" dirty="0"/>
          </a:p>
          <a:p>
            <a:pPr marL="0" indent="0">
              <a:buNone/>
            </a:pPr>
            <a:endParaRPr lang="en-GB" sz="3200" dirty="0"/>
          </a:p>
        </p:txBody>
      </p:sp>
    </p:spTree>
    <p:extLst>
      <p:ext uri="{BB962C8B-B14F-4D97-AF65-F5344CB8AC3E}">
        <p14:creationId xmlns:p14="http://schemas.microsoft.com/office/powerpoint/2010/main" val="29584494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CDAE7E-5D2C-40C1-AB1F-5BAC0DD6BA42}"/>
              </a:ext>
            </a:extLst>
          </p:cNvPr>
          <p:cNvSpPr>
            <a:spLocks noGrp="1"/>
          </p:cNvSpPr>
          <p:nvPr>
            <p:ph idx="1"/>
          </p:nvPr>
        </p:nvSpPr>
        <p:spPr>
          <a:xfrm>
            <a:off x="618194" y="203079"/>
            <a:ext cx="10515600" cy="6562105"/>
          </a:xfrm>
        </p:spPr>
        <p:txBody>
          <a:bodyPr>
            <a:noAutofit/>
          </a:bodyPr>
          <a:lstStyle/>
          <a:p>
            <a:pPr marL="0" indent="0" algn="just">
              <a:buNone/>
            </a:pPr>
            <a:r>
              <a:rPr lang="en-GB" sz="2200" b="1" i="1" dirty="0"/>
              <a:t>It hath not changed from age to age, and such as it hath been it shall remain. Such differences as may be witnessed in the effulgence of its light are to be attributed to the mirrors that receive it, and to the disparity, in form and colour, of the images they reflect.</a:t>
            </a:r>
          </a:p>
          <a:p>
            <a:pPr marL="0" indent="0" algn="just">
              <a:buNone/>
            </a:pPr>
            <a:r>
              <a:rPr lang="en-GB" sz="2200" b="1" i="1" dirty="0"/>
              <a:t>O friend! Were but a single token to be revealed of the Secret which hath lain wrapped in mystery, the hearts of all those who, clinging to the things of men, have cast away the things of God, would be thrown into perturbation. Shouldst thou, having meditated upon the words that We have addressed to thee, arise with perfect steadfastness to act in such wise as We have intimated, thou wouldst undoubtedly accomplish such things as have been witnessed in a former age.</a:t>
            </a:r>
          </a:p>
          <a:p>
            <a:pPr marL="0" indent="0" algn="just">
              <a:buNone/>
            </a:pPr>
            <a:r>
              <a:rPr lang="en-GB" sz="2200" b="1" i="1" dirty="0"/>
              <a:t>O friend! This Bird lieth imprisoned beneath the talons of cruelty and malice; It </a:t>
            </a:r>
            <a:r>
              <a:rPr lang="en-GB" sz="2200" b="1" i="1" dirty="0" err="1"/>
              <a:t>seeth</a:t>
            </a:r>
            <a:r>
              <a:rPr lang="en-GB" sz="2200" b="1" i="1" dirty="0"/>
              <a:t> for itself neither nest wherein to shelter nor heavenly expanse in which to fly. In such a plight as this, it </a:t>
            </a:r>
            <a:r>
              <a:rPr lang="en-GB" sz="2200" b="1" i="1" dirty="0" err="1"/>
              <a:t>summoneth</a:t>
            </a:r>
            <a:r>
              <a:rPr lang="en-GB" sz="2200" b="1" i="1" dirty="0"/>
              <a:t> mankind unto everlasting life. Blessed then be the attentive ear!</a:t>
            </a:r>
          </a:p>
          <a:p>
            <a:pPr marL="0" indent="0" algn="just">
              <a:buNone/>
            </a:pPr>
            <a:r>
              <a:rPr lang="en-GB" sz="2200" b="1" i="1" dirty="0"/>
              <a:t>We beseech God to unite us in one holy court, and to graciously assist us to do that which is pleasing and acceptable unto Him”.</a:t>
            </a:r>
          </a:p>
          <a:p>
            <a:pPr marL="0" indent="0">
              <a:buNone/>
            </a:pPr>
            <a:r>
              <a:rPr lang="en-GB" sz="1600" dirty="0"/>
              <a:t>(Bahá’u’lláh)</a:t>
            </a:r>
          </a:p>
          <a:p>
            <a:pPr marL="0" indent="0">
              <a:buNone/>
            </a:pPr>
            <a:endParaRPr lang="en-GB" sz="2200" dirty="0"/>
          </a:p>
          <a:p>
            <a:pPr marL="0" indent="0">
              <a:buNone/>
            </a:pPr>
            <a:br>
              <a:rPr lang="en-GB" sz="2200" dirty="0"/>
            </a:br>
            <a:endParaRPr lang="en-GB" sz="3200" dirty="0"/>
          </a:p>
        </p:txBody>
      </p:sp>
    </p:spTree>
    <p:extLst>
      <p:ext uri="{BB962C8B-B14F-4D97-AF65-F5344CB8AC3E}">
        <p14:creationId xmlns:p14="http://schemas.microsoft.com/office/powerpoint/2010/main" val="8516275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CDAE7E-5D2C-40C1-AB1F-5BAC0DD6BA42}"/>
              </a:ext>
            </a:extLst>
          </p:cNvPr>
          <p:cNvSpPr>
            <a:spLocks noGrp="1"/>
          </p:cNvSpPr>
          <p:nvPr>
            <p:ph idx="1"/>
          </p:nvPr>
        </p:nvSpPr>
        <p:spPr>
          <a:xfrm>
            <a:off x="493972" y="1317851"/>
            <a:ext cx="10515600" cy="3619524"/>
          </a:xfrm>
        </p:spPr>
        <p:txBody>
          <a:bodyPr>
            <a:noAutofit/>
          </a:bodyPr>
          <a:lstStyle/>
          <a:p>
            <a:pPr marL="0" indent="0" algn="ctr">
              <a:buNone/>
            </a:pPr>
            <a:endParaRPr lang="en-GB" sz="3100" dirty="0"/>
          </a:p>
          <a:p>
            <a:pPr marL="0" indent="0" algn="ctr">
              <a:buNone/>
            </a:pPr>
            <a:r>
              <a:rPr lang="en-GB" sz="4000" dirty="0"/>
              <a:t>Some further analysis of selected lines of the Tablet</a:t>
            </a:r>
          </a:p>
          <a:p>
            <a:pPr marL="0" indent="0">
              <a:buNone/>
            </a:pPr>
            <a:endParaRPr lang="en-GB" sz="2400" dirty="0"/>
          </a:p>
        </p:txBody>
      </p:sp>
    </p:spTree>
    <p:extLst>
      <p:ext uri="{BB962C8B-B14F-4D97-AF65-F5344CB8AC3E}">
        <p14:creationId xmlns:p14="http://schemas.microsoft.com/office/powerpoint/2010/main" val="20102907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CDAE7E-5D2C-40C1-AB1F-5BAC0DD6BA42}"/>
              </a:ext>
            </a:extLst>
          </p:cNvPr>
          <p:cNvSpPr>
            <a:spLocks noGrp="1"/>
          </p:cNvSpPr>
          <p:nvPr>
            <p:ph idx="1"/>
          </p:nvPr>
        </p:nvSpPr>
        <p:spPr>
          <a:xfrm>
            <a:off x="618194" y="203079"/>
            <a:ext cx="10515600" cy="6562105"/>
          </a:xfrm>
        </p:spPr>
        <p:txBody>
          <a:bodyPr>
            <a:noAutofit/>
          </a:bodyPr>
          <a:lstStyle/>
          <a:p>
            <a:pPr marL="0" indent="0" algn="just">
              <a:buNone/>
            </a:pPr>
            <a:endParaRPr lang="en-GB" sz="2200" b="1" i="1" dirty="0">
              <a:solidFill>
                <a:srgbClr val="00B0F0"/>
              </a:solidFill>
            </a:endParaRPr>
          </a:p>
          <a:p>
            <a:pPr marL="0" indent="0" algn="just">
              <a:buNone/>
            </a:pPr>
            <a:endParaRPr lang="en-GB" sz="2200" b="1" i="1" dirty="0">
              <a:solidFill>
                <a:srgbClr val="00B0F0"/>
              </a:solidFill>
            </a:endParaRPr>
          </a:p>
          <a:p>
            <a:pPr marL="0" indent="0" algn="just">
              <a:buNone/>
            </a:pPr>
            <a:r>
              <a:rPr lang="en-GB" sz="2200" b="1" i="1" dirty="0">
                <a:solidFill>
                  <a:srgbClr val="00B0F0"/>
                </a:solidFill>
              </a:rPr>
              <a:t>Know thou that We have seen the letter “Ṣád”, which </a:t>
            </a:r>
            <a:r>
              <a:rPr lang="en-GB" sz="2200" b="1" i="1" dirty="0" err="1">
                <a:solidFill>
                  <a:srgbClr val="00B0F0"/>
                </a:solidFill>
              </a:rPr>
              <a:t>appeareth</a:t>
            </a:r>
            <a:r>
              <a:rPr lang="en-GB" sz="2200" b="1" i="1" dirty="0">
                <a:solidFill>
                  <a:srgbClr val="00B0F0"/>
                </a:solidFill>
              </a:rPr>
              <a:t> in the word “</a:t>
            </a:r>
            <a:r>
              <a:rPr lang="en-GB" sz="2200" b="1" i="1" dirty="0" err="1">
                <a:solidFill>
                  <a:srgbClr val="00B0F0"/>
                </a:solidFill>
              </a:rPr>
              <a:t>ṣulḥ</a:t>
            </a:r>
            <a:r>
              <a:rPr lang="en-GB" sz="2200" b="1" i="1" dirty="0">
                <a:solidFill>
                  <a:srgbClr val="00B0F0"/>
                </a:solidFill>
              </a:rPr>
              <a:t>”, (Peace) become embellished by the ornament of the upright Alif.</a:t>
            </a:r>
            <a:r>
              <a:rPr lang="en-GB" sz="2200" b="1" i="1" dirty="0"/>
              <a:t> </a:t>
            </a:r>
            <a:r>
              <a:rPr lang="en-GB" sz="2200" b="1" i="1" dirty="0">
                <a:solidFill>
                  <a:srgbClr val="00B0F0"/>
                </a:solidFill>
              </a:rPr>
              <a:t>This, verily, is that which hath been recorded in an outspread Tablet (</a:t>
            </a:r>
            <a:r>
              <a:rPr lang="en-GB" sz="2200" b="1" i="1" dirty="0" err="1">
                <a:solidFill>
                  <a:srgbClr val="00B0F0"/>
                </a:solidFill>
              </a:rPr>
              <a:t>Lawh-i-Manshur</a:t>
            </a:r>
            <a:r>
              <a:rPr lang="en-GB" sz="2200" b="1" i="1" dirty="0">
                <a:solidFill>
                  <a:srgbClr val="00B0F0"/>
                </a:solidFill>
              </a:rPr>
              <a:t>). </a:t>
            </a:r>
          </a:p>
          <a:p>
            <a:pPr marL="0" indent="0" algn="just">
              <a:buNone/>
            </a:pPr>
            <a:endParaRPr lang="en-GB" sz="2200" b="1" i="1" dirty="0">
              <a:solidFill>
                <a:srgbClr val="00B0F0"/>
              </a:solidFill>
            </a:endParaRPr>
          </a:p>
          <a:p>
            <a:pPr marL="0" indent="0" algn="just">
              <a:buNone/>
            </a:pPr>
            <a:r>
              <a:rPr lang="en-GB" sz="2200" b="1" i="1" dirty="0">
                <a:solidFill>
                  <a:srgbClr val="00B0F0"/>
                </a:solidFill>
              </a:rPr>
              <a:t>No sooner were the splendours of that Divine Word revealed than the portals of heaven were unlocked, the Kingdom of Names made manifest, and all was brought to consummation by the appearance of the letter “</a:t>
            </a:r>
            <a:r>
              <a:rPr lang="en-GB" sz="2200" b="1" i="1" dirty="0" err="1">
                <a:solidFill>
                  <a:srgbClr val="00B0F0"/>
                </a:solidFill>
              </a:rPr>
              <a:t>Há</a:t>
            </a:r>
            <a:r>
              <a:rPr lang="en-GB" sz="2200" b="1" i="1" dirty="0">
                <a:solidFill>
                  <a:srgbClr val="00B0F0"/>
                </a:solidFill>
              </a:rPr>
              <a:t>”, which had been connected to the recumbent Alif, itself embellished by the Point from which had sprung the Treasured Name, the Hidden Secret, and the Guarded Symbol—that same Point from which all things have appeared and unto which they have all returned. </a:t>
            </a:r>
            <a:endParaRPr lang="en-GB" sz="2200" i="1" dirty="0">
              <a:solidFill>
                <a:srgbClr val="00B0F0"/>
              </a:solidFill>
            </a:endParaRPr>
          </a:p>
        </p:txBody>
      </p:sp>
    </p:spTree>
    <p:extLst>
      <p:ext uri="{BB962C8B-B14F-4D97-AF65-F5344CB8AC3E}">
        <p14:creationId xmlns:p14="http://schemas.microsoft.com/office/powerpoint/2010/main" val="29239694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CDAE7E-5D2C-40C1-AB1F-5BAC0DD6BA42}"/>
              </a:ext>
            </a:extLst>
          </p:cNvPr>
          <p:cNvSpPr>
            <a:spLocks noGrp="1"/>
          </p:cNvSpPr>
          <p:nvPr>
            <p:ph idx="1"/>
          </p:nvPr>
        </p:nvSpPr>
        <p:spPr>
          <a:xfrm>
            <a:off x="618194" y="203079"/>
            <a:ext cx="10515600" cy="6562105"/>
          </a:xfrm>
        </p:spPr>
        <p:txBody>
          <a:bodyPr>
            <a:noAutofit/>
          </a:bodyPr>
          <a:lstStyle/>
          <a:p>
            <a:pPr marL="0" indent="0" algn="just">
              <a:buNone/>
            </a:pPr>
            <a:r>
              <a:rPr lang="en-GB" sz="2200" dirty="0">
                <a:solidFill>
                  <a:schemeClr val="tx1"/>
                </a:solidFill>
              </a:rPr>
              <a:t>The word “</a:t>
            </a:r>
            <a:r>
              <a:rPr lang="en-GB" sz="2200" dirty="0" err="1">
                <a:solidFill>
                  <a:schemeClr val="tx1"/>
                </a:solidFill>
              </a:rPr>
              <a:t>Sulh</a:t>
            </a:r>
            <a:r>
              <a:rPr lang="en-GB" sz="2200" dirty="0">
                <a:solidFill>
                  <a:schemeClr val="tx1"/>
                </a:solidFill>
              </a:rPr>
              <a:t>” (Peace) in Farsi (and Arabic) is written as follow:</a:t>
            </a:r>
          </a:p>
          <a:p>
            <a:pPr marL="0" indent="0" algn="ctr">
              <a:buNone/>
            </a:pPr>
            <a:r>
              <a:rPr lang="ar-AE" sz="2400" u="sng" dirty="0">
                <a:solidFill>
                  <a:schemeClr val="tx1"/>
                </a:solidFill>
              </a:rPr>
              <a:t>صلح</a:t>
            </a:r>
            <a:endParaRPr lang="en-GB" sz="2400" u="sng" dirty="0">
              <a:solidFill>
                <a:schemeClr val="tx1"/>
              </a:solidFill>
            </a:endParaRPr>
          </a:p>
          <a:p>
            <a:pPr marL="0" indent="0" algn="just">
              <a:buNone/>
            </a:pPr>
            <a:r>
              <a:rPr lang="en-GB" sz="2200" dirty="0">
                <a:solidFill>
                  <a:schemeClr val="tx1"/>
                </a:solidFill>
              </a:rPr>
              <a:t>This word is consisted of three letters: S (</a:t>
            </a:r>
            <a:r>
              <a:rPr lang="ar-AE" sz="2200" dirty="0">
                <a:solidFill>
                  <a:schemeClr val="tx1"/>
                </a:solidFill>
              </a:rPr>
              <a:t>ص</a:t>
            </a:r>
            <a:r>
              <a:rPr lang="en-GB" sz="2200" dirty="0">
                <a:solidFill>
                  <a:schemeClr val="tx1"/>
                </a:solidFill>
              </a:rPr>
              <a:t>), L (</a:t>
            </a:r>
            <a:r>
              <a:rPr lang="ar-AE" sz="2200" dirty="0">
                <a:solidFill>
                  <a:schemeClr val="tx1"/>
                </a:solidFill>
              </a:rPr>
              <a:t>ل</a:t>
            </a:r>
            <a:r>
              <a:rPr lang="en-GB" sz="2200" dirty="0">
                <a:solidFill>
                  <a:schemeClr val="tx1"/>
                </a:solidFill>
              </a:rPr>
              <a:t>) and H (</a:t>
            </a:r>
            <a:r>
              <a:rPr lang="ar-AE" sz="2200" dirty="0">
                <a:solidFill>
                  <a:schemeClr val="tx1"/>
                </a:solidFill>
              </a:rPr>
              <a:t>ح</a:t>
            </a:r>
            <a:r>
              <a:rPr lang="en-GB" sz="2200" dirty="0">
                <a:solidFill>
                  <a:schemeClr val="tx1"/>
                </a:solidFill>
              </a:rPr>
              <a:t>).</a:t>
            </a:r>
          </a:p>
          <a:p>
            <a:pPr marL="0" indent="0" algn="just">
              <a:buNone/>
            </a:pPr>
            <a:r>
              <a:rPr lang="en-GB" sz="2200" dirty="0">
                <a:solidFill>
                  <a:schemeClr val="tx1"/>
                </a:solidFill>
              </a:rPr>
              <a:t>The word Saleh (the Righteous One) is written like this:</a:t>
            </a:r>
          </a:p>
          <a:p>
            <a:pPr marL="0" indent="0" algn="ctr">
              <a:buNone/>
            </a:pPr>
            <a:r>
              <a:rPr lang="ar-AE" sz="2400" u="sng" dirty="0">
                <a:solidFill>
                  <a:schemeClr val="tx1"/>
                </a:solidFill>
              </a:rPr>
              <a:t>صالح</a:t>
            </a:r>
            <a:endParaRPr lang="en-AU" sz="2400" u="sng" dirty="0">
              <a:solidFill>
                <a:schemeClr val="tx1"/>
              </a:solidFill>
            </a:endParaRPr>
          </a:p>
          <a:p>
            <a:pPr marL="0" indent="0" algn="just">
              <a:buNone/>
            </a:pPr>
            <a:r>
              <a:rPr lang="en-GB" sz="2200" dirty="0">
                <a:solidFill>
                  <a:schemeClr val="tx1"/>
                </a:solidFill>
              </a:rPr>
              <a:t>This word is consisted of four letters S (</a:t>
            </a:r>
            <a:r>
              <a:rPr lang="ar-AE" sz="2200" dirty="0">
                <a:solidFill>
                  <a:schemeClr val="tx1"/>
                </a:solidFill>
              </a:rPr>
              <a:t>ص</a:t>
            </a:r>
            <a:r>
              <a:rPr lang="en-GB" sz="2200" dirty="0">
                <a:solidFill>
                  <a:schemeClr val="tx1"/>
                </a:solidFill>
              </a:rPr>
              <a:t>), A or Alif (</a:t>
            </a:r>
            <a:r>
              <a:rPr lang="ar-AE" sz="2200" dirty="0">
                <a:solidFill>
                  <a:schemeClr val="tx1"/>
                </a:solidFill>
              </a:rPr>
              <a:t>ا</a:t>
            </a:r>
            <a:r>
              <a:rPr lang="en-GB" sz="2200" dirty="0">
                <a:solidFill>
                  <a:schemeClr val="tx1"/>
                </a:solidFill>
              </a:rPr>
              <a:t>), L (</a:t>
            </a:r>
            <a:r>
              <a:rPr lang="ar-AE" sz="2200" dirty="0">
                <a:solidFill>
                  <a:schemeClr val="tx1"/>
                </a:solidFill>
              </a:rPr>
              <a:t>ل</a:t>
            </a:r>
            <a:r>
              <a:rPr lang="en-GB" sz="2200" dirty="0">
                <a:solidFill>
                  <a:schemeClr val="tx1"/>
                </a:solidFill>
              </a:rPr>
              <a:t>) and H (</a:t>
            </a:r>
            <a:r>
              <a:rPr lang="ar-AE" sz="2200" dirty="0">
                <a:solidFill>
                  <a:schemeClr val="tx1"/>
                </a:solidFill>
              </a:rPr>
              <a:t>ح</a:t>
            </a:r>
            <a:r>
              <a:rPr lang="en-GB" sz="2200" dirty="0">
                <a:solidFill>
                  <a:schemeClr val="tx1"/>
                </a:solidFill>
              </a:rPr>
              <a:t>).</a:t>
            </a:r>
          </a:p>
          <a:p>
            <a:pPr marL="0" indent="0" algn="just">
              <a:buNone/>
            </a:pPr>
            <a:endParaRPr lang="en-GB" sz="2200" dirty="0">
              <a:solidFill>
                <a:schemeClr val="tx1"/>
              </a:solidFill>
            </a:endParaRPr>
          </a:p>
          <a:p>
            <a:pPr marL="0" indent="0" algn="just">
              <a:buNone/>
            </a:pPr>
            <a:r>
              <a:rPr lang="en-GB" sz="2200" dirty="0"/>
              <a:t>Mohammad Afnan briefly describes </a:t>
            </a:r>
            <a:r>
              <a:rPr lang="en-GB" sz="2000" dirty="0"/>
              <a:t>(Perusing some aspects of the Tablet of </a:t>
            </a:r>
            <a:r>
              <a:rPr lang="en-GB" sz="2000" dirty="0" err="1"/>
              <a:t>Hirtik</a:t>
            </a:r>
            <a:r>
              <a:rPr lang="en-GB" sz="2000" dirty="0"/>
              <a:t>, published in Persian journal Golchin-e </a:t>
            </a:r>
            <a:r>
              <a:rPr lang="en-GB" sz="2000" dirty="0" err="1"/>
              <a:t>Erfan</a:t>
            </a:r>
            <a:r>
              <a:rPr lang="en-GB" sz="2000" dirty="0"/>
              <a:t>) </a:t>
            </a:r>
            <a:r>
              <a:rPr lang="en-GB" sz="2200" dirty="0"/>
              <a:t>the meaning of what Baha’u’llah reveals as an abstruse sentence to be deciphered of the allusion of ‘the Righteous One’, mentioned in the Bible </a:t>
            </a:r>
            <a:r>
              <a:rPr lang="en-GB" sz="2000" dirty="0"/>
              <a:t>(</a:t>
            </a:r>
            <a:r>
              <a:rPr lang="en-AU" sz="2000" dirty="0"/>
              <a:t>Mat.19:15-17</a:t>
            </a:r>
            <a:r>
              <a:rPr lang="en-GB" sz="2000" dirty="0"/>
              <a:t>). </a:t>
            </a:r>
            <a:r>
              <a:rPr lang="en-GB" sz="2200" dirty="0"/>
              <a:t>The meaning of adorning the letter ‘S’ in the word ‘</a:t>
            </a:r>
            <a:r>
              <a:rPr lang="en-GB" sz="2200" dirty="0" err="1"/>
              <a:t>Sulh</a:t>
            </a:r>
            <a:r>
              <a:rPr lang="en-GB" sz="2200" dirty="0"/>
              <a:t> - Peace’ with the vertical ‘Alif – A’, refers to the word ‘Salih – Righteous’ as mentioned in the story of the person who called Christ as the Righteous Master ‘Salih in Arabic’. He denied Himself of such a designation, as it did not pertain to His Revelation. </a:t>
            </a:r>
            <a:endParaRPr lang="en-GB" sz="2200" dirty="0">
              <a:solidFill>
                <a:schemeClr val="tx1"/>
              </a:solidFill>
            </a:endParaRPr>
          </a:p>
          <a:p>
            <a:pPr marL="0" indent="0" algn="just">
              <a:buNone/>
            </a:pPr>
            <a:endParaRPr lang="en-GB" sz="2200" dirty="0">
              <a:solidFill>
                <a:schemeClr val="tx1"/>
              </a:solidFill>
            </a:endParaRPr>
          </a:p>
        </p:txBody>
      </p:sp>
    </p:spTree>
    <p:extLst>
      <p:ext uri="{BB962C8B-B14F-4D97-AF65-F5344CB8AC3E}">
        <p14:creationId xmlns:p14="http://schemas.microsoft.com/office/powerpoint/2010/main" val="1468378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CDAE7E-5D2C-40C1-AB1F-5BAC0DD6BA42}"/>
              </a:ext>
            </a:extLst>
          </p:cNvPr>
          <p:cNvSpPr>
            <a:spLocks noGrp="1"/>
          </p:cNvSpPr>
          <p:nvPr>
            <p:ph idx="1"/>
          </p:nvPr>
        </p:nvSpPr>
        <p:spPr>
          <a:xfrm>
            <a:off x="618194" y="203079"/>
            <a:ext cx="10515600" cy="6562105"/>
          </a:xfrm>
        </p:spPr>
        <p:txBody>
          <a:bodyPr>
            <a:noAutofit/>
          </a:bodyPr>
          <a:lstStyle/>
          <a:p>
            <a:pPr marL="0" indent="0" algn="just">
              <a:buNone/>
            </a:pPr>
            <a:r>
              <a:rPr lang="en-GB" sz="2200" dirty="0">
                <a:solidFill>
                  <a:schemeClr val="tx1"/>
                </a:solidFill>
              </a:rPr>
              <a:t>The word “Baha” (Glory) in Farsi (and Arabic) is written as follow:</a:t>
            </a:r>
          </a:p>
          <a:p>
            <a:pPr marL="0" indent="0" algn="ctr">
              <a:buNone/>
            </a:pPr>
            <a:r>
              <a:rPr lang="ar-AE" sz="2400" u="sng" dirty="0">
                <a:solidFill>
                  <a:schemeClr val="tx1"/>
                </a:solidFill>
              </a:rPr>
              <a:t>بهاء </a:t>
            </a:r>
            <a:r>
              <a:rPr lang="en-AU" sz="2400" u="sng" dirty="0">
                <a:solidFill>
                  <a:schemeClr val="tx1"/>
                </a:solidFill>
              </a:rPr>
              <a:t> or </a:t>
            </a:r>
            <a:r>
              <a:rPr lang="ar-AE" sz="2400" u="sng" dirty="0">
                <a:solidFill>
                  <a:schemeClr val="tx1"/>
                </a:solidFill>
              </a:rPr>
              <a:t>بها</a:t>
            </a:r>
            <a:endParaRPr lang="en-AU" sz="2400" u="sng" dirty="0">
              <a:solidFill>
                <a:schemeClr val="tx1"/>
              </a:solidFill>
            </a:endParaRPr>
          </a:p>
          <a:p>
            <a:pPr marL="0" indent="0">
              <a:buNone/>
            </a:pPr>
            <a:r>
              <a:rPr lang="en-GB" sz="2200" dirty="0">
                <a:solidFill>
                  <a:schemeClr val="tx1"/>
                </a:solidFill>
              </a:rPr>
              <a:t>This word is consisted of three letters: B (</a:t>
            </a:r>
            <a:r>
              <a:rPr lang="ar-AE" sz="2200" dirty="0">
                <a:solidFill>
                  <a:schemeClr val="tx1"/>
                </a:solidFill>
              </a:rPr>
              <a:t>ب</a:t>
            </a:r>
            <a:r>
              <a:rPr lang="en-GB" sz="2200" dirty="0">
                <a:solidFill>
                  <a:schemeClr val="tx1"/>
                </a:solidFill>
              </a:rPr>
              <a:t>), H (</a:t>
            </a:r>
            <a:r>
              <a:rPr lang="ar-AE" sz="2200" dirty="0">
                <a:solidFill>
                  <a:schemeClr val="tx1"/>
                </a:solidFill>
              </a:rPr>
              <a:t>ه</a:t>
            </a:r>
            <a:r>
              <a:rPr lang="en-GB" sz="2200" dirty="0">
                <a:solidFill>
                  <a:schemeClr val="tx1"/>
                </a:solidFill>
              </a:rPr>
              <a:t>) and A or Alif (</a:t>
            </a:r>
            <a:r>
              <a:rPr lang="ar-AE" sz="2200" dirty="0">
                <a:solidFill>
                  <a:schemeClr val="tx1"/>
                </a:solidFill>
              </a:rPr>
              <a:t>ا</a:t>
            </a:r>
            <a:r>
              <a:rPr lang="en-GB" sz="2200" dirty="0">
                <a:solidFill>
                  <a:schemeClr val="tx1"/>
                </a:solidFill>
              </a:rPr>
              <a:t>).</a:t>
            </a:r>
          </a:p>
          <a:p>
            <a:pPr marL="0" indent="0" algn="just">
              <a:buNone/>
            </a:pPr>
            <a:r>
              <a:rPr lang="en-GB" sz="2200" dirty="0">
                <a:solidFill>
                  <a:schemeClr val="tx1"/>
                </a:solidFill>
              </a:rPr>
              <a:t>In Abjad numeric the letter H(</a:t>
            </a:r>
            <a:r>
              <a:rPr lang="ar-AE" sz="2200" dirty="0">
                <a:solidFill>
                  <a:schemeClr val="tx1"/>
                </a:solidFill>
              </a:rPr>
              <a:t>ه</a:t>
            </a:r>
            <a:r>
              <a:rPr lang="en-GB" sz="2200" dirty="0">
                <a:solidFill>
                  <a:schemeClr val="tx1"/>
                </a:solidFill>
              </a:rPr>
              <a:t>) is equal to 5. The word “Bab”(</a:t>
            </a:r>
            <a:r>
              <a:rPr lang="ar-AE" sz="2200" dirty="0">
                <a:solidFill>
                  <a:schemeClr val="tx1"/>
                </a:solidFill>
              </a:rPr>
              <a:t>باب</a:t>
            </a:r>
            <a:r>
              <a:rPr lang="en-AU" sz="2200" dirty="0">
                <a:solidFill>
                  <a:schemeClr val="tx1"/>
                </a:solidFill>
              </a:rPr>
              <a:t>)</a:t>
            </a:r>
            <a:r>
              <a:rPr lang="en-GB" sz="2200" dirty="0">
                <a:solidFill>
                  <a:schemeClr val="tx1"/>
                </a:solidFill>
              </a:rPr>
              <a:t> is also numerically equals to 5. In the writings of the Bab the letter H is standing for </a:t>
            </a:r>
            <a:r>
              <a:rPr lang="en-GB" sz="2200" dirty="0" err="1">
                <a:solidFill>
                  <a:schemeClr val="tx1"/>
                </a:solidFill>
              </a:rPr>
              <a:t>Huva</a:t>
            </a:r>
            <a:r>
              <a:rPr lang="en-GB" sz="2200" dirty="0">
                <a:solidFill>
                  <a:schemeClr val="tx1"/>
                </a:solidFill>
              </a:rPr>
              <a:t> (</a:t>
            </a:r>
            <a:r>
              <a:rPr lang="ar-AE" sz="2200" dirty="0">
                <a:solidFill>
                  <a:schemeClr val="tx1"/>
                </a:solidFill>
              </a:rPr>
              <a:t>هو</a:t>
            </a:r>
            <a:r>
              <a:rPr lang="en-AU" sz="2200" dirty="0">
                <a:solidFill>
                  <a:schemeClr val="tx1"/>
                </a:solidFill>
              </a:rPr>
              <a:t>-</a:t>
            </a:r>
            <a:r>
              <a:rPr lang="en-GB" sz="2200" dirty="0">
                <a:solidFill>
                  <a:schemeClr val="tx1"/>
                </a:solidFill>
              </a:rPr>
              <a:t>God) as well as His title “the Bab” (</a:t>
            </a:r>
            <a:r>
              <a:rPr lang="ar-AE" sz="2200" dirty="0">
                <a:solidFill>
                  <a:schemeClr val="tx1"/>
                </a:solidFill>
              </a:rPr>
              <a:t>باب</a:t>
            </a:r>
            <a:r>
              <a:rPr lang="en-GB" sz="2200" dirty="0">
                <a:solidFill>
                  <a:schemeClr val="tx1"/>
                </a:solidFill>
              </a:rPr>
              <a:t>). </a:t>
            </a:r>
          </a:p>
          <a:p>
            <a:pPr marL="0" indent="0" algn="just">
              <a:buNone/>
            </a:pPr>
            <a:endParaRPr lang="en-GB" sz="2200" dirty="0">
              <a:solidFill>
                <a:schemeClr val="tx1"/>
              </a:solidFill>
            </a:endParaRPr>
          </a:p>
          <a:p>
            <a:pPr marL="0" indent="0" algn="just">
              <a:buNone/>
            </a:pPr>
            <a:r>
              <a:rPr lang="en-GB" sz="2200" dirty="0"/>
              <a:t>In continuation of this sentence in this Tablet, Baha’u’llah refers to the Revelation of the Bab as ‘opening of the door of Kingdom’ and appearance of the Kingdom of Names in the World of Being and the </a:t>
            </a:r>
            <a:r>
              <a:rPr lang="en-GB" sz="2200" dirty="0" err="1"/>
              <a:t>fulfillment</a:t>
            </a:r>
            <a:r>
              <a:rPr lang="en-GB" sz="2200" dirty="0"/>
              <a:t> of the Cause. The connecting of the letter ‘H’ to the horizontal ‘Alif – ‘A’ adorned with a dot, from which the blessed name of BHA or BAHA becomes manifest and that is the hidden name and concealed mystery and the guarded and veiled divine secret, which is the primal point through which All-things have become manifested and return to</a:t>
            </a:r>
            <a:r>
              <a:rPr lang="en-GB" sz="2200" baseline="30000" dirty="0"/>
              <a:t>1</a:t>
            </a:r>
            <a:r>
              <a:rPr lang="en-GB" sz="2200" dirty="0"/>
              <a:t>.</a:t>
            </a:r>
            <a:endParaRPr lang="en-GB" sz="2200" dirty="0">
              <a:solidFill>
                <a:schemeClr val="tx1"/>
              </a:solidFill>
            </a:endParaRPr>
          </a:p>
          <a:p>
            <a:pPr marL="0" indent="0" algn="just">
              <a:buNone/>
            </a:pPr>
            <a:r>
              <a:rPr lang="en-GB" sz="1600" dirty="0">
                <a:solidFill>
                  <a:schemeClr val="tx1"/>
                </a:solidFill>
              </a:rPr>
              <a:t>1. </a:t>
            </a:r>
            <a:r>
              <a:rPr lang="en-GB" sz="1600" dirty="0"/>
              <a:t>The name BAHA – Glory, was the mystery name of God within the Islamic dispensation, only to be announced by the Promised One, The Bab. </a:t>
            </a:r>
            <a:endParaRPr lang="en-GB" sz="1600" dirty="0">
              <a:solidFill>
                <a:schemeClr val="tx1"/>
              </a:solidFill>
            </a:endParaRPr>
          </a:p>
        </p:txBody>
      </p:sp>
    </p:spTree>
    <p:extLst>
      <p:ext uri="{BB962C8B-B14F-4D97-AF65-F5344CB8AC3E}">
        <p14:creationId xmlns:p14="http://schemas.microsoft.com/office/powerpoint/2010/main" val="17235389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CDAE7E-5D2C-40C1-AB1F-5BAC0DD6BA42}"/>
              </a:ext>
            </a:extLst>
          </p:cNvPr>
          <p:cNvSpPr>
            <a:spLocks noGrp="1"/>
          </p:cNvSpPr>
          <p:nvPr>
            <p:ph idx="1"/>
          </p:nvPr>
        </p:nvSpPr>
        <p:spPr>
          <a:xfrm>
            <a:off x="618194" y="203079"/>
            <a:ext cx="10515600" cy="6562105"/>
          </a:xfrm>
        </p:spPr>
        <p:txBody>
          <a:bodyPr>
            <a:noAutofit/>
          </a:bodyPr>
          <a:lstStyle/>
          <a:p>
            <a:pPr marL="0" indent="0" algn="just">
              <a:buNone/>
            </a:pPr>
            <a:r>
              <a:rPr lang="en-GB" sz="2200" b="1" i="1" dirty="0">
                <a:solidFill>
                  <a:srgbClr val="00B0F0"/>
                </a:solidFill>
              </a:rPr>
              <a:t>“The brow of seventy hath been adorned with the diadem of forty and united with the seven before ten”</a:t>
            </a:r>
          </a:p>
          <a:p>
            <a:pPr marL="0" indent="0" algn="just">
              <a:buNone/>
            </a:pPr>
            <a:endParaRPr lang="en-GB" sz="2200" b="1" i="1" dirty="0">
              <a:solidFill>
                <a:srgbClr val="00B0F0"/>
              </a:solidFill>
            </a:endParaRPr>
          </a:p>
          <a:p>
            <a:pPr marL="0" indent="0" algn="just">
              <a:buNone/>
            </a:pPr>
            <a:r>
              <a:rPr lang="en-GB" sz="2200" dirty="0"/>
              <a:t>Jesus in His Utterances promised the coming of the Comforter, which again, according to Afnan </a:t>
            </a:r>
            <a:r>
              <a:rPr lang="en-GB" sz="2000" dirty="0"/>
              <a:t>(Perusing some aspects of the Tablet of </a:t>
            </a:r>
            <a:r>
              <a:rPr lang="en-GB" sz="2000" dirty="0" err="1"/>
              <a:t>Hirtik</a:t>
            </a:r>
            <a:r>
              <a:rPr lang="en-GB" sz="2000" dirty="0"/>
              <a:t>, published in Persian journal Golchin-e </a:t>
            </a:r>
            <a:r>
              <a:rPr lang="en-GB" sz="2000" dirty="0" err="1"/>
              <a:t>Erfan</a:t>
            </a:r>
            <a:r>
              <a:rPr lang="en-GB" sz="2000" dirty="0"/>
              <a:t>)</a:t>
            </a:r>
            <a:r>
              <a:rPr lang="en-GB" sz="2200" dirty="0"/>
              <a:t>, has been mentioned in this Tablet through an abstruse way. The word in Arabic is ‘</a:t>
            </a:r>
            <a:r>
              <a:rPr lang="en-GB" sz="2200" dirty="0" err="1"/>
              <a:t>Mu’azzi</a:t>
            </a:r>
            <a:r>
              <a:rPr lang="en-GB" sz="2200" dirty="0"/>
              <a:t>’ [(</a:t>
            </a:r>
            <a:r>
              <a:rPr lang="en-AU" sz="2200" dirty="0">
                <a:effectLst/>
                <a:latin typeface="Calibri" panose="020F0502020204030204" pitchFamily="34" charset="0"/>
                <a:ea typeface="Calibri" panose="020F0502020204030204" pitchFamily="34" charset="0"/>
                <a:cs typeface="Times New Roman" panose="02020603050405020304" pitchFamily="18" charset="0"/>
              </a:rPr>
              <a:t>معزي</a:t>
            </a:r>
            <a:r>
              <a:rPr lang="en-GB" sz="2200" dirty="0"/>
              <a:t>)</a:t>
            </a:r>
            <a:r>
              <a:rPr lang="en-AU" sz="2200" dirty="0">
                <a:effectLst/>
                <a:latin typeface="Calibri" panose="020F0502020204030204" pitchFamily="34" charset="0"/>
                <a:ea typeface="Calibri" panose="020F0502020204030204" pitchFamily="34" charset="0"/>
                <a:cs typeface="Times New Roman" panose="02020603050405020304" pitchFamily="18" charset="0"/>
              </a:rPr>
              <a:t> </a:t>
            </a:r>
            <a:r>
              <a:rPr lang="en-GB" sz="2200" dirty="0"/>
              <a:t>The Comforter, reference to Baha’u’llah] and Baha’u’llah uses the Arabic numerology - Abjad system and gives it as a puzzle to </a:t>
            </a:r>
            <a:r>
              <a:rPr lang="en-GB" sz="2200" dirty="0" err="1"/>
              <a:t>Hardegg</a:t>
            </a:r>
            <a:r>
              <a:rPr lang="en-GB" sz="2200" dirty="0"/>
              <a:t> to decipher! </a:t>
            </a:r>
          </a:p>
          <a:p>
            <a:pPr marL="0" indent="0" algn="just">
              <a:buNone/>
            </a:pPr>
            <a:r>
              <a:rPr lang="en-GB" sz="2200" dirty="0"/>
              <a:t>He says the head of seventy is adorned with forty and was attached to a seven before ten. In the numerology of Abjad, the numerical value of ‘M’ (</a:t>
            </a:r>
            <a:r>
              <a:rPr lang="en-AU" sz="2200" dirty="0">
                <a:effectLst/>
                <a:latin typeface="Calibri" panose="020F0502020204030204" pitchFamily="34" charset="0"/>
                <a:ea typeface="Calibri" panose="020F0502020204030204" pitchFamily="34" charset="0"/>
                <a:cs typeface="Times New Roman" panose="02020603050405020304" pitchFamily="18" charset="0"/>
              </a:rPr>
              <a:t>م</a:t>
            </a:r>
            <a:r>
              <a:rPr lang="en-GB" sz="2200" dirty="0"/>
              <a:t>) is 40, ‘Ain’ (</a:t>
            </a:r>
            <a:r>
              <a:rPr lang="en-AU" sz="2200" dirty="0">
                <a:effectLst/>
                <a:latin typeface="Calibri" panose="020F0502020204030204" pitchFamily="34" charset="0"/>
                <a:ea typeface="Calibri" panose="020F0502020204030204" pitchFamily="34" charset="0"/>
                <a:cs typeface="Times New Roman" panose="02020603050405020304" pitchFamily="18" charset="0"/>
              </a:rPr>
              <a:t>ع</a:t>
            </a:r>
            <a:r>
              <a:rPr lang="en-GB" sz="2200" dirty="0"/>
              <a:t>) is 70, ‘Z’ (</a:t>
            </a:r>
            <a:r>
              <a:rPr lang="en-AU" sz="2200" dirty="0">
                <a:effectLst/>
                <a:latin typeface="Calibri" panose="020F0502020204030204" pitchFamily="34" charset="0"/>
                <a:ea typeface="Calibri" panose="020F0502020204030204" pitchFamily="34" charset="0"/>
                <a:cs typeface="Times New Roman" panose="02020603050405020304" pitchFamily="18" charset="0"/>
              </a:rPr>
              <a:t>ز</a:t>
            </a:r>
            <a:r>
              <a:rPr lang="en-GB" sz="2200" dirty="0"/>
              <a:t>) value is 7 and ‘Y’ (</a:t>
            </a:r>
            <a:r>
              <a:rPr lang="en-AU" sz="2200" dirty="0">
                <a:effectLst/>
                <a:latin typeface="Calibri" panose="020F0502020204030204" pitchFamily="34" charset="0"/>
                <a:ea typeface="Calibri" panose="020F0502020204030204" pitchFamily="34" charset="0"/>
                <a:cs typeface="Times New Roman" panose="02020603050405020304" pitchFamily="18" charset="0"/>
              </a:rPr>
              <a:t>ي</a:t>
            </a:r>
            <a:r>
              <a:rPr lang="en-GB" sz="2200" dirty="0"/>
              <a:t>) is 10. Therefore, M adorns the head of ‘A, and Z before Y (</a:t>
            </a:r>
            <a:r>
              <a:rPr lang="en-AU" sz="2200" dirty="0">
                <a:effectLst/>
                <a:latin typeface="Calibri" panose="020F0502020204030204" pitchFamily="34" charset="0"/>
                <a:ea typeface="Calibri" panose="020F0502020204030204" pitchFamily="34" charset="0"/>
                <a:cs typeface="Times New Roman" panose="02020603050405020304" pitchFamily="18" charset="0"/>
              </a:rPr>
              <a:t>معزي</a:t>
            </a:r>
            <a:r>
              <a:rPr lang="en-GB" sz="2200" dirty="0"/>
              <a:t>). Thus, M’AZI, once written in Arabic, it reads </a:t>
            </a:r>
            <a:r>
              <a:rPr lang="en-GB" sz="2200" dirty="0" err="1"/>
              <a:t>Mu’azzi</a:t>
            </a:r>
            <a:r>
              <a:rPr lang="en-GB" sz="2200" dirty="0"/>
              <a:t>. Although the letter Z is doubled, yet the puzzle remains to be solved with only one Z.</a:t>
            </a:r>
            <a:endParaRPr lang="en-GB" sz="2200" b="1" i="1" dirty="0"/>
          </a:p>
        </p:txBody>
      </p:sp>
    </p:spTree>
    <p:extLst>
      <p:ext uri="{BB962C8B-B14F-4D97-AF65-F5344CB8AC3E}">
        <p14:creationId xmlns:p14="http://schemas.microsoft.com/office/powerpoint/2010/main" val="10997771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5379B3-25F6-9662-6431-46A99BAB393F}"/>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701BB8C-45BD-B46A-C7A9-FE645E7A9093}"/>
              </a:ext>
            </a:extLst>
          </p:cNvPr>
          <p:cNvSpPr>
            <a:spLocks noGrp="1"/>
          </p:cNvSpPr>
          <p:nvPr>
            <p:ph idx="1"/>
          </p:nvPr>
        </p:nvSpPr>
        <p:spPr>
          <a:xfrm>
            <a:off x="618194" y="203079"/>
            <a:ext cx="10515600" cy="6562105"/>
          </a:xfrm>
        </p:spPr>
        <p:txBody>
          <a:bodyPr>
            <a:noAutofit/>
          </a:bodyPr>
          <a:lstStyle/>
          <a:p>
            <a:pPr marL="0" indent="0" algn="just">
              <a:buNone/>
            </a:pPr>
            <a:r>
              <a:rPr lang="en-AU" sz="2200" b="1" i="1" dirty="0">
                <a:solidFill>
                  <a:schemeClr val="tx1"/>
                </a:solidFill>
              </a:rPr>
              <a:t>Reference:</a:t>
            </a:r>
          </a:p>
          <a:p>
            <a:pPr marL="0" indent="0" algn="just">
              <a:buNone/>
            </a:pPr>
            <a:r>
              <a:rPr lang="en-AU" sz="2200" b="1" i="1" dirty="0">
                <a:solidFill>
                  <a:schemeClr val="tx1"/>
                </a:solidFill>
              </a:rPr>
              <a:t>A Study of German Templers. Movement and Its Relationship with The Baha’i Faith. Fuad </a:t>
            </a:r>
            <a:r>
              <a:rPr lang="en-AU" sz="2200" b="1" i="1" dirty="0" err="1">
                <a:solidFill>
                  <a:schemeClr val="tx1"/>
                </a:solidFill>
              </a:rPr>
              <a:t>Izadinia</a:t>
            </a:r>
            <a:r>
              <a:rPr lang="en-AU" sz="2200" b="1" i="1">
                <a:solidFill>
                  <a:schemeClr val="tx1"/>
                </a:solidFill>
              </a:rPr>
              <a:t>, </a:t>
            </a:r>
            <a:r>
              <a:rPr lang="en-AU" sz="2200" b="1" i="1" dirty="0">
                <a:solidFill>
                  <a:schemeClr val="tx1"/>
                </a:solidFill>
              </a:rPr>
              <a:t>2014.</a:t>
            </a:r>
          </a:p>
          <a:p>
            <a:pPr marL="0" indent="0" algn="just">
              <a:buNone/>
            </a:pPr>
            <a:endParaRPr lang="en-GB" sz="2200" b="1" i="1" dirty="0"/>
          </a:p>
        </p:txBody>
      </p:sp>
    </p:spTree>
    <p:extLst>
      <p:ext uri="{BB962C8B-B14F-4D97-AF65-F5344CB8AC3E}">
        <p14:creationId xmlns:p14="http://schemas.microsoft.com/office/powerpoint/2010/main" val="38676728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CDAE7E-5D2C-40C1-AB1F-5BAC0DD6BA42}"/>
              </a:ext>
            </a:extLst>
          </p:cNvPr>
          <p:cNvSpPr>
            <a:spLocks noGrp="1"/>
          </p:cNvSpPr>
          <p:nvPr>
            <p:ph idx="1"/>
          </p:nvPr>
        </p:nvSpPr>
        <p:spPr>
          <a:xfrm>
            <a:off x="618194" y="203079"/>
            <a:ext cx="10515600" cy="6562105"/>
          </a:xfrm>
        </p:spPr>
        <p:txBody>
          <a:bodyPr>
            <a:noAutofit/>
          </a:bodyPr>
          <a:lstStyle/>
          <a:p>
            <a:pPr marL="0" indent="0">
              <a:buNone/>
            </a:pPr>
            <a:endParaRPr lang="en-GB" sz="2400" dirty="0"/>
          </a:p>
          <a:p>
            <a:pPr marL="0" indent="0" algn="just">
              <a:buNone/>
            </a:pPr>
            <a:r>
              <a:rPr lang="en-GB" sz="2400" b="1" dirty="0"/>
              <a:t>Who were Templers and who was Georg David </a:t>
            </a:r>
            <a:r>
              <a:rPr lang="en-GB" sz="2400" b="1" dirty="0" err="1"/>
              <a:t>Hardegg</a:t>
            </a:r>
            <a:r>
              <a:rPr lang="en-GB" sz="2400" b="1" dirty="0"/>
              <a:t>:</a:t>
            </a:r>
          </a:p>
          <a:p>
            <a:pPr marL="0" indent="0" algn="just">
              <a:buNone/>
            </a:pPr>
            <a:r>
              <a:rPr lang="en-GB" sz="2200" dirty="0"/>
              <a:t>The Association of Templers (alternatively, ‘Templars’) was founded by the German theologian and polemicist Christoph Hoffmann (1815-1885), who had a vision of building the Temple of God – being physically or spiritually in Jerusalem and probably meeting Christ in His second coming. </a:t>
            </a:r>
          </a:p>
          <a:p>
            <a:pPr marL="0" indent="0" algn="just">
              <a:buNone/>
            </a:pPr>
            <a:r>
              <a:rPr lang="en-GB" sz="2200" dirty="0"/>
              <a:t>Rev. Hoffmann needed a prime mover, an administrator of his thoughts, who would materialize the abstracts into reality. </a:t>
            </a:r>
          </a:p>
          <a:p>
            <a:pPr marL="0" indent="0" algn="just">
              <a:buNone/>
            </a:pPr>
            <a:r>
              <a:rPr lang="en-GB" sz="2200" dirty="0"/>
              <a:t>Georg David Hardegg (1812-1879), the administrative leader who became attracted into this philosophy of Hoffmann while he was going through his prison sentence back in Germany for his ideas against the political policies at the time, where soon after his release he joined the Templers’ movement and organized the exodus of the Templers from Germany to the Holy Land.</a:t>
            </a:r>
          </a:p>
          <a:p>
            <a:pPr marL="0" indent="0" algn="just">
              <a:buNone/>
            </a:pPr>
            <a:r>
              <a:rPr lang="en-GB" sz="2200" dirty="0"/>
              <a:t>Both Hoffmann and </a:t>
            </a:r>
            <a:r>
              <a:rPr lang="en-GB" sz="2200" dirty="0" err="1"/>
              <a:t>Hardegg</a:t>
            </a:r>
            <a:r>
              <a:rPr lang="en-GB" sz="2200" dirty="0"/>
              <a:t> arrived in Haifa on the 30</a:t>
            </a:r>
            <a:r>
              <a:rPr lang="en-GB" sz="2200" baseline="30000" dirty="0"/>
              <a:t>th</a:t>
            </a:r>
            <a:r>
              <a:rPr lang="en-GB" sz="2200" dirty="0"/>
              <a:t> of October 1868.</a:t>
            </a:r>
          </a:p>
        </p:txBody>
      </p:sp>
    </p:spTree>
    <p:extLst>
      <p:ext uri="{BB962C8B-B14F-4D97-AF65-F5344CB8AC3E}">
        <p14:creationId xmlns:p14="http://schemas.microsoft.com/office/powerpoint/2010/main" val="16314428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CDAE7E-5D2C-40C1-AB1F-5BAC0DD6BA42}"/>
              </a:ext>
            </a:extLst>
          </p:cNvPr>
          <p:cNvSpPr>
            <a:spLocks noGrp="1"/>
          </p:cNvSpPr>
          <p:nvPr>
            <p:ph idx="1"/>
          </p:nvPr>
        </p:nvSpPr>
        <p:spPr>
          <a:xfrm>
            <a:off x="618194" y="203079"/>
            <a:ext cx="10515600" cy="6562105"/>
          </a:xfrm>
        </p:spPr>
        <p:txBody>
          <a:bodyPr>
            <a:noAutofit/>
          </a:bodyPr>
          <a:lstStyle/>
          <a:p>
            <a:pPr marL="0" indent="0" algn="just">
              <a:buNone/>
            </a:pPr>
            <a:r>
              <a:rPr lang="en-GB" sz="2200" dirty="0"/>
              <a:t>A few dozen </a:t>
            </a:r>
            <a:r>
              <a:rPr lang="en-GB" sz="2200" dirty="0" err="1"/>
              <a:t>Templer</a:t>
            </a:r>
            <a:r>
              <a:rPr lang="en-GB" sz="2200" dirty="0"/>
              <a:t> families from South Germany settled at the foot of the western cape of Mt. Carmel. They were joined by kindred families of German origin from Southern Russia, and some who had emigrated to America and become citizens, mainly from New York State.</a:t>
            </a:r>
          </a:p>
          <a:p>
            <a:pPr marL="0" indent="0" algn="just">
              <a:buNone/>
            </a:pPr>
            <a:r>
              <a:rPr lang="en-GB" sz="2200" dirty="0"/>
              <a:t>Despite some opposition from Muslims and Christian Arabs, the number of Haifa Templers rose from about 300 in the early 1880s to around 750 at the time of the outbreak of the First World War (1914).</a:t>
            </a:r>
          </a:p>
          <a:p>
            <a:pPr marL="0" indent="0" algn="just">
              <a:buNone/>
            </a:pPr>
            <a:r>
              <a:rPr lang="en-GB" sz="2200" dirty="0"/>
              <a:t>Bahá’u’lláh, along with His followers and members of His family, arrived as prisoners in ‘</a:t>
            </a:r>
            <a:r>
              <a:rPr lang="en-GB" sz="2200" dirty="0" err="1"/>
              <a:t>Akká</a:t>
            </a:r>
            <a:r>
              <a:rPr lang="en-GB" sz="2200" dirty="0"/>
              <a:t>’ on August 31</a:t>
            </a:r>
            <a:r>
              <a:rPr lang="en-GB" sz="2200" baseline="30000" dirty="0"/>
              <a:t>st</a:t>
            </a:r>
            <a:r>
              <a:rPr lang="en-GB" sz="2200" dirty="0"/>
              <a:t> 1868 some 40 days before Hoffmann and Hardegg arrived at Haifa to found their colony. </a:t>
            </a:r>
          </a:p>
        </p:txBody>
      </p:sp>
    </p:spTree>
    <p:extLst>
      <p:ext uri="{BB962C8B-B14F-4D97-AF65-F5344CB8AC3E}">
        <p14:creationId xmlns:p14="http://schemas.microsoft.com/office/powerpoint/2010/main" val="3223469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CDAE7E-5D2C-40C1-AB1F-5BAC0DD6BA42}"/>
              </a:ext>
            </a:extLst>
          </p:cNvPr>
          <p:cNvSpPr>
            <a:spLocks noGrp="1"/>
          </p:cNvSpPr>
          <p:nvPr>
            <p:ph idx="1"/>
          </p:nvPr>
        </p:nvSpPr>
        <p:spPr>
          <a:xfrm>
            <a:off x="618194" y="203079"/>
            <a:ext cx="10515600" cy="6562105"/>
          </a:xfrm>
        </p:spPr>
        <p:txBody>
          <a:bodyPr>
            <a:noAutofit/>
          </a:bodyPr>
          <a:lstStyle/>
          <a:p>
            <a:pPr marL="0" indent="0" algn="just">
              <a:buNone/>
            </a:pPr>
            <a:r>
              <a:rPr lang="en-GB" sz="2400" b="1" dirty="0"/>
              <a:t>Did Hardegg meet Bahá’u’lláh:</a:t>
            </a:r>
          </a:p>
          <a:p>
            <a:pPr marL="0" indent="0" algn="just">
              <a:buNone/>
            </a:pPr>
            <a:r>
              <a:rPr lang="en-GB" sz="2200" dirty="0"/>
              <a:t>Hardegg had heard of Baha’u’llah and His claim through the Persian Baha’is who came to visit their Lord in ‘</a:t>
            </a:r>
            <a:r>
              <a:rPr lang="en-GB" sz="2200" dirty="0" err="1"/>
              <a:t>Akká</a:t>
            </a:r>
            <a:r>
              <a:rPr lang="en-GB" sz="2200" dirty="0"/>
              <a:t> prison and settled in Haifa for a period, serving the Cause in any capacity they could. Hardegg became interested in meeting Baha’u’llah. </a:t>
            </a:r>
          </a:p>
          <a:p>
            <a:pPr marL="0" indent="0" algn="just">
              <a:buNone/>
            </a:pPr>
            <a:r>
              <a:rPr lang="en-GB" sz="2200" dirty="0"/>
              <a:t>Hardegg’s desire to gain an interview with Bahá’u’lláh has been referred to by Bahá’u’lláh Himself in a scriptural Tablet (</a:t>
            </a:r>
            <a:r>
              <a:rPr lang="en-GB" sz="2200" dirty="0" err="1"/>
              <a:t>Lawh</a:t>
            </a:r>
            <a:r>
              <a:rPr lang="en-GB" sz="2200" dirty="0"/>
              <a:t>) which was perhaps written around 1875 and addressed to </a:t>
            </a:r>
            <a:r>
              <a:rPr lang="en-GB" sz="2200" dirty="0" err="1"/>
              <a:t>Hájji</a:t>
            </a:r>
            <a:r>
              <a:rPr lang="en-GB" sz="2200" dirty="0"/>
              <a:t> Mirzá </a:t>
            </a:r>
            <a:r>
              <a:rPr lang="en-GB" sz="2200" dirty="0" err="1"/>
              <a:t>Haydár</a:t>
            </a:r>
            <a:r>
              <a:rPr lang="en-GB" sz="2200" dirty="0"/>
              <a:t> Ali </a:t>
            </a:r>
            <a:r>
              <a:rPr lang="en-GB" sz="2200" dirty="0" err="1"/>
              <a:t>Isfaháni</a:t>
            </a:r>
            <a:r>
              <a:rPr lang="en-GB" sz="2200" dirty="0"/>
              <a:t> (d. Haifa 1920). In it Bahá’u’lláh stated:</a:t>
            </a:r>
          </a:p>
          <a:p>
            <a:pPr marL="0" indent="0" algn="just">
              <a:buNone/>
            </a:pPr>
            <a:r>
              <a:rPr lang="en-GB" sz="2200" b="1" i="1" dirty="0"/>
              <a:t>“A few years ago their leader [Hardegg] desired to attain [My] presence but this request did not find acceptance in the most-holy court. Nonetheless, a sublime and Most-Holy scriptural Tablet (Law˙-</a:t>
            </a:r>
            <a:r>
              <a:rPr lang="en-GB" sz="2200" b="1" i="1" dirty="0" err="1"/>
              <a:t>i-amna</a:t>
            </a:r>
            <a:r>
              <a:rPr lang="en-GB" sz="2200" b="1" i="1" dirty="0"/>
              <a:t>’-</a:t>
            </a:r>
            <a:r>
              <a:rPr lang="en-GB" sz="2200" b="1" i="1" dirty="0" err="1"/>
              <a:t>i-aqdas</a:t>
            </a:r>
            <a:r>
              <a:rPr lang="en-GB" sz="2200" b="1" i="1" dirty="0"/>
              <a:t>) was specifically sent down for him…”</a:t>
            </a:r>
            <a:r>
              <a:rPr lang="en-GB" sz="2200" b="1" dirty="0"/>
              <a:t> </a:t>
            </a:r>
            <a:r>
              <a:rPr lang="en-GB" sz="1600" dirty="0"/>
              <a:t>(A provisional translation by Stephen Lambden. cited Ganj-e </a:t>
            </a:r>
            <a:r>
              <a:rPr lang="en-GB" sz="1600" dirty="0" err="1"/>
              <a:t>Shaygan</a:t>
            </a:r>
            <a:r>
              <a:rPr lang="en-GB" sz="1600" dirty="0"/>
              <a:t>, P172-3).</a:t>
            </a:r>
          </a:p>
          <a:p>
            <a:pPr marL="0" indent="0" algn="just">
              <a:buNone/>
            </a:pPr>
            <a:endParaRPr lang="en-GB" sz="2200" dirty="0"/>
          </a:p>
          <a:p>
            <a:pPr marL="0" indent="0">
              <a:buNone/>
            </a:pPr>
            <a:endParaRPr lang="en-GB" sz="2200" dirty="0"/>
          </a:p>
          <a:p>
            <a:pPr marL="0" indent="0">
              <a:buNone/>
            </a:pPr>
            <a:endParaRPr lang="en-GB" sz="2200" dirty="0"/>
          </a:p>
          <a:p>
            <a:pPr marL="0" indent="0">
              <a:buNone/>
            </a:pPr>
            <a:r>
              <a:rPr lang="en-GB" sz="2200" dirty="0"/>
              <a:t> </a:t>
            </a:r>
          </a:p>
        </p:txBody>
      </p:sp>
    </p:spTree>
    <p:extLst>
      <p:ext uri="{BB962C8B-B14F-4D97-AF65-F5344CB8AC3E}">
        <p14:creationId xmlns:p14="http://schemas.microsoft.com/office/powerpoint/2010/main" val="41174239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CDAE7E-5D2C-40C1-AB1F-5BAC0DD6BA42}"/>
              </a:ext>
            </a:extLst>
          </p:cNvPr>
          <p:cNvSpPr>
            <a:spLocks noGrp="1"/>
          </p:cNvSpPr>
          <p:nvPr>
            <p:ph idx="1"/>
          </p:nvPr>
        </p:nvSpPr>
        <p:spPr>
          <a:xfrm>
            <a:off x="618194" y="203079"/>
            <a:ext cx="10515600" cy="6562105"/>
          </a:xfrm>
        </p:spPr>
        <p:txBody>
          <a:bodyPr>
            <a:noAutofit/>
          </a:bodyPr>
          <a:lstStyle/>
          <a:p>
            <a:pPr marL="0" indent="0" algn="just">
              <a:buNone/>
            </a:pPr>
            <a:r>
              <a:rPr lang="en-GB" sz="2200" dirty="0"/>
              <a:t>Having failed to meet Baha’u’llah in person he wrote a letter asking Him about His claim. He received a mighty Tablet from Baha’u’llah known as Lawh-i-Hirtik. The Lawh-i-Hirtik has been mentioned in the writings of </a:t>
            </a:r>
            <a:r>
              <a:rPr lang="en-GB" sz="2200" dirty="0" err="1"/>
              <a:t>Shoghi</a:t>
            </a:r>
            <a:r>
              <a:rPr lang="en-GB" sz="2200" dirty="0"/>
              <a:t> Effendi as “one of the most famous Tablets of Baha’u’llah.”</a:t>
            </a:r>
          </a:p>
          <a:p>
            <a:pPr marL="0" indent="0" algn="just">
              <a:buNone/>
            </a:pPr>
            <a:r>
              <a:rPr lang="en-GB" sz="2200" dirty="0"/>
              <a:t>Hardegg managed to have an interview in ‘</a:t>
            </a:r>
            <a:r>
              <a:rPr lang="en-GB" sz="2200" dirty="0" err="1"/>
              <a:t>Akká</a:t>
            </a:r>
            <a:r>
              <a:rPr lang="en-GB" sz="2200" dirty="0"/>
              <a:t>’ on 2 June 1871 with ‘</a:t>
            </a:r>
            <a:r>
              <a:rPr lang="en-GB" sz="2200" dirty="0" err="1"/>
              <a:t>Abdu’l-Bahá</a:t>
            </a:r>
            <a:r>
              <a:rPr lang="en-GB" sz="2200" dirty="0"/>
              <a:t> (1844-1921), having failed to gain an interview with Bahá’u’lláh himself. </a:t>
            </a:r>
          </a:p>
          <a:p>
            <a:pPr marL="0" indent="0" algn="just">
              <a:buNone/>
            </a:pPr>
            <a:r>
              <a:rPr lang="en-GB" sz="2200" dirty="0"/>
              <a:t>He also notes his contacts with the </a:t>
            </a:r>
            <a:r>
              <a:rPr lang="en-GB" sz="2200" dirty="0" err="1"/>
              <a:t>Bahá’ís</a:t>
            </a:r>
            <a:r>
              <a:rPr lang="en-GB" sz="2200" dirty="0"/>
              <a:t> of Haifa and records his impression that </a:t>
            </a:r>
            <a:r>
              <a:rPr lang="en-GB" sz="2200" i="1" dirty="0"/>
              <a:t>“these people, despite all the obscurity of their knowledge, were seeking the truth” </a:t>
            </a:r>
            <a:r>
              <a:rPr lang="en-GB" sz="2200" dirty="0"/>
              <a:t>(cited, Momen). </a:t>
            </a:r>
          </a:p>
          <a:p>
            <a:pPr marL="0" indent="0" algn="just">
              <a:buNone/>
            </a:pPr>
            <a:r>
              <a:rPr lang="en-GB" sz="2200" dirty="0" err="1"/>
              <a:t>Hardegg</a:t>
            </a:r>
            <a:r>
              <a:rPr lang="en-GB" sz="2200" dirty="0"/>
              <a:t> most likely made other trips to ‘</a:t>
            </a:r>
            <a:r>
              <a:rPr lang="en-GB" sz="2200" dirty="0" err="1"/>
              <a:t>Akká</a:t>
            </a:r>
            <a:r>
              <a:rPr lang="en-GB" sz="2200" dirty="0"/>
              <a:t>’ in order to investigate Bahá’í beliefs and attempt to interest or convert the </a:t>
            </a:r>
            <a:r>
              <a:rPr lang="en-GB" sz="2200" dirty="0" err="1"/>
              <a:t>Bahá’ís</a:t>
            </a:r>
            <a:r>
              <a:rPr lang="en-GB" sz="2200" dirty="0"/>
              <a:t> to Christianity.</a:t>
            </a:r>
          </a:p>
          <a:p>
            <a:pPr marL="0" indent="0">
              <a:buNone/>
            </a:pPr>
            <a:endParaRPr lang="en-GB" sz="2200" dirty="0"/>
          </a:p>
        </p:txBody>
      </p:sp>
    </p:spTree>
    <p:extLst>
      <p:ext uri="{BB962C8B-B14F-4D97-AF65-F5344CB8AC3E}">
        <p14:creationId xmlns:p14="http://schemas.microsoft.com/office/powerpoint/2010/main" val="12825956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CDAE7E-5D2C-40C1-AB1F-5BAC0DD6BA42}"/>
              </a:ext>
            </a:extLst>
          </p:cNvPr>
          <p:cNvSpPr>
            <a:spLocks noGrp="1"/>
          </p:cNvSpPr>
          <p:nvPr>
            <p:ph idx="1"/>
          </p:nvPr>
        </p:nvSpPr>
        <p:spPr>
          <a:xfrm>
            <a:off x="618194" y="203079"/>
            <a:ext cx="10515600" cy="6562105"/>
          </a:xfrm>
        </p:spPr>
        <p:txBody>
          <a:bodyPr>
            <a:noAutofit/>
          </a:bodyPr>
          <a:lstStyle/>
          <a:p>
            <a:pPr marL="0" indent="0" algn="just">
              <a:buNone/>
            </a:pPr>
            <a:r>
              <a:rPr lang="en-GB" sz="2400" b="1" dirty="0"/>
              <a:t>Date of the Lawh-i-Hirtik revelation:</a:t>
            </a:r>
          </a:p>
          <a:p>
            <a:pPr marL="0" indent="0" algn="just">
              <a:buNone/>
            </a:pPr>
            <a:r>
              <a:rPr lang="en-GB" sz="2200" dirty="0"/>
              <a:t>Hardegg was familiar with Arabic language, yet he asked his friend Reverend John Zeller who was a resident clergy in Nazareth for many years, to translate the response of Baha’u’llah for him.</a:t>
            </a:r>
          </a:p>
          <a:p>
            <a:pPr marL="0" indent="0" algn="just">
              <a:buNone/>
            </a:pPr>
            <a:r>
              <a:rPr lang="en-GB" sz="2200" dirty="0"/>
              <a:t>Zeller also forwarded his translation of the Law-i-</a:t>
            </a:r>
            <a:r>
              <a:rPr lang="en-GB" sz="2200" dirty="0" err="1"/>
              <a:t>Hirtik</a:t>
            </a:r>
            <a:r>
              <a:rPr lang="en-GB" sz="2200" dirty="0"/>
              <a:t> to the English Church Missionary Society and identified as a letter of Bahá’u’lláh to Hardegg. Furthermore, as Zeller’s letter forwarding </a:t>
            </a:r>
            <a:r>
              <a:rPr lang="en-GB" sz="2200" dirty="0" err="1"/>
              <a:t>Bahá’u’lláh’s</a:t>
            </a:r>
            <a:r>
              <a:rPr lang="en-GB" sz="2200" dirty="0"/>
              <a:t> Lawh-i-Hirtik was dated July 8 1872, it may be inferred that the Lawh-i-Hirtik was written between late 1868 (when both Bahá’u’lláh and Hardegg arrived in ‘</a:t>
            </a:r>
            <a:r>
              <a:rPr lang="en-GB" sz="2200" dirty="0" err="1"/>
              <a:t>Akká</a:t>
            </a:r>
            <a:r>
              <a:rPr lang="en-GB" sz="2200" dirty="0"/>
              <a:t>’ and Haifa respectively) and 8th July 1872. </a:t>
            </a:r>
          </a:p>
          <a:p>
            <a:pPr marL="0" indent="0" algn="just">
              <a:buNone/>
            </a:pPr>
            <a:r>
              <a:rPr lang="en-GB" sz="2200" b="1" u="sng" dirty="0"/>
              <a:t>It was thus most probably between late 1871 and early 1872 (=1288-1289 AH) that Bahá’u’lláh addressed this Tablet to the </a:t>
            </a:r>
            <a:r>
              <a:rPr lang="en-GB" sz="2200" b="1" u="sng" dirty="0" err="1"/>
              <a:t>Templer</a:t>
            </a:r>
            <a:r>
              <a:rPr lang="en-GB" sz="2200" b="1" u="sng" dirty="0"/>
              <a:t> leader</a:t>
            </a:r>
            <a:r>
              <a:rPr lang="en-GB" sz="2200" b="1" dirty="0"/>
              <a:t> </a:t>
            </a:r>
            <a:r>
              <a:rPr lang="en-GB" sz="2000" dirty="0"/>
              <a:t>[Stephen Lambden, The Tablet to </a:t>
            </a:r>
            <a:r>
              <a:rPr lang="en-GB" sz="2000" dirty="0" err="1"/>
              <a:t>Hardegg</a:t>
            </a:r>
            <a:r>
              <a:rPr lang="en-GB" sz="2000" dirty="0"/>
              <a:t> (Law-</a:t>
            </a:r>
            <a:r>
              <a:rPr lang="en-GB" sz="2000" dirty="0" err="1"/>
              <a:t>i</a:t>
            </a:r>
            <a:r>
              <a:rPr lang="en-GB" sz="2000" dirty="0"/>
              <a:t>-</a:t>
            </a:r>
            <a:r>
              <a:rPr lang="en-GB" sz="2000" dirty="0" err="1"/>
              <a:t>Hirtík</a:t>
            </a:r>
            <a:r>
              <a:rPr lang="en-GB" sz="2000" dirty="0"/>
              <a:t>)].</a:t>
            </a:r>
          </a:p>
        </p:txBody>
      </p:sp>
    </p:spTree>
    <p:extLst>
      <p:ext uri="{BB962C8B-B14F-4D97-AF65-F5344CB8AC3E}">
        <p14:creationId xmlns:p14="http://schemas.microsoft.com/office/powerpoint/2010/main" val="30422882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CDAE7E-5D2C-40C1-AB1F-5BAC0DD6BA42}"/>
              </a:ext>
            </a:extLst>
          </p:cNvPr>
          <p:cNvSpPr>
            <a:spLocks noGrp="1"/>
          </p:cNvSpPr>
          <p:nvPr>
            <p:ph idx="1"/>
          </p:nvPr>
        </p:nvSpPr>
        <p:spPr>
          <a:xfrm>
            <a:off x="618194" y="203079"/>
            <a:ext cx="10515600" cy="6562105"/>
          </a:xfrm>
        </p:spPr>
        <p:txBody>
          <a:bodyPr>
            <a:noAutofit/>
          </a:bodyPr>
          <a:lstStyle/>
          <a:p>
            <a:pPr marL="0" indent="0" algn="just">
              <a:buNone/>
            </a:pPr>
            <a:r>
              <a:rPr lang="en-GB" sz="2400" b="1" dirty="0"/>
              <a:t>Suggested Hardegg’s questions to Baha’u’llah could have been the following </a:t>
            </a:r>
            <a:r>
              <a:rPr lang="en-GB" sz="2000" b="1" dirty="0"/>
              <a:t>(Fuad </a:t>
            </a:r>
            <a:r>
              <a:rPr lang="en-GB" sz="2000" b="1" dirty="0" err="1"/>
              <a:t>Izadinia</a:t>
            </a:r>
            <a:r>
              <a:rPr lang="en-GB" sz="2000" b="1" dirty="0"/>
              <a:t>, A Study of German Templers Movement and Its Relationship with The </a:t>
            </a:r>
            <a:r>
              <a:rPr lang="en-GB" sz="2000" dirty="0"/>
              <a:t>Bahá’í</a:t>
            </a:r>
            <a:r>
              <a:rPr lang="en-GB" sz="2000" b="1" dirty="0"/>
              <a:t>)</a:t>
            </a:r>
            <a:r>
              <a:rPr lang="en-GB" sz="2400" b="1" dirty="0"/>
              <a:t>:</a:t>
            </a:r>
          </a:p>
          <a:p>
            <a:pPr algn="just">
              <a:buFont typeface="Wingdings" panose="05000000000000000000" pitchFamily="2" charset="2"/>
              <a:buChar char="Ø"/>
            </a:pPr>
            <a:r>
              <a:rPr lang="en-GB" sz="2200" dirty="0"/>
              <a:t> Why the ungodliness of the people of the earth?</a:t>
            </a:r>
          </a:p>
          <a:p>
            <a:pPr algn="just">
              <a:buFont typeface="Wingdings" panose="05000000000000000000" pitchFamily="2" charset="2"/>
              <a:buChar char="Ø"/>
            </a:pPr>
            <a:r>
              <a:rPr lang="en-GB" sz="2200" dirty="0"/>
              <a:t> What is the Significance of the Mt. Carmel?</a:t>
            </a:r>
          </a:p>
          <a:p>
            <a:pPr algn="just">
              <a:buFont typeface="Wingdings" panose="05000000000000000000" pitchFamily="2" charset="2"/>
              <a:buChar char="Ø"/>
            </a:pPr>
            <a:r>
              <a:rPr lang="en-GB" sz="2200" dirty="0"/>
              <a:t> What was the station of Saint Peter?</a:t>
            </a:r>
          </a:p>
          <a:p>
            <a:pPr algn="just">
              <a:buFont typeface="Wingdings" panose="05000000000000000000" pitchFamily="2" charset="2"/>
              <a:buChar char="Ø"/>
            </a:pPr>
            <a:r>
              <a:rPr lang="en-GB" sz="2200" dirty="0"/>
              <a:t> Who Baha’u’llah claimed to be?</a:t>
            </a:r>
          </a:p>
          <a:p>
            <a:pPr algn="just">
              <a:buFont typeface="Wingdings" panose="05000000000000000000" pitchFamily="2" charset="2"/>
              <a:buChar char="Ø"/>
            </a:pPr>
            <a:r>
              <a:rPr lang="en-GB" sz="2200" dirty="0"/>
              <a:t> Darkness which has envelop the world of humanity?</a:t>
            </a:r>
          </a:p>
          <a:p>
            <a:pPr algn="just">
              <a:buFont typeface="Wingdings" panose="05000000000000000000" pitchFamily="2" charset="2"/>
              <a:buChar char="Ø"/>
            </a:pPr>
            <a:r>
              <a:rPr lang="en-GB" sz="2200" dirty="0"/>
              <a:t> The return of Christ.</a:t>
            </a:r>
          </a:p>
        </p:txBody>
      </p:sp>
    </p:spTree>
    <p:extLst>
      <p:ext uri="{BB962C8B-B14F-4D97-AF65-F5344CB8AC3E}">
        <p14:creationId xmlns:p14="http://schemas.microsoft.com/office/powerpoint/2010/main" val="24857175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CDAE7E-5D2C-40C1-AB1F-5BAC0DD6BA42}"/>
              </a:ext>
            </a:extLst>
          </p:cNvPr>
          <p:cNvSpPr>
            <a:spLocks noGrp="1"/>
          </p:cNvSpPr>
          <p:nvPr>
            <p:ph idx="1"/>
          </p:nvPr>
        </p:nvSpPr>
        <p:spPr>
          <a:xfrm>
            <a:off x="618193" y="203079"/>
            <a:ext cx="11026551" cy="6562105"/>
          </a:xfrm>
        </p:spPr>
        <p:txBody>
          <a:bodyPr>
            <a:noAutofit/>
          </a:bodyPr>
          <a:lstStyle/>
          <a:p>
            <a:pPr marL="0" indent="0" algn="just">
              <a:buNone/>
            </a:pPr>
            <a:r>
              <a:rPr lang="en-GB" sz="2400" b="1" dirty="0"/>
              <a:t>Bahá’u’lláh visits to Haifa:</a:t>
            </a:r>
          </a:p>
          <a:p>
            <a:pPr marL="0" indent="0" algn="just">
              <a:buNone/>
            </a:pPr>
            <a:r>
              <a:rPr lang="en-GB" sz="2200" dirty="0"/>
              <a:t>There were four visits of Baha’u’llah to Haifa as follow. </a:t>
            </a:r>
          </a:p>
          <a:p>
            <a:pPr marL="0" indent="0" algn="just">
              <a:buNone/>
            </a:pPr>
            <a:endParaRPr lang="en-GB" sz="2200" dirty="0"/>
          </a:p>
          <a:p>
            <a:pPr algn="just">
              <a:buFont typeface="Wingdings" panose="05000000000000000000" pitchFamily="2" charset="2"/>
              <a:buChar char="Ø"/>
            </a:pPr>
            <a:r>
              <a:rPr lang="en-GB" sz="2200" dirty="0"/>
              <a:t>His very first visit was on the 31st of August 1868.</a:t>
            </a:r>
          </a:p>
          <a:p>
            <a:pPr marL="0" indent="0" algn="just">
              <a:buNone/>
            </a:pPr>
            <a:endParaRPr lang="en-GB" sz="2200" dirty="0"/>
          </a:p>
          <a:p>
            <a:pPr algn="just">
              <a:buFont typeface="Wingdings" panose="05000000000000000000" pitchFamily="2" charset="2"/>
              <a:buChar char="Ø"/>
            </a:pPr>
            <a:r>
              <a:rPr lang="en-GB" sz="2200" dirty="0"/>
              <a:t>His second visit to Haifa happened almost fifteen years later, on the 6</a:t>
            </a:r>
            <a:r>
              <a:rPr lang="en-GB" sz="2200" baseline="30000" dirty="0"/>
              <a:t>th</a:t>
            </a:r>
            <a:r>
              <a:rPr lang="en-GB" sz="2200" dirty="0"/>
              <a:t> of August 1883. This trip lasted a few weeks and is mentioned by His Pen of Glory in another Tablet with words such as “</a:t>
            </a:r>
            <a:r>
              <a:rPr lang="en-GB" sz="2200" i="1" dirty="0"/>
              <a:t>the Desire of Carmel aimed to visit the Mountain of God as is being mentioned in the past Books</a:t>
            </a:r>
            <a:r>
              <a:rPr lang="en-GB" sz="2200" dirty="0"/>
              <a:t>”.</a:t>
            </a:r>
          </a:p>
          <a:p>
            <a:pPr marL="0" indent="0" algn="just">
              <a:buNone/>
            </a:pPr>
            <a:endParaRPr lang="en-GB" sz="2200" dirty="0"/>
          </a:p>
          <a:p>
            <a:pPr algn="just">
              <a:buFont typeface="Wingdings" panose="05000000000000000000" pitchFamily="2" charset="2"/>
              <a:buChar char="Ø"/>
            </a:pPr>
            <a:r>
              <a:rPr lang="en-GB" sz="2200" dirty="0"/>
              <a:t>The Third Visit to Haifa happened seven years later the 1</a:t>
            </a:r>
            <a:r>
              <a:rPr lang="en-GB" sz="2200" baseline="30000" dirty="0"/>
              <a:t>st</a:t>
            </a:r>
            <a:r>
              <a:rPr lang="en-GB" sz="2200" dirty="0"/>
              <a:t> of April 1890. The very next day He recorded that “</a:t>
            </a:r>
            <a:r>
              <a:rPr lang="en-GB" sz="2200" i="1" dirty="0"/>
              <a:t>Thanks to the Desire of the Worlds that in the middle of tribulations, the banner of speech was raised up…yesterday, 10 of Sha’aban 1307 (Hijri), the Lord of Creation moved from the shore of </a:t>
            </a:r>
            <a:r>
              <a:rPr lang="en-GB" sz="2200" i="1" dirty="0" err="1"/>
              <a:t>Akka</a:t>
            </a:r>
            <a:r>
              <a:rPr lang="en-GB" sz="2200" i="1" dirty="0"/>
              <a:t> to Haifa and arrived during the night…</a:t>
            </a:r>
            <a:r>
              <a:rPr lang="en-GB" sz="2200" dirty="0"/>
              <a:t>”. </a:t>
            </a:r>
          </a:p>
          <a:p>
            <a:pPr marL="0" indent="0">
              <a:buNone/>
            </a:pPr>
            <a:endParaRPr lang="en-GB" sz="2200" dirty="0"/>
          </a:p>
          <a:p>
            <a:pPr marL="0" indent="0">
              <a:buNone/>
            </a:pPr>
            <a:br>
              <a:rPr lang="en-GB" sz="2200" dirty="0"/>
            </a:br>
            <a:endParaRPr lang="en-GB" sz="3200" dirty="0"/>
          </a:p>
        </p:txBody>
      </p:sp>
    </p:spTree>
    <p:extLst>
      <p:ext uri="{BB962C8B-B14F-4D97-AF65-F5344CB8AC3E}">
        <p14:creationId xmlns:p14="http://schemas.microsoft.com/office/powerpoint/2010/main" val="41220753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3777</Words>
  <Application>Microsoft Office PowerPoint</Application>
  <PresentationFormat>Widescreen</PresentationFormat>
  <Paragraphs>120</Paragraphs>
  <Slides>26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Calibri</vt:lpstr>
      <vt:lpstr>Calibri Light</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Mohammad Norozi</dc:creator>
  <cp:lastModifiedBy>Mohammad Norozi</cp:lastModifiedBy>
  <cp:revision>58</cp:revision>
  <dcterms:created xsi:type="dcterms:W3CDTF">2019-10-04T05:31:12Z</dcterms:created>
  <dcterms:modified xsi:type="dcterms:W3CDTF">2024-12-12T22:02:57Z</dcterms:modified>
</cp:coreProperties>
</file>