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9" r:id="rId2"/>
    <p:sldId id="262" r:id="rId3"/>
    <p:sldId id="263" r:id="rId4"/>
    <p:sldId id="264" r:id="rId5"/>
    <p:sldId id="265" r:id="rId6"/>
    <p:sldId id="267" r:id="rId7"/>
    <p:sldId id="26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5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686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5552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79272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8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7476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0849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9551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570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06176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630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5222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9163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977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0537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472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2797835513"/>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1"/>
            <a:ext cx="10515600" cy="5041698"/>
          </a:xfrm>
        </p:spPr>
        <p:txBody>
          <a:bodyPr>
            <a:noAutofit/>
          </a:bodyPr>
          <a:lstStyle/>
          <a:p>
            <a:pPr marL="0" indent="0" algn="ctr">
              <a:buNone/>
            </a:pPr>
            <a:endParaRPr lang="en-GB" sz="3100" dirty="0"/>
          </a:p>
          <a:p>
            <a:pPr marL="0" indent="0" algn="ctr">
              <a:buNone/>
            </a:pPr>
            <a:r>
              <a:rPr lang="en-GB" sz="4000" b="1" dirty="0"/>
              <a:t>The Tablet of Unity (</a:t>
            </a:r>
            <a:r>
              <a:rPr lang="en-GB" sz="4000" b="1" dirty="0" err="1"/>
              <a:t>Lawh-i</a:t>
            </a:r>
            <a:r>
              <a:rPr lang="en-GB" sz="4000" b="1" dirty="0"/>
              <a:t> Ittihad)</a:t>
            </a:r>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r">
              <a:buNone/>
            </a:pPr>
            <a:r>
              <a:rPr lang="en-AU" sz="2000" b="1" i="1">
                <a:effectLst>
                  <a:outerShdw blurRad="38100" dist="38100" dir="2700000" algn="tl">
                    <a:srgbClr val="000000">
                      <a:alpha val="43137"/>
                    </a:srgbClr>
                  </a:outerShdw>
                </a:effectLst>
              </a:rPr>
              <a:t>Compiled by</a:t>
            </a:r>
            <a:r>
              <a:rPr lang="en-AU" sz="2000" b="1" i="1" dirty="0">
                <a:effectLst>
                  <a:outerShdw blurRad="38100" dist="38100" dir="2700000" algn="tl">
                    <a:srgbClr val="000000">
                      <a:alpha val="43137"/>
                    </a:srgbClr>
                  </a:outerShdw>
                </a:effectLst>
              </a:rPr>
              <a:t>: Mohammad Norozi</a:t>
            </a:r>
          </a:p>
          <a:p>
            <a:pPr marL="0" indent="0" algn="ctr">
              <a:buNone/>
            </a:pPr>
            <a:endParaRPr lang="en-GB" sz="4000" b="1"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just">
              <a:buNone/>
            </a:pPr>
            <a:r>
              <a:rPr lang="en-GB" sz="2000" dirty="0"/>
              <a:t>The Tablet of Unity is a Tablet of Baháʾuʾlláh dealing with the subject of unity and describing various types of unity that may be attained.</a:t>
            </a:r>
          </a:p>
          <a:p>
            <a:pPr marL="0" indent="0" algn="just">
              <a:buNone/>
            </a:pPr>
            <a:r>
              <a:rPr lang="en-GB" sz="2000" dirty="0"/>
              <a:t>It is usually considered that this Tablet belongs to the </a:t>
            </a:r>
            <a:r>
              <a:rPr lang="en-GB" sz="2000" dirty="0" err="1"/>
              <a:t>Akka</a:t>
            </a:r>
            <a:r>
              <a:rPr lang="en-GB" sz="2000" dirty="0"/>
              <a:t> period.</a:t>
            </a:r>
            <a:r>
              <a:rPr lang="en-GB" sz="2000" baseline="30000" dirty="0"/>
              <a:t>(1) </a:t>
            </a:r>
            <a:r>
              <a:rPr lang="en-GB" sz="2000" dirty="0"/>
              <a:t>The Tablet is stated to have been addressed to Sayyid </a:t>
            </a:r>
            <a:r>
              <a:rPr lang="en-GB" sz="2000" dirty="0" err="1"/>
              <a:t>Asadu’llah</a:t>
            </a:r>
            <a:r>
              <a:rPr lang="en-GB" sz="2000" dirty="0"/>
              <a:t> of Rasht, the fourth of five brothers known as Sadat-</a:t>
            </a:r>
            <a:r>
              <a:rPr lang="en-GB" sz="2000" dirty="0" err="1"/>
              <a:t>i</a:t>
            </a:r>
            <a:r>
              <a:rPr lang="en-GB" sz="2000" dirty="0"/>
              <a:t> Khams.</a:t>
            </a:r>
          </a:p>
          <a:p>
            <a:pPr marL="0" indent="0" algn="just">
              <a:buNone/>
            </a:pPr>
            <a:r>
              <a:rPr lang="en-GB" sz="2000" dirty="0"/>
              <a:t>The five brothers were merchants and had obtained Russian protection. When Sayyid </a:t>
            </a:r>
            <a:r>
              <a:rPr lang="en-GB" sz="2000" dirty="0" err="1"/>
              <a:t>Asadu'llah</a:t>
            </a:r>
            <a:r>
              <a:rPr lang="en-GB" sz="2000" dirty="0"/>
              <a:t> returned to Rasht, he was able, together with one of his brothers, to negotiate a contract with the holder of the Imperial concession for the surfaced road between </a:t>
            </a:r>
            <a:r>
              <a:rPr lang="en-GB" sz="2000" dirty="0" err="1"/>
              <a:t>Anzali</a:t>
            </a:r>
            <a:r>
              <a:rPr lang="en-GB" sz="2000" dirty="0"/>
              <a:t> and Tehran for the provision of traveller's services along the route - rest-houses, food, accommodation, etc. As a result of this he became very rich.</a:t>
            </a:r>
            <a:r>
              <a:rPr lang="en-GB" sz="2000" baseline="30000" dirty="0"/>
              <a:t>(2)</a:t>
            </a:r>
          </a:p>
          <a:p>
            <a:pPr marL="0" indent="0" algn="just">
              <a:buNone/>
            </a:pPr>
            <a:endParaRPr lang="en-GB" sz="2000" dirty="0"/>
          </a:p>
          <a:p>
            <a:pPr marL="0" indent="0" algn="just">
              <a:buNone/>
            </a:pPr>
            <a:r>
              <a:rPr lang="en-GB" sz="2000" dirty="0"/>
              <a:t>In this short presentation the actual tablet will not be presented nor discussed in detail. Rather, a brief overview will be given. The idea is to introduce types of unity that Baháʾuʾlláh had in Mind and use them in our daily encounters with others.</a:t>
            </a:r>
          </a:p>
        </p:txBody>
      </p:sp>
    </p:spTree>
    <p:extLst>
      <p:ext uri="{BB962C8B-B14F-4D97-AF65-F5344CB8AC3E}">
        <p14:creationId xmlns:p14="http://schemas.microsoft.com/office/powerpoint/2010/main" val="295844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ctr">
              <a:buNone/>
            </a:pPr>
            <a:r>
              <a:rPr lang="en-GB" sz="2500" b="1" dirty="0"/>
              <a:t>In this Tablet, </a:t>
            </a:r>
            <a:r>
              <a:rPr lang="en-GB" sz="2500" b="1" dirty="0" err="1"/>
              <a:t>Bahá'u'lláh</a:t>
            </a:r>
            <a:r>
              <a:rPr lang="en-GB" sz="2500" b="1" dirty="0"/>
              <a:t> deals with 6 types of unity:</a:t>
            </a:r>
          </a:p>
          <a:p>
            <a:pPr marL="0" indent="0">
              <a:buNone/>
            </a:pPr>
            <a:endParaRPr lang="en-GB" sz="2000" dirty="0"/>
          </a:p>
          <a:p>
            <a:pPr marL="0" indent="0" algn="just">
              <a:buNone/>
            </a:pPr>
            <a:r>
              <a:rPr lang="en-GB" sz="2400" b="1" dirty="0"/>
              <a:t>1. Unity of Religion. </a:t>
            </a:r>
          </a:p>
          <a:p>
            <a:pPr marL="0" indent="0" algn="just">
              <a:buNone/>
            </a:pPr>
            <a:r>
              <a:rPr lang="en-GB" sz="2400" dirty="0" err="1"/>
              <a:t>Bahá'u'lláh</a:t>
            </a:r>
            <a:r>
              <a:rPr lang="en-GB" sz="2400" dirty="0"/>
              <a:t> says that when the believers are united, this leads to the victory of the cause of God. Furthermore, he asserts that if all of the people in a country are united in religion, the government of that country need interfere very little in the social affairs of that country.</a:t>
            </a:r>
          </a:p>
          <a:p>
            <a:pPr marL="0" indent="0">
              <a:buNone/>
            </a:pPr>
            <a:endParaRPr lang="en-GB" sz="2400" dirty="0"/>
          </a:p>
          <a:p>
            <a:pPr marL="0" indent="0">
              <a:buNone/>
            </a:pPr>
            <a:endParaRPr lang="en-GB" sz="3200" dirty="0"/>
          </a:p>
        </p:txBody>
      </p:sp>
    </p:spTree>
    <p:extLst>
      <p:ext uri="{BB962C8B-B14F-4D97-AF65-F5344CB8AC3E}">
        <p14:creationId xmlns:p14="http://schemas.microsoft.com/office/powerpoint/2010/main" val="3462354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buNone/>
            </a:pPr>
            <a:r>
              <a:rPr lang="en-GB" sz="2400" b="1" dirty="0"/>
              <a:t>2. Unity of Words. </a:t>
            </a:r>
          </a:p>
          <a:p>
            <a:pPr marL="0" indent="0" algn="just">
              <a:buNone/>
            </a:pPr>
            <a:r>
              <a:rPr lang="en-GB" sz="2400" dirty="0" err="1"/>
              <a:t>Bahá'u'lláh</a:t>
            </a:r>
            <a:r>
              <a:rPr lang="en-GB" sz="2400" dirty="0"/>
              <a:t> appears to require that the </a:t>
            </a:r>
            <a:r>
              <a:rPr lang="en-GB" sz="2400" dirty="0" err="1"/>
              <a:t>Bahá'ís</a:t>
            </a:r>
            <a:r>
              <a:rPr lang="en-GB" sz="2400" dirty="0"/>
              <a:t> be united in their public position. In other words that they should be one in the message that they give. He states that what is said should be with wisdom and gives the example that He also uses in the </a:t>
            </a:r>
            <a:r>
              <a:rPr lang="en-GB" sz="2400" dirty="0" err="1"/>
              <a:t>Lawh-i</a:t>
            </a:r>
            <a:r>
              <a:rPr lang="en-GB" sz="2400" dirty="0"/>
              <a:t> </a:t>
            </a:r>
            <a:r>
              <a:rPr lang="en-GB" sz="2400" dirty="0" err="1"/>
              <a:t>Maqsud</a:t>
            </a:r>
            <a:r>
              <a:rPr lang="en-GB" sz="2400" dirty="0"/>
              <a:t> of giving milk to babes. But ultimately, </a:t>
            </a:r>
            <a:r>
              <a:rPr lang="en-GB" sz="2400" dirty="0" err="1"/>
              <a:t>Bahá'u'lláh</a:t>
            </a:r>
            <a:r>
              <a:rPr lang="en-GB" sz="2400" dirty="0"/>
              <a:t> asserts that in this dispensation, it is deeds rather than words that will bring triumph to the Cause of God.</a:t>
            </a:r>
          </a:p>
          <a:p>
            <a:pPr marL="0" indent="0">
              <a:buNone/>
            </a:pPr>
            <a:endParaRPr lang="en-GB" sz="2400" dirty="0"/>
          </a:p>
          <a:p>
            <a:pPr marL="0" indent="0">
              <a:buNone/>
            </a:pPr>
            <a:endParaRPr lang="en-GB" sz="3200" dirty="0"/>
          </a:p>
        </p:txBody>
      </p:sp>
    </p:spTree>
    <p:extLst>
      <p:ext uri="{BB962C8B-B14F-4D97-AF65-F5344CB8AC3E}">
        <p14:creationId xmlns:p14="http://schemas.microsoft.com/office/powerpoint/2010/main" val="1735398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buNone/>
            </a:pPr>
            <a:r>
              <a:rPr lang="en-GB" sz="2400" b="1" dirty="0"/>
              <a:t>3. Unity of Ritual Acts. </a:t>
            </a:r>
          </a:p>
          <a:p>
            <a:pPr marL="0" indent="0" algn="just">
              <a:buNone/>
            </a:pPr>
            <a:r>
              <a:rPr lang="en-GB" sz="2400" dirty="0"/>
              <a:t>Although it is tempting and possible to translate this as oneness of deeds or actions, it would appear, from the examples that he gives, that </a:t>
            </a:r>
            <a:r>
              <a:rPr lang="en-GB" sz="2400" dirty="0" err="1"/>
              <a:t>Bahá'u'lláh</a:t>
            </a:r>
            <a:r>
              <a:rPr lang="en-GB" sz="2400" dirty="0"/>
              <a:t> has the specific meaning of ritual acts in mind when He writes of </a:t>
            </a:r>
            <a:r>
              <a:rPr lang="en-GB" sz="2400" dirty="0" err="1"/>
              <a:t>ittihad-i</a:t>
            </a:r>
            <a:r>
              <a:rPr lang="en-GB" sz="2400" dirty="0"/>
              <a:t> </a:t>
            </a:r>
            <a:r>
              <a:rPr lang="en-GB" sz="2400" dirty="0" err="1"/>
              <a:t>a`mal</a:t>
            </a:r>
            <a:r>
              <a:rPr lang="en-GB" sz="2400" dirty="0"/>
              <a:t>. He states that in Islam, different ways of doing the rituals, such as the obligatory prayer, have led to differences arising among the believers and ultimately to disunity.</a:t>
            </a:r>
          </a:p>
          <a:p>
            <a:pPr marL="0" indent="0">
              <a:buNone/>
            </a:pPr>
            <a:endParaRPr lang="en-GB" sz="2000" dirty="0"/>
          </a:p>
          <a:p>
            <a:pPr marL="0" indent="0">
              <a:buNone/>
            </a:pPr>
            <a:endParaRPr lang="en-GB" sz="3200" dirty="0"/>
          </a:p>
        </p:txBody>
      </p:sp>
    </p:spTree>
    <p:extLst>
      <p:ext uri="{BB962C8B-B14F-4D97-AF65-F5344CB8AC3E}">
        <p14:creationId xmlns:p14="http://schemas.microsoft.com/office/powerpoint/2010/main" val="3715152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buNone/>
            </a:pPr>
            <a:r>
              <a:rPr lang="en-GB" sz="2400" b="1" dirty="0"/>
              <a:t>4. Unity of Rank or Station. </a:t>
            </a:r>
          </a:p>
          <a:p>
            <a:pPr marL="0" indent="0" algn="just">
              <a:buNone/>
            </a:pPr>
            <a:r>
              <a:rPr lang="en-GB" sz="2400" dirty="0"/>
              <a:t>By this </a:t>
            </a:r>
            <a:r>
              <a:rPr lang="en-GB" sz="2400" dirty="0" err="1"/>
              <a:t>Bahá'u'lláh</a:t>
            </a:r>
            <a:r>
              <a:rPr lang="en-GB" sz="2400" dirty="0"/>
              <a:t> means that the </a:t>
            </a:r>
            <a:r>
              <a:rPr lang="en-GB" sz="2400" dirty="0" err="1"/>
              <a:t>Bahá'ís</a:t>
            </a:r>
            <a:r>
              <a:rPr lang="en-GB" sz="2400" dirty="0"/>
              <a:t> should regard themselves as all equal in rank. He states that it is the fact that some have regarded themselves superior to others that has led to the weakening and downfall of other religion. In particular, he condemns the religious leaders.</a:t>
            </a:r>
          </a:p>
          <a:p>
            <a:pPr marL="0" indent="0">
              <a:buNone/>
            </a:pPr>
            <a:endParaRPr lang="en-GB" sz="3200" dirty="0"/>
          </a:p>
        </p:txBody>
      </p:sp>
    </p:spTree>
    <p:extLst>
      <p:ext uri="{BB962C8B-B14F-4D97-AF65-F5344CB8AC3E}">
        <p14:creationId xmlns:p14="http://schemas.microsoft.com/office/powerpoint/2010/main" val="338420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buNone/>
            </a:pPr>
            <a:r>
              <a:rPr lang="en-GB" sz="2400" b="1" dirty="0"/>
              <a:t>5. Unity of Wealth and</a:t>
            </a:r>
          </a:p>
          <a:p>
            <a:pPr marL="0" indent="0">
              <a:buNone/>
            </a:pPr>
            <a:r>
              <a:rPr lang="en-GB" sz="2400" b="1" dirty="0"/>
              <a:t>6. Unity of Souls. </a:t>
            </a:r>
          </a:p>
          <a:p>
            <a:pPr marL="0" indent="0" algn="just">
              <a:buNone/>
            </a:pPr>
            <a:r>
              <a:rPr lang="en-GB" sz="2400" dirty="0" err="1"/>
              <a:t>Bahá'u'lláh</a:t>
            </a:r>
            <a:r>
              <a:rPr lang="en-GB" sz="2400" dirty="0"/>
              <a:t> considers these two unities together. He says that the mere sharing of what one has is not sufficient, one should prefer others over oneself. This is the way towards that unity of souls which is the ultimate aim. A situation which </a:t>
            </a:r>
            <a:r>
              <a:rPr lang="en-GB" sz="2400" dirty="0" err="1"/>
              <a:t>Bahá'u'lláh</a:t>
            </a:r>
            <a:r>
              <a:rPr lang="en-GB" sz="2400" dirty="0"/>
              <a:t> characterises as being one where “all should gather around and cling to the Love of God and the Word of God.”</a:t>
            </a:r>
          </a:p>
          <a:p>
            <a:pPr marL="0" indent="0" algn="just">
              <a:buNone/>
            </a:pPr>
            <a:endParaRPr lang="en-GB" sz="2000" dirty="0"/>
          </a:p>
          <a:p>
            <a:pPr marL="0" indent="0" algn="just">
              <a:buNone/>
            </a:pPr>
            <a:endParaRPr lang="en-GB" sz="2000" dirty="0"/>
          </a:p>
          <a:p>
            <a:pPr marL="0" indent="0">
              <a:buNone/>
            </a:pPr>
            <a:endParaRPr lang="en-GB" sz="2000" dirty="0"/>
          </a:p>
          <a:p>
            <a:pPr marL="0" indent="0">
              <a:buNone/>
            </a:pPr>
            <a:r>
              <a:rPr lang="en-GB" sz="1600" b="1" dirty="0"/>
              <a:t>Notes:</a:t>
            </a:r>
          </a:p>
          <a:p>
            <a:pPr marL="0" indent="0">
              <a:buNone/>
            </a:pPr>
            <a:r>
              <a:rPr lang="en-GB" sz="1600" dirty="0"/>
              <a:t>1. </a:t>
            </a:r>
            <a:r>
              <a:rPr lang="en-GB" sz="1600" dirty="0" err="1"/>
              <a:t>Taherzadeh</a:t>
            </a:r>
            <a:r>
              <a:rPr lang="en-GB" sz="1600" dirty="0"/>
              <a:t>, Revelation of </a:t>
            </a:r>
            <a:r>
              <a:rPr lang="en-GB" sz="1600" dirty="0" err="1"/>
              <a:t>Bahá'u'lláh</a:t>
            </a:r>
            <a:r>
              <a:rPr lang="en-GB" sz="1600" dirty="0"/>
              <a:t>, vol. 4, p. 191</a:t>
            </a:r>
          </a:p>
          <a:p>
            <a:pPr marL="0" indent="0">
              <a:buNone/>
            </a:pPr>
            <a:r>
              <a:rPr lang="en-GB" sz="1600" dirty="0"/>
              <a:t>2. </a:t>
            </a:r>
            <a:r>
              <a:rPr lang="en-GB" sz="1600" dirty="0" err="1"/>
              <a:t>Taherzadeh</a:t>
            </a:r>
            <a:r>
              <a:rPr lang="en-GB" sz="1600" dirty="0"/>
              <a:t>, Revelation of </a:t>
            </a:r>
            <a:r>
              <a:rPr lang="en-GB" sz="1600" dirty="0" err="1"/>
              <a:t>Bahá'u'lláh</a:t>
            </a:r>
            <a:r>
              <a:rPr lang="en-GB" sz="1600" dirty="0"/>
              <a:t>, vol. 4, p. 191. Mazandarani, </a:t>
            </a:r>
            <a:r>
              <a:rPr lang="en-GB" sz="1600" dirty="0" err="1"/>
              <a:t>Zuhur</a:t>
            </a:r>
            <a:r>
              <a:rPr lang="en-GB" sz="1600" dirty="0"/>
              <a:t> al-Haqq, vol. 6, p. 941</a:t>
            </a:r>
          </a:p>
          <a:p>
            <a:pPr marL="0" indent="0">
              <a:buNone/>
            </a:pPr>
            <a:r>
              <a:rPr lang="en-GB" sz="1600" dirty="0"/>
              <a:t>Materials presented in this presentation are extracted from a paper by </a:t>
            </a:r>
            <a:r>
              <a:rPr lang="en-GB" sz="1600" dirty="0" err="1"/>
              <a:t>Mojan</a:t>
            </a:r>
            <a:r>
              <a:rPr lang="en-GB" sz="1600" dirty="0"/>
              <a:t> Momen.</a:t>
            </a:r>
          </a:p>
        </p:txBody>
      </p:sp>
    </p:spTree>
    <p:extLst>
      <p:ext uri="{BB962C8B-B14F-4D97-AF65-F5344CB8AC3E}">
        <p14:creationId xmlns:p14="http://schemas.microsoft.com/office/powerpoint/2010/main" val="10081873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0</TotalTime>
  <Words>653</Words>
  <Application>Microsoft Office PowerPoint</Application>
  <PresentationFormat>Widescreen</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30</cp:revision>
  <dcterms:created xsi:type="dcterms:W3CDTF">2019-10-04T05:31:12Z</dcterms:created>
  <dcterms:modified xsi:type="dcterms:W3CDTF">2024-12-12T15:11:29Z</dcterms:modified>
</cp:coreProperties>
</file>