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sldIdLst>
    <p:sldId id="259" r:id="rId2"/>
    <p:sldId id="260" r:id="rId3"/>
    <p:sldId id="257" r:id="rId4"/>
    <p:sldId id="261" r:id="rId5"/>
    <p:sldId id="262" r:id="rId6"/>
    <p:sldId id="263" r:id="rId7"/>
    <p:sldId id="265" r:id="rId8"/>
    <p:sldId id="266" r:id="rId9"/>
    <p:sldId id="270" r:id="rId10"/>
    <p:sldId id="271" r:id="rId11"/>
    <p:sldId id="272" r:id="rId12"/>
    <p:sldId id="274" r:id="rId13"/>
    <p:sldId id="27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93" d="100"/>
          <a:sy n="93" d="100"/>
        </p:scale>
        <p:origin x="9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529391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551517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18366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483361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94871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076203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3826543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851842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437072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748767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642482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0E2943-00BD-4F4E-A913-804E0B6A5217}" type="datetimeFigureOut">
              <a:rPr lang="en-AU" smtClean="0"/>
              <a:t>12/12/2024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547367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0E2943-00BD-4F4E-A913-804E0B6A5217}" type="datetimeFigureOut">
              <a:rPr lang="en-AU" smtClean="0"/>
              <a:t>12/12/2024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49320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0E2943-00BD-4F4E-A913-804E0B6A5217}" type="datetimeFigureOut">
              <a:rPr lang="en-AU" smtClean="0"/>
              <a:t>12/12/2024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422737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277582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51693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0E2943-00BD-4F4E-A913-804E0B6A5217}" type="datetimeFigureOut">
              <a:rPr lang="en-AU" smtClean="0"/>
              <a:t>12/12/2024</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64ACEA-3434-4EBC-B7CA-3D4523A33DA7}" type="slidenum">
              <a:rPr lang="en-AU" smtClean="0"/>
              <a:t>‹#›</a:t>
            </a:fld>
            <a:endParaRPr lang="en-AU"/>
          </a:p>
        </p:txBody>
      </p:sp>
    </p:spTree>
    <p:extLst>
      <p:ext uri="{BB962C8B-B14F-4D97-AF65-F5344CB8AC3E}">
        <p14:creationId xmlns:p14="http://schemas.microsoft.com/office/powerpoint/2010/main" val="3851589248"/>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556317" y="2100632"/>
            <a:ext cx="10515600" cy="4128288"/>
          </a:xfrm>
        </p:spPr>
        <p:txBody>
          <a:bodyPr>
            <a:noAutofit/>
          </a:bodyPr>
          <a:lstStyle/>
          <a:p>
            <a:pPr marL="0" indent="0" algn="ctr">
              <a:buNone/>
            </a:pPr>
            <a:endParaRPr lang="en-GB" sz="3100" dirty="0"/>
          </a:p>
          <a:p>
            <a:pPr marL="0" indent="0" algn="ctr">
              <a:buNone/>
            </a:pPr>
            <a:r>
              <a:rPr lang="en-GB" sz="4000" b="1" dirty="0"/>
              <a:t>Some Tablets of Baha’u’llah Revealed for His Female Relatives</a:t>
            </a:r>
          </a:p>
          <a:p>
            <a:pPr marL="0" indent="0" algn="ctr">
              <a:buNone/>
            </a:pPr>
            <a:endParaRPr lang="en-GB" sz="4000" b="1" dirty="0"/>
          </a:p>
          <a:p>
            <a:pPr marL="0" indent="0" algn="ctr">
              <a:buNone/>
            </a:pPr>
            <a:endParaRPr lang="en-GB" sz="4000" b="1" dirty="0"/>
          </a:p>
          <a:p>
            <a:pPr marL="0" indent="0" algn="r">
              <a:buNone/>
            </a:pPr>
            <a:r>
              <a:rPr lang="en-AU" sz="2000" b="1" i="1" dirty="0">
                <a:effectLst>
                  <a:outerShdw blurRad="38100" dist="38100" dir="2700000" algn="tl">
                    <a:srgbClr val="000000">
                      <a:alpha val="43137"/>
                    </a:srgbClr>
                  </a:outerShdw>
                </a:effectLst>
              </a:rPr>
              <a:t>Compiled and edited by: Mohammad Norozi</a:t>
            </a:r>
          </a:p>
          <a:p>
            <a:pPr marL="0" indent="0" algn="ctr">
              <a:buNone/>
            </a:pPr>
            <a:endParaRPr lang="en-GB" sz="4000" b="1" dirty="0"/>
          </a:p>
          <a:p>
            <a:pPr marL="0" indent="0" algn="ctr">
              <a:buNone/>
            </a:pPr>
            <a:endParaRPr lang="en-GB" sz="4000" dirty="0"/>
          </a:p>
          <a:p>
            <a:pPr marL="0" indent="0" algn="ctr">
              <a:buNone/>
            </a:pPr>
            <a:endParaRPr lang="en-GB" sz="4000" dirty="0"/>
          </a:p>
        </p:txBody>
      </p:sp>
    </p:spTree>
    <p:extLst>
      <p:ext uri="{BB962C8B-B14F-4D97-AF65-F5344CB8AC3E}">
        <p14:creationId xmlns:p14="http://schemas.microsoft.com/office/powerpoint/2010/main" val="567262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err="1"/>
              <a:t>Cont</a:t>
            </a:r>
            <a:r>
              <a:rPr lang="en-GB" sz="2000" dirty="0"/>
              <a:t>…</a:t>
            </a:r>
          </a:p>
          <a:p>
            <a:pPr marL="0" indent="0" algn="just">
              <a:buNone/>
            </a:pPr>
            <a:r>
              <a:rPr lang="en-GB" sz="2000" dirty="0"/>
              <a:t>Thou hast ever been and will continue to be before Mine eyes, Hold fast to the truth and turn away from all else. Render thanks to the Lord that the bond of kinship hath not been severed, and that thou art reposing in the shade of heavenly Tree. This is a great blessing from God. The reward of every  deed is concealed in His inviolable Treasury. When the time </a:t>
            </a:r>
            <a:r>
              <a:rPr lang="en-GB" sz="2000" dirty="0" err="1"/>
              <a:t>arriveth</a:t>
            </a:r>
            <a:r>
              <a:rPr lang="en-GB" sz="2000" dirty="0"/>
              <a:t>, it will appear in the most excellent adornment. Verily, thy Lord is the Conferrer of rewards to His servants, women and men alike. Convey My salutations and greetings to those who are in thy presence. Glory be upon thee and upon those  who are with thee.”</a:t>
            </a:r>
          </a:p>
          <a:p>
            <a:pPr marL="0" indent="0" algn="just">
              <a:buNone/>
            </a:pPr>
            <a:r>
              <a:rPr lang="en-GB" sz="1400" dirty="0"/>
              <a:t>(Leaves of the twin divine trees, page 267 and 268).</a:t>
            </a:r>
          </a:p>
          <a:p>
            <a:pPr marL="0" indent="0">
              <a:buNone/>
            </a:pPr>
            <a:endParaRPr lang="en-GB" sz="3200" dirty="0"/>
          </a:p>
        </p:txBody>
      </p:sp>
    </p:spTree>
    <p:extLst>
      <p:ext uri="{BB962C8B-B14F-4D97-AF65-F5344CB8AC3E}">
        <p14:creationId xmlns:p14="http://schemas.microsoft.com/office/powerpoint/2010/main" val="936925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556317" y="302509"/>
            <a:ext cx="10515600" cy="4021986"/>
          </a:xfrm>
        </p:spPr>
        <p:txBody>
          <a:bodyPr>
            <a:noAutofit/>
          </a:bodyPr>
          <a:lstStyle/>
          <a:p>
            <a:pPr marL="0" indent="0">
              <a:buNone/>
            </a:pPr>
            <a:endParaRPr lang="en-GB" sz="2400" dirty="0"/>
          </a:p>
          <a:p>
            <a:pPr marL="0" indent="0" algn="just">
              <a:buNone/>
            </a:pPr>
            <a:r>
              <a:rPr lang="en-GB" sz="2000" dirty="0"/>
              <a:t>When Mr. </a:t>
            </a:r>
            <a:r>
              <a:rPr lang="en-GB" sz="2000" dirty="0" err="1"/>
              <a:t>Varqa</a:t>
            </a:r>
            <a:r>
              <a:rPr lang="en-GB" sz="2000" dirty="0"/>
              <a:t> reported that a woman had embraced the Bahai Faith, Baha'u'llah revealed a tablet and referred to God’s way of making those who are high on earth to lose their status and cause the lowly to ascend to the heights of honour. Then He said (a provisional translation):</a:t>
            </a:r>
          </a:p>
          <a:p>
            <a:pPr marL="0" indent="0" algn="ctr">
              <a:buNone/>
            </a:pPr>
            <a:r>
              <a:rPr lang="en-GB" dirty="0"/>
              <a:t> </a:t>
            </a:r>
          </a:p>
          <a:p>
            <a:pPr marL="0" indent="0">
              <a:buNone/>
            </a:pPr>
            <a:endParaRPr lang="en-GB" dirty="0"/>
          </a:p>
        </p:txBody>
      </p:sp>
    </p:spTree>
    <p:extLst>
      <p:ext uri="{BB962C8B-B14F-4D97-AF65-F5344CB8AC3E}">
        <p14:creationId xmlns:p14="http://schemas.microsoft.com/office/powerpoint/2010/main" val="3191489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556317" y="261257"/>
            <a:ext cx="10515600" cy="6534398"/>
          </a:xfrm>
        </p:spPr>
        <p:txBody>
          <a:bodyPr>
            <a:noAutofit/>
          </a:bodyPr>
          <a:lstStyle/>
          <a:p>
            <a:pPr marL="0" indent="0">
              <a:buNone/>
            </a:pPr>
            <a:endParaRPr lang="en-GB" sz="2000" dirty="0"/>
          </a:p>
          <a:p>
            <a:pPr marL="0" indent="0" algn="just">
              <a:buNone/>
            </a:pPr>
            <a:r>
              <a:rPr lang="en-GB" sz="2000" dirty="0"/>
              <a:t>“Ponder and reflect upon which hath come to pass: The sister (note: Shah Sultan Khanum His half sister who sided with Yahya Azal) of this Wronged one hath been miles distant from the truth while the aforementioned handmaid hath attained nearness and union. Yea, the banner of ‘no relationship </a:t>
            </a:r>
            <a:r>
              <a:rPr lang="en-GB" sz="2000" dirty="0" err="1"/>
              <a:t>existeth</a:t>
            </a:r>
            <a:r>
              <a:rPr lang="en-GB" sz="2000" dirty="0"/>
              <a:t> amongst you’</a:t>
            </a:r>
            <a:r>
              <a:rPr lang="en-GB" sz="1600" baseline="30000" dirty="0"/>
              <a:t>(1) </a:t>
            </a:r>
            <a:r>
              <a:rPr lang="en-GB" sz="2000" dirty="0"/>
              <a:t>hath been hoisted, and the standard of ‘the day on which men take flight’</a:t>
            </a:r>
            <a:r>
              <a:rPr lang="en-GB" sz="1600" baseline="30000" dirty="0"/>
              <a:t>(2)</a:t>
            </a:r>
            <a:r>
              <a:rPr lang="en-GB" sz="2000" baseline="30000" dirty="0"/>
              <a:t> </a:t>
            </a:r>
            <a:r>
              <a:rPr lang="en-GB" sz="2000" dirty="0"/>
              <a:t>hath been planted upon the highest peak. This sister hath not been with Us and hath not seen Yahya in this Cause. </a:t>
            </a:r>
          </a:p>
          <a:p>
            <a:pPr marL="0" indent="0" algn="just">
              <a:buNone/>
            </a:pPr>
            <a:r>
              <a:rPr lang="en-GB" sz="2000" dirty="0"/>
              <a:t>For the love of the world and because of her relationship with people of power and wealth, she hath abandoned this Wronged One and joined hands with the oppressor. As a consequence of her most treacherous act, she became one with the enemy and is now burning with the fire of hatred. She hath shown such duplicity that the world of being hath been astonished. She is completely uninformed of this Cause. However, hath learned countless schemes from those who are the manifestations of the Evil One. She hath arisen with malice and is bent upon inflicting harm on this Wronged One.</a:t>
            </a:r>
          </a:p>
          <a:p>
            <a:pPr marL="0" indent="0">
              <a:buNone/>
            </a:pPr>
            <a:endParaRPr lang="en-GB" dirty="0"/>
          </a:p>
        </p:txBody>
      </p:sp>
    </p:spTree>
    <p:extLst>
      <p:ext uri="{BB962C8B-B14F-4D97-AF65-F5344CB8AC3E}">
        <p14:creationId xmlns:p14="http://schemas.microsoft.com/office/powerpoint/2010/main" val="202562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556317" y="192505"/>
            <a:ext cx="10515600" cy="4131989"/>
          </a:xfrm>
        </p:spPr>
        <p:txBody>
          <a:bodyPr>
            <a:noAutofit/>
          </a:bodyPr>
          <a:lstStyle/>
          <a:p>
            <a:pPr marL="0" indent="0">
              <a:buNone/>
            </a:pPr>
            <a:endParaRPr lang="en-GB" sz="2000" dirty="0"/>
          </a:p>
          <a:p>
            <a:pPr marL="0" indent="0" algn="just">
              <a:buNone/>
            </a:pPr>
            <a:r>
              <a:rPr lang="en-GB" sz="2000" dirty="0" err="1"/>
              <a:t>Cont</a:t>
            </a:r>
            <a:r>
              <a:rPr lang="en-GB" sz="2000" dirty="0"/>
              <a:t>…</a:t>
            </a:r>
          </a:p>
          <a:p>
            <a:pPr marL="0" indent="0" algn="just">
              <a:buNone/>
            </a:pPr>
            <a:r>
              <a:rPr lang="en-GB" sz="2000" dirty="0"/>
              <a:t>Convey greetings to the new leaf, and gladden her heart with the splendours of the ray of the Sun of Truth. Blessed is she and the one who hath helped her to recognize the truth, the one who taught her and guided her to the path of the Lord of the heavens and the earth, the Possessor of this world and the next.”</a:t>
            </a:r>
            <a:r>
              <a:rPr lang="en-GB" sz="1600" baseline="30000" dirty="0"/>
              <a:t>(3)</a:t>
            </a:r>
          </a:p>
          <a:p>
            <a:pPr marL="0" indent="0" algn="just">
              <a:buNone/>
            </a:pPr>
            <a:r>
              <a:rPr lang="en-GB" sz="1400" dirty="0"/>
              <a:t>(Leaves of the twin divine trees, page 288-289).</a:t>
            </a:r>
          </a:p>
          <a:p>
            <a:pPr marL="0" indent="0" algn="just">
              <a:buNone/>
            </a:pPr>
            <a:r>
              <a:rPr lang="en-GB" sz="1400" dirty="0"/>
              <a:t>1.	Quran 23:101.</a:t>
            </a:r>
          </a:p>
          <a:p>
            <a:pPr marL="0" indent="0" algn="just">
              <a:buNone/>
            </a:pPr>
            <a:r>
              <a:rPr lang="en-GB" sz="1400" dirty="0"/>
              <a:t>2.	Quran 80:30.</a:t>
            </a:r>
          </a:p>
          <a:p>
            <a:pPr marL="0" indent="0" algn="just">
              <a:buNone/>
            </a:pPr>
            <a:r>
              <a:rPr lang="en-GB" sz="1400" dirty="0"/>
              <a:t>3.	Malik-</a:t>
            </a:r>
            <a:r>
              <a:rPr lang="en-GB" sz="1400" dirty="0" err="1"/>
              <a:t>Khusrawvi</a:t>
            </a:r>
            <a:r>
              <a:rPr lang="en-GB" sz="1400" dirty="0"/>
              <a:t>, </a:t>
            </a:r>
            <a:r>
              <a:rPr lang="en-GB" sz="1400" dirty="0" err="1"/>
              <a:t>Iqlim-i</a:t>
            </a:r>
            <a:r>
              <a:rPr lang="en-GB" sz="1400" dirty="0"/>
              <a:t> Nur, pp.188-189. </a:t>
            </a:r>
          </a:p>
          <a:p>
            <a:pPr marL="0" indent="0">
              <a:buNone/>
            </a:pPr>
            <a:endParaRPr lang="en-GB" dirty="0"/>
          </a:p>
        </p:txBody>
      </p:sp>
    </p:spTree>
    <p:extLst>
      <p:ext uri="{BB962C8B-B14F-4D97-AF65-F5344CB8AC3E}">
        <p14:creationId xmlns:p14="http://schemas.microsoft.com/office/powerpoint/2010/main" val="2978290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556317" y="481263"/>
            <a:ext cx="10515600" cy="6009592"/>
          </a:xfrm>
        </p:spPr>
        <p:txBody>
          <a:bodyPr>
            <a:noAutofit/>
          </a:bodyPr>
          <a:lstStyle/>
          <a:p>
            <a:pPr marL="0" indent="0" algn="just">
              <a:buNone/>
            </a:pPr>
            <a:endParaRPr lang="en-GB" sz="2400" b="1" dirty="0"/>
          </a:p>
          <a:p>
            <a:pPr marL="0" indent="0" algn="just">
              <a:buNone/>
            </a:pPr>
            <a:endParaRPr lang="en-GB" sz="2400" b="1" dirty="0"/>
          </a:p>
          <a:p>
            <a:pPr marL="0" indent="0" algn="just">
              <a:buNone/>
            </a:pPr>
            <a:r>
              <a:rPr lang="en-GB" sz="2400" b="1" dirty="0"/>
              <a:t>Women of the Middle East in the 19th century are generally absent from the pages of history</a:t>
            </a:r>
            <a:r>
              <a:rPr lang="en-GB" sz="2400" b="1"/>
              <a:t>. </a:t>
            </a:r>
            <a:endParaRPr lang="en-GB" sz="2400" b="1" dirty="0"/>
          </a:p>
          <a:p>
            <a:pPr marL="0" indent="0" algn="just">
              <a:buNone/>
            </a:pPr>
            <a:r>
              <a:rPr lang="en-GB" sz="2400" b="1" dirty="0"/>
              <a:t>Here are some beautiful tablets of Baha’u’llah that He revealed for His mother and sisters. Baha’u’llah, with His Mighty Pen, writes to them and at the same time talks about His sufferings in the path of God.</a:t>
            </a:r>
          </a:p>
        </p:txBody>
      </p:sp>
    </p:spTree>
    <p:extLst>
      <p:ext uri="{BB962C8B-B14F-4D97-AF65-F5344CB8AC3E}">
        <p14:creationId xmlns:p14="http://schemas.microsoft.com/office/powerpoint/2010/main" val="3527400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400" dirty="0"/>
          </a:p>
          <a:p>
            <a:pPr marL="0" indent="0" algn="just">
              <a:buNone/>
            </a:pPr>
            <a:r>
              <a:rPr lang="en-GB" sz="2400" dirty="0"/>
              <a:t>When </a:t>
            </a:r>
            <a:r>
              <a:rPr lang="en-GB" sz="2400" dirty="0" err="1"/>
              <a:t>Khadijih</a:t>
            </a:r>
            <a:r>
              <a:rPr lang="en-GB" sz="2400" dirty="0"/>
              <a:t> Khanum passed away, Baha'u'llah revealed a visitation prayer in her honour. It is signed “Abdullah </a:t>
            </a:r>
            <a:r>
              <a:rPr lang="en-GB" sz="2400" dirty="0" err="1"/>
              <a:t>Husayn</a:t>
            </a:r>
            <a:r>
              <a:rPr lang="en-GB" sz="2400" dirty="0"/>
              <a:t>-Ali”. The style of writing, the composition and mode of expression is the same as His other writings. </a:t>
            </a:r>
          </a:p>
          <a:p>
            <a:pPr marL="0" indent="0" algn="just">
              <a:buNone/>
            </a:pPr>
            <a:r>
              <a:rPr lang="en-GB" sz="2400" dirty="0"/>
              <a:t>Most certainly, had His mother passed away while He was in Iran, He would have eulogized her in person. The reason He signed it Abdullah </a:t>
            </a:r>
            <a:r>
              <a:rPr lang="en-GB" sz="2400" dirty="0" err="1"/>
              <a:t>Husyan</a:t>
            </a:r>
            <a:r>
              <a:rPr lang="en-GB" sz="2400" dirty="0"/>
              <a:t>-Ali is probably because it was being sent out to Iran and was going to be read by His relatives antagonistic to His claim. </a:t>
            </a:r>
          </a:p>
          <a:p>
            <a:pPr marL="0" indent="0" algn="just">
              <a:buNone/>
            </a:pPr>
            <a:r>
              <a:rPr lang="en-GB" sz="2400" dirty="0"/>
              <a:t>The prayer bears no date and there is no indication as to where it was revealed. Here is a provisional translation:</a:t>
            </a:r>
          </a:p>
          <a:p>
            <a:pPr marL="0" indent="0" algn="just">
              <a:buNone/>
            </a:pPr>
            <a:endParaRPr lang="en-GB" sz="2400" dirty="0"/>
          </a:p>
          <a:p>
            <a:pPr marL="0" indent="0">
              <a:buNone/>
            </a:pPr>
            <a:endParaRPr lang="en-GB" sz="3200" dirty="0"/>
          </a:p>
        </p:txBody>
      </p:sp>
    </p:spTree>
    <p:extLst>
      <p:ext uri="{BB962C8B-B14F-4D97-AF65-F5344CB8AC3E}">
        <p14:creationId xmlns:p14="http://schemas.microsoft.com/office/powerpoint/2010/main" val="3813657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“The most honoured, esteemed and respected mother. He is God!</a:t>
            </a:r>
          </a:p>
          <a:p>
            <a:pPr marL="0" indent="0" algn="just">
              <a:buNone/>
            </a:pPr>
            <a:r>
              <a:rPr lang="en-GB" sz="2000" dirty="0"/>
              <a:t>Praised be Thou O Lord, My God! This is My mother who hath acknowledged Thy oneness, confessed Thy unity, attained the honour of meeting Thy Manifestation in Thy days, reached the station of recognition and entered the tabernacle of Heaven, for she loved Thyself and Thy Servants and held fast to the cord of Thy love through the sanctified Temples of Thy Sovereignty.</a:t>
            </a:r>
          </a:p>
          <a:p>
            <a:pPr marL="0" indent="0" algn="just">
              <a:buNone/>
            </a:pPr>
            <a:r>
              <a:rPr lang="en-GB" sz="2000" dirty="0"/>
              <a:t>I beseech Thee, therefore, O My God, to grant her the honour of beholding Thy Beauty, and vouchsafe unto her the gift of Thy Presence. Give her to drink then from the ocean of Thy mercy and the chalice of Thy forgiveness. Make her to dwell, O My God, in the precincts of Thy mercy in the Heaven of eternity. Grant her to hear Thy holy melodies that she may cast the veil from her head in her eagerness to meet Thee and speed through the domains of Thy nearness and union. Thou art verily powerful over all that Thou </a:t>
            </a:r>
            <a:r>
              <a:rPr lang="en-GB" sz="2000" dirty="0" err="1"/>
              <a:t>desirest</a:t>
            </a:r>
            <a:r>
              <a:rPr lang="en-GB" sz="2000" dirty="0"/>
              <a:t>, and Thou art verily the Mighty, the Most Luminous.” </a:t>
            </a:r>
          </a:p>
          <a:p>
            <a:pPr marL="0" indent="0" algn="just">
              <a:buNone/>
            </a:pPr>
            <a:r>
              <a:rPr lang="en-GB" sz="2000" dirty="0"/>
              <a:t>The Servant of God </a:t>
            </a:r>
            <a:r>
              <a:rPr lang="en-GB" sz="2000" dirty="0" err="1"/>
              <a:t>Husayn</a:t>
            </a:r>
            <a:r>
              <a:rPr lang="en-GB" sz="2000" dirty="0"/>
              <a:t> Ali.</a:t>
            </a:r>
          </a:p>
          <a:p>
            <a:pPr marL="0" indent="0" algn="just">
              <a:buNone/>
            </a:pPr>
            <a:r>
              <a:rPr lang="en-GB" sz="1400" dirty="0"/>
              <a:t>(Leaves of the twin divine trees, page 81 and 82).</a:t>
            </a:r>
          </a:p>
          <a:p>
            <a:pPr marL="0" indent="0">
              <a:buNone/>
            </a:pPr>
            <a:r>
              <a:rPr lang="en-GB" sz="2400" dirty="0"/>
              <a:t> </a:t>
            </a:r>
            <a:endParaRPr lang="en-GB" sz="3200" dirty="0"/>
          </a:p>
        </p:txBody>
      </p:sp>
    </p:spTree>
    <p:extLst>
      <p:ext uri="{BB962C8B-B14F-4D97-AF65-F5344CB8AC3E}">
        <p14:creationId xmlns:p14="http://schemas.microsoft.com/office/powerpoint/2010/main" val="3528836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400" dirty="0"/>
          </a:p>
          <a:p>
            <a:pPr marL="0" indent="0" algn="just">
              <a:buNone/>
            </a:pPr>
            <a:r>
              <a:rPr lang="en-GB" sz="2400" dirty="0"/>
              <a:t>Once, when Baha'u'llah had not heard from His sister (</a:t>
            </a:r>
            <a:r>
              <a:rPr lang="en-GB" sz="2400" dirty="0" err="1"/>
              <a:t>Sarih</a:t>
            </a:r>
            <a:r>
              <a:rPr lang="en-GB" sz="2400" dirty="0"/>
              <a:t> Khanum) for a long time, He wrote and enquired about her affairs. </a:t>
            </a:r>
          </a:p>
          <a:p>
            <a:pPr marL="0" indent="0" algn="just">
              <a:buNone/>
            </a:pPr>
            <a:r>
              <a:rPr lang="en-GB" sz="2400" dirty="0"/>
              <a:t>The reference in this Tablet to seclusion and solitude, which she may have chosen for herself, is significant. She may not have written to Baha'u'llah because credible information about Him was kept from her or she may have chosen silence as a means to avoid persecution. Here is a provisional translation:</a:t>
            </a:r>
          </a:p>
          <a:p>
            <a:pPr marL="0" indent="0">
              <a:buNone/>
            </a:pPr>
            <a:endParaRPr lang="en-GB" sz="2400" dirty="0"/>
          </a:p>
          <a:p>
            <a:pPr marL="0" indent="0">
              <a:buNone/>
            </a:pPr>
            <a:endParaRPr lang="en-GB" sz="2000" dirty="0"/>
          </a:p>
          <a:p>
            <a:pPr marL="0" indent="0">
              <a:buNone/>
            </a:pPr>
            <a:endParaRPr lang="en-GB" sz="3200" dirty="0"/>
          </a:p>
        </p:txBody>
      </p:sp>
    </p:spTree>
    <p:extLst>
      <p:ext uri="{BB962C8B-B14F-4D97-AF65-F5344CB8AC3E}">
        <p14:creationId xmlns:p14="http://schemas.microsoft.com/office/powerpoint/2010/main" val="2369180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“He is God, the Most High!</a:t>
            </a:r>
          </a:p>
          <a:p>
            <a:pPr marL="0" indent="0" algn="just">
              <a:buNone/>
            </a:pPr>
            <a:r>
              <a:rPr lang="en-GB" sz="2000" dirty="0"/>
              <a:t>It has been a long time since news of thee hath been received. It </a:t>
            </a:r>
            <a:r>
              <a:rPr lang="en-GB" sz="2000" dirty="0" err="1"/>
              <a:t>seemth</a:t>
            </a:r>
            <a:r>
              <a:rPr lang="en-GB" sz="2000" dirty="0"/>
              <a:t> that thou hast secluded thyself from the world and its people, choosing solitude.</a:t>
            </a:r>
          </a:p>
          <a:p>
            <a:pPr marL="0" indent="0" algn="just">
              <a:buNone/>
            </a:pPr>
            <a:r>
              <a:rPr lang="en-GB" sz="2000" dirty="0"/>
              <a:t>I swear by the Peerless and Eternal Beloved that this Servant hath ever sought and will continue to seek that state for Himself, for in seclusion one’s soul </a:t>
            </a:r>
            <a:r>
              <a:rPr lang="en-GB" sz="2000" dirty="0" err="1"/>
              <a:t>findeth</a:t>
            </a:r>
            <a:r>
              <a:rPr lang="en-GB" sz="2000" dirty="0"/>
              <a:t> peace whilst through association with others the spirit is consumed.</a:t>
            </a:r>
          </a:p>
          <a:p>
            <a:pPr marL="0" indent="0" algn="just">
              <a:buNone/>
            </a:pPr>
            <a:r>
              <a:rPr lang="en-GB" sz="2000" dirty="0"/>
              <a:t>The former is the attribute of the near ones who believe in God’s oneness, the latter is the characteristic of heedless. However, there are times when solitude is rejected and association is desired. Thus hath it been ordained by the One Who is Mighty and Powerful. Nonetheless, I have all My life sought but not attained it.</a:t>
            </a:r>
          </a:p>
          <a:p>
            <a:pPr marL="0" indent="0" algn="just">
              <a:buNone/>
            </a:pPr>
            <a:r>
              <a:rPr lang="en-GB" sz="2000" dirty="0"/>
              <a:t>Upon My arrival in Iraq, detached from all else save God, I withdrew for two years, singly and alone I departed for wilderness and severed Myself from the world and its peoples. But during that period of withdrawal solitude was not granted to me. Those joyous days soon passed and came to an end, and it hath not been My portion ever since. Thus hath it been recorded by the Pen of Decree by the Finger of Splendour and Sanctity. </a:t>
            </a:r>
          </a:p>
        </p:txBody>
      </p:sp>
    </p:spTree>
    <p:extLst>
      <p:ext uri="{BB962C8B-B14F-4D97-AF65-F5344CB8AC3E}">
        <p14:creationId xmlns:p14="http://schemas.microsoft.com/office/powerpoint/2010/main" val="2419223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err="1"/>
              <a:t>Cont</a:t>
            </a:r>
            <a:r>
              <a:rPr lang="en-GB" sz="2000" dirty="0"/>
              <a:t>…</a:t>
            </a:r>
          </a:p>
          <a:p>
            <a:pPr marL="0" indent="0" algn="just">
              <a:buNone/>
            </a:pPr>
            <a:r>
              <a:rPr lang="en-GB" sz="2000" dirty="0"/>
              <a:t>Should thou desire to know My situation, 20 years have passed since I have seen the light of day. I swear by the Sun of the Celestial Beauty that during this time I have not partaken even a glass of water in comfort and have been denied even moment’s rest owing to the venom of the ungodly. Like onto one constantly tormented in the mouth of a dragon, </a:t>
            </a:r>
          </a:p>
          <a:p>
            <a:pPr marL="0" indent="0" algn="just">
              <a:buNone/>
            </a:pPr>
            <a:r>
              <a:rPr lang="en-GB" sz="2000" dirty="0"/>
              <a:t>I have ever been confined in the prison of envy and afflicted by the claws of enemy. The tale of this Youth </a:t>
            </a:r>
            <a:r>
              <a:rPr lang="en-GB" sz="2000" dirty="0" err="1"/>
              <a:t>increaseth</a:t>
            </a:r>
            <a:r>
              <a:rPr lang="en-GB" sz="2000" dirty="0"/>
              <a:t> sorrow, His remembrance a book not suffice and its end the pen of creation is unable to describe.</a:t>
            </a:r>
          </a:p>
          <a:p>
            <a:pPr marL="0" indent="0" algn="just">
              <a:buNone/>
            </a:pPr>
            <a:r>
              <a:rPr lang="en-GB" sz="2000" dirty="0"/>
              <a:t>O My sister! By God, I have so bottled out from memory the remembrance of everything that I know not hath been written down. Sorrow hath so surrounded Me that I have forgotten Mine own Self, how much more the writing of letters. O that My Mother had never given birth to Me!</a:t>
            </a:r>
          </a:p>
          <a:p>
            <a:pPr marL="0" indent="0" algn="just">
              <a:buNone/>
            </a:pPr>
            <a:r>
              <a:rPr lang="en-GB" sz="2000" dirty="0"/>
              <a:t>May thou be always under the protection of God and abide in the shade of His mercy. Convey My sincere wishes to honourable mother.”</a:t>
            </a:r>
          </a:p>
          <a:p>
            <a:pPr marL="0" indent="0" algn="just">
              <a:buNone/>
            </a:pPr>
            <a:r>
              <a:rPr lang="en-GB" sz="1400" dirty="0"/>
              <a:t>(Leaves of the twin divine trees, page 265-266).</a:t>
            </a:r>
          </a:p>
          <a:p>
            <a:pPr marL="0" indent="0">
              <a:buNone/>
            </a:pPr>
            <a:endParaRPr lang="en-GB" sz="2400" dirty="0"/>
          </a:p>
          <a:p>
            <a:pPr marL="0" indent="0">
              <a:buNone/>
            </a:pPr>
            <a:endParaRPr lang="en-GB" sz="3200" dirty="0"/>
          </a:p>
        </p:txBody>
      </p:sp>
    </p:spTree>
    <p:extLst>
      <p:ext uri="{BB962C8B-B14F-4D97-AF65-F5344CB8AC3E}">
        <p14:creationId xmlns:p14="http://schemas.microsoft.com/office/powerpoint/2010/main" val="4166491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400" dirty="0"/>
          </a:p>
          <a:p>
            <a:pPr marL="0" indent="0" algn="just">
              <a:buNone/>
            </a:pPr>
            <a:r>
              <a:rPr lang="en-GB" sz="2000" dirty="0"/>
              <a:t>In another tablet, to the same sister, Baha'u'llah describes how suffering had ignited the flame of His longing for more tribulations. He speaks of the transient nature of this world and all that pertains to it. He encourages His sister to the truth and reminds her of the blessings that God has bestowed on her. </a:t>
            </a:r>
            <a:r>
              <a:rPr lang="en-GB" sz="2000"/>
              <a:t>Here </a:t>
            </a:r>
            <a:r>
              <a:rPr lang="en-GB" sz="2000" dirty="0"/>
              <a:t>is a provisional translation:</a:t>
            </a:r>
          </a:p>
          <a:p>
            <a:pPr marL="0" indent="0">
              <a:buNone/>
            </a:pPr>
            <a:endParaRPr lang="en-GB" sz="2400" dirty="0"/>
          </a:p>
          <a:p>
            <a:pPr marL="0" indent="0">
              <a:buNone/>
            </a:pPr>
            <a:endParaRPr lang="en-GB" sz="3200" dirty="0"/>
          </a:p>
        </p:txBody>
      </p:sp>
    </p:spTree>
    <p:extLst>
      <p:ext uri="{BB962C8B-B14F-4D97-AF65-F5344CB8AC3E}">
        <p14:creationId xmlns:p14="http://schemas.microsoft.com/office/powerpoint/2010/main" val="507277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endParaRPr lang="en-GB" sz="2000" dirty="0"/>
          </a:p>
          <a:p>
            <a:pPr marL="0" indent="0" algn="just">
              <a:buNone/>
            </a:pPr>
            <a:r>
              <a:rPr lang="en-GB" sz="2000" dirty="0"/>
              <a:t>“My sister, upon her be God’s Glory</a:t>
            </a:r>
          </a:p>
          <a:p>
            <a:pPr marL="0" indent="0" algn="just">
              <a:buNone/>
            </a:pPr>
            <a:r>
              <a:rPr lang="en-GB" sz="2000" dirty="0"/>
              <a:t>In the name of the Friend!</a:t>
            </a:r>
          </a:p>
          <a:p>
            <a:pPr marL="0" indent="0" algn="just">
              <a:buNone/>
            </a:pPr>
            <a:r>
              <a:rPr lang="en-GB" sz="2000" dirty="0"/>
              <a:t>O thou Fragrant and Blessed Leaf!</a:t>
            </a:r>
          </a:p>
          <a:p>
            <a:pPr marL="0" indent="0" algn="just">
              <a:buNone/>
            </a:pPr>
            <a:r>
              <a:rPr lang="en-GB" sz="2000" dirty="0"/>
              <a:t>Shouldst thou enquire about the body, it is severely afflicted, and shouldst thou ask about the physical frame, it is surrounded by countless calamities. But shouldst thou ask after the spirit, it is in the outmost joy and happiness. I have not complained about My calamities in the path of God. </a:t>
            </a:r>
            <a:r>
              <a:rPr lang="en-GB" sz="2000"/>
              <a:t>Rather I am  </a:t>
            </a:r>
            <a:r>
              <a:rPr lang="en-GB" sz="2000" dirty="0"/>
              <a:t>accustomed to adversity and tribulation in the path of His love, just as the infant is accustomed to its mother’s breast. But, alas, life is still continuing and I am yet to quaff the chalice of martyrdom in the path of God. Although every moment </a:t>
            </a:r>
            <a:r>
              <a:rPr lang="en-GB" sz="2000" dirty="0" err="1"/>
              <a:t>requireth</a:t>
            </a:r>
            <a:r>
              <a:rPr lang="en-GB" sz="2000" dirty="0"/>
              <a:t> a fresh sacrifice. Praise be to the Best beloved of the world that, in spite of all our troubles and difficulties, We are occupied with the remembrance of the Friend and are detached from all else but Him.</a:t>
            </a:r>
          </a:p>
          <a:p>
            <a:pPr marL="0" indent="0" algn="just">
              <a:buNone/>
            </a:pPr>
            <a:r>
              <a:rPr lang="en-GB" sz="2000" dirty="0"/>
              <a:t>The world is not something eternal that man should attach his heart to It or grieve because of the events which transpire upon it. Erelong all things will perish and be a naught. That which doth remain and will ever remain is God, glorified be His might and exalted be His station. Regard the troubles endured in His path a mercy and the calamities borne for His sake as blessings. Concealed in all that We have endured is a wisdom inscrutable to all but God.</a:t>
            </a:r>
          </a:p>
          <a:p>
            <a:pPr marL="0" indent="0">
              <a:buNone/>
            </a:pPr>
            <a:endParaRPr lang="en-GB" sz="3200" dirty="0"/>
          </a:p>
        </p:txBody>
      </p:sp>
    </p:spTree>
    <p:extLst>
      <p:ext uri="{BB962C8B-B14F-4D97-AF65-F5344CB8AC3E}">
        <p14:creationId xmlns:p14="http://schemas.microsoft.com/office/powerpoint/2010/main" val="95264985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1808</Words>
  <Application>Microsoft Office PowerPoint</Application>
  <PresentationFormat>Widescreen</PresentationFormat>
  <Paragraphs>63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Norozi</dc:creator>
  <cp:lastModifiedBy>Mohammad Norozi</cp:lastModifiedBy>
  <cp:revision>31</cp:revision>
  <dcterms:created xsi:type="dcterms:W3CDTF">2019-10-04T05:31:12Z</dcterms:created>
  <dcterms:modified xsi:type="dcterms:W3CDTF">2024-12-12T15:09:16Z</dcterms:modified>
</cp:coreProperties>
</file>