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9" r:id="rId2"/>
    <p:sldId id="256" r:id="rId3"/>
    <p:sldId id="257"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29391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55151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8366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83361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94871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076203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382654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85184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3707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74876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42482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54736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932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42273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7758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1693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385158924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2100631"/>
            <a:ext cx="10515600" cy="4458298"/>
          </a:xfrm>
        </p:spPr>
        <p:txBody>
          <a:bodyPr>
            <a:noAutofit/>
          </a:bodyPr>
          <a:lstStyle/>
          <a:p>
            <a:pPr marL="0" indent="0" algn="ctr">
              <a:buNone/>
            </a:pPr>
            <a:endParaRPr lang="en-GB" sz="3100" dirty="0"/>
          </a:p>
          <a:p>
            <a:pPr marL="0" indent="0" algn="ctr">
              <a:buNone/>
            </a:pPr>
            <a:r>
              <a:rPr lang="en-GB" sz="4000" b="1" dirty="0"/>
              <a:t>Equality/unity of Men and Women in the writings of The Bab</a:t>
            </a:r>
          </a:p>
          <a:p>
            <a:pPr marL="0" indent="0" algn="ctr">
              <a:buNone/>
            </a:pPr>
            <a:endParaRPr lang="en-GB" sz="4000" dirty="0"/>
          </a:p>
          <a:p>
            <a:pPr marL="0" indent="0" algn="ctr">
              <a:buNone/>
            </a:pPr>
            <a:endParaRPr lang="en-GB" sz="4000" dirty="0"/>
          </a:p>
          <a:p>
            <a:pPr marL="0" indent="0">
              <a:buNone/>
            </a:pPr>
            <a:r>
              <a:rPr lang="en-GB" sz="2400" dirty="0"/>
              <a:t>Adapted from “Gate of the Heart” by </a:t>
            </a:r>
            <a:r>
              <a:rPr lang="en-GB" sz="2400" dirty="0" err="1"/>
              <a:t>Dr.</a:t>
            </a:r>
            <a:r>
              <a:rPr lang="en-GB" sz="2400" dirty="0"/>
              <a:t> Nader </a:t>
            </a:r>
            <a:r>
              <a:rPr lang="en-GB" sz="2400" dirty="0" err="1"/>
              <a:t>Saeidi</a:t>
            </a:r>
            <a:endParaRPr lang="en-GB" sz="2400" dirty="0"/>
          </a:p>
          <a:p>
            <a:pPr marL="0" indent="0" algn="r">
              <a:buNone/>
            </a:pPr>
            <a:r>
              <a:rPr lang="en-GB" sz="2400" dirty="0"/>
              <a:t>Compiled by</a:t>
            </a:r>
            <a:r>
              <a:rPr lang="en-GB" sz="2400"/>
              <a:t>: Mohammad Norozi</a:t>
            </a: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21070A64-87AD-4DAB-BF35-33BA4FDDCB5D}"/>
              </a:ext>
            </a:extLst>
          </p:cNvPr>
          <p:cNvSpPr/>
          <p:nvPr/>
        </p:nvSpPr>
        <p:spPr>
          <a:xfrm>
            <a:off x="7555831" y="2585070"/>
            <a:ext cx="996902" cy="967683"/>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Oval 4">
            <a:extLst>
              <a:ext uri="{FF2B5EF4-FFF2-40B4-BE49-F238E27FC236}">
                <a16:creationId xmlns:a16="http://schemas.microsoft.com/office/drawing/2014/main" id="{4E8DCE64-8E1E-421B-ADD5-2F4363CA8CFB}"/>
              </a:ext>
            </a:extLst>
          </p:cNvPr>
          <p:cNvSpPr/>
          <p:nvPr/>
        </p:nvSpPr>
        <p:spPr>
          <a:xfrm>
            <a:off x="7177696" y="2216387"/>
            <a:ext cx="1773797" cy="1733509"/>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a:extLst>
              <a:ext uri="{FF2B5EF4-FFF2-40B4-BE49-F238E27FC236}">
                <a16:creationId xmlns:a16="http://schemas.microsoft.com/office/drawing/2014/main" id="{0710C6DE-0E9B-47CC-A774-C5903FF2485D}"/>
              </a:ext>
            </a:extLst>
          </p:cNvPr>
          <p:cNvSpPr/>
          <p:nvPr/>
        </p:nvSpPr>
        <p:spPr>
          <a:xfrm>
            <a:off x="6937064" y="1952553"/>
            <a:ext cx="2255062" cy="224131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Oval 6">
            <a:extLst>
              <a:ext uri="{FF2B5EF4-FFF2-40B4-BE49-F238E27FC236}">
                <a16:creationId xmlns:a16="http://schemas.microsoft.com/office/drawing/2014/main" id="{82FC5227-6538-4E6F-A7DA-B4131E483E10}"/>
              </a:ext>
            </a:extLst>
          </p:cNvPr>
          <p:cNvSpPr/>
          <p:nvPr/>
        </p:nvSpPr>
        <p:spPr>
          <a:xfrm>
            <a:off x="6710181" y="1760047"/>
            <a:ext cx="2676742" cy="2681323"/>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a:extLst>
              <a:ext uri="{FF2B5EF4-FFF2-40B4-BE49-F238E27FC236}">
                <a16:creationId xmlns:a16="http://schemas.microsoft.com/office/drawing/2014/main" id="{6E24AE28-4CFA-412C-AB49-1AB62FBC9D83}"/>
              </a:ext>
            </a:extLst>
          </p:cNvPr>
          <p:cNvSpPr/>
          <p:nvPr/>
        </p:nvSpPr>
        <p:spPr>
          <a:xfrm>
            <a:off x="7356450" y="2378816"/>
            <a:ext cx="1443789" cy="137503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Oval 8">
            <a:extLst>
              <a:ext uri="{FF2B5EF4-FFF2-40B4-BE49-F238E27FC236}">
                <a16:creationId xmlns:a16="http://schemas.microsoft.com/office/drawing/2014/main" id="{25BC04F7-26FB-4C0F-9276-06ABD8CD4A51}"/>
              </a:ext>
            </a:extLst>
          </p:cNvPr>
          <p:cNvSpPr/>
          <p:nvPr/>
        </p:nvSpPr>
        <p:spPr>
          <a:xfrm>
            <a:off x="7741461" y="2777575"/>
            <a:ext cx="598142" cy="605017"/>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Star: 5 Points 20">
            <a:extLst>
              <a:ext uri="{FF2B5EF4-FFF2-40B4-BE49-F238E27FC236}">
                <a16:creationId xmlns:a16="http://schemas.microsoft.com/office/drawing/2014/main" id="{9BA73DDB-3A88-49C0-A8F8-292C60A866C9}"/>
              </a:ext>
            </a:extLst>
          </p:cNvPr>
          <p:cNvSpPr/>
          <p:nvPr/>
        </p:nvSpPr>
        <p:spPr>
          <a:xfrm>
            <a:off x="1663794" y="1485041"/>
            <a:ext cx="1911303" cy="3265714"/>
          </a:xfrm>
          <a:prstGeom prst="star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23" name="Straight Connector 22">
            <a:extLst>
              <a:ext uri="{FF2B5EF4-FFF2-40B4-BE49-F238E27FC236}">
                <a16:creationId xmlns:a16="http://schemas.microsoft.com/office/drawing/2014/main" id="{677EF4EB-AFB3-46DB-B7CE-EC8D2DE31CC0}"/>
              </a:ext>
            </a:extLst>
          </p:cNvPr>
          <p:cNvCxnSpPr>
            <a:cxnSpLocks/>
          </p:cNvCxnSpPr>
          <p:nvPr/>
        </p:nvCxnSpPr>
        <p:spPr>
          <a:xfrm>
            <a:off x="2385690" y="2729449"/>
            <a:ext cx="44688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7983B96-4EBA-4DAD-9145-92FF947BFABD}"/>
              </a:ext>
            </a:extLst>
          </p:cNvPr>
          <p:cNvCxnSpPr>
            <a:cxnSpLocks/>
          </p:cNvCxnSpPr>
          <p:nvPr/>
        </p:nvCxnSpPr>
        <p:spPr>
          <a:xfrm flipH="1">
            <a:off x="2248186" y="2722574"/>
            <a:ext cx="137504" cy="7562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BFD0BDE-F5BD-49C1-8934-A8FFAC3FA868}"/>
              </a:ext>
            </a:extLst>
          </p:cNvPr>
          <p:cNvCxnSpPr>
            <a:cxnSpLocks/>
          </p:cNvCxnSpPr>
          <p:nvPr/>
        </p:nvCxnSpPr>
        <p:spPr>
          <a:xfrm flipH="1" flipV="1">
            <a:off x="2853202" y="2722574"/>
            <a:ext cx="130630" cy="7562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D3696E2-183C-46DD-8A22-39C2276688A3}"/>
              </a:ext>
            </a:extLst>
          </p:cNvPr>
          <p:cNvCxnSpPr>
            <a:cxnSpLocks/>
          </p:cNvCxnSpPr>
          <p:nvPr/>
        </p:nvCxnSpPr>
        <p:spPr>
          <a:xfrm>
            <a:off x="2234436" y="3485720"/>
            <a:ext cx="426262" cy="5431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0B9F9FA-C1A1-47A5-8BD5-6B48E34932AE}"/>
              </a:ext>
            </a:extLst>
          </p:cNvPr>
          <p:cNvCxnSpPr>
            <a:cxnSpLocks/>
          </p:cNvCxnSpPr>
          <p:nvPr/>
        </p:nvCxnSpPr>
        <p:spPr>
          <a:xfrm flipV="1">
            <a:off x="2585070" y="3478845"/>
            <a:ext cx="412512" cy="5431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2F4F49A9-8D5A-4FDE-B105-0D9D0965B939}"/>
              </a:ext>
            </a:extLst>
          </p:cNvPr>
          <p:cNvSpPr txBox="1"/>
          <p:nvPr/>
        </p:nvSpPr>
        <p:spPr>
          <a:xfrm flipH="1">
            <a:off x="694394" y="561711"/>
            <a:ext cx="3423844" cy="646331"/>
          </a:xfrm>
          <a:prstGeom prst="rect">
            <a:avLst/>
          </a:prstGeom>
          <a:noFill/>
        </p:spPr>
        <p:txBody>
          <a:bodyPr wrap="square" rtlCol="0">
            <a:spAutoFit/>
          </a:bodyPr>
          <a:lstStyle/>
          <a:p>
            <a:r>
              <a:rPr lang="en-AU" dirty="0"/>
              <a:t>Star or </a:t>
            </a:r>
            <a:r>
              <a:rPr lang="en-AU" dirty="0" err="1"/>
              <a:t>Heykal</a:t>
            </a:r>
            <a:r>
              <a:rPr lang="en-AU" dirty="0"/>
              <a:t> is symbol of Man consists of 5 lines and 6 chambers.</a:t>
            </a:r>
          </a:p>
        </p:txBody>
      </p:sp>
      <p:sp>
        <p:nvSpPr>
          <p:cNvPr id="40" name="TextBox 39">
            <a:extLst>
              <a:ext uri="{FF2B5EF4-FFF2-40B4-BE49-F238E27FC236}">
                <a16:creationId xmlns:a16="http://schemas.microsoft.com/office/drawing/2014/main" id="{EB8A1052-D814-4F5F-942D-E188353986C2}"/>
              </a:ext>
            </a:extLst>
          </p:cNvPr>
          <p:cNvSpPr txBox="1"/>
          <p:nvPr/>
        </p:nvSpPr>
        <p:spPr>
          <a:xfrm flipH="1">
            <a:off x="5838750" y="553214"/>
            <a:ext cx="4419604" cy="646331"/>
          </a:xfrm>
          <a:prstGeom prst="rect">
            <a:avLst/>
          </a:prstGeom>
          <a:noFill/>
        </p:spPr>
        <p:txBody>
          <a:bodyPr wrap="square" rtlCol="0">
            <a:spAutoFit/>
          </a:bodyPr>
          <a:lstStyle/>
          <a:p>
            <a:r>
              <a:rPr lang="en-AU" dirty="0" err="1"/>
              <a:t>Diereh</a:t>
            </a:r>
            <a:r>
              <a:rPr lang="en-AU" dirty="0"/>
              <a:t> (6 concentric circles) symbol of woman consists of 6 circles and 5 chambers.</a:t>
            </a:r>
          </a:p>
        </p:txBody>
      </p:sp>
      <p:sp>
        <p:nvSpPr>
          <p:cNvPr id="41" name="TextBox 40">
            <a:extLst>
              <a:ext uri="{FF2B5EF4-FFF2-40B4-BE49-F238E27FC236}">
                <a16:creationId xmlns:a16="http://schemas.microsoft.com/office/drawing/2014/main" id="{48BC7344-6D06-4800-8CC3-D1ED6BCB16CB}"/>
              </a:ext>
            </a:extLst>
          </p:cNvPr>
          <p:cNvSpPr txBox="1"/>
          <p:nvPr/>
        </p:nvSpPr>
        <p:spPr>
          <a:xfrm>
            <a:off x="2440691" y="2318865"/>
            <a:ext cx="261257" cy="369332"/>
          </a:xfrm>
          <a:prstGeom prst="rect">
            <a:avLst/>
          </a:prstGeom>
          <a:noFill/>
        </p:spPr>
        <p:txBody>
          <a:bodyPr wrap="square" rtlCol="0">
            <a:spAutoFit/>
          </a:bodyPr>
          <a:lstStyle/>
          <a:p>
            <a:r>
              <a:rPr lang="en-AU" dirty="0"/>
              <a:t>1</a:t>
            </a:r>
          </a:p>
        </p:txBody>
      </p:sp>
      <p:sp>
        <p:nvSpPr>
          <p:cNvPr id="43" name="TextBox 42">
            <a:extLst>
              <a:ext uri="{FF2B5EF4-FFF2-40B4-BE49-F238E27FC236}">
                <a16:creationId xmlns:a16="http://schemas.microsoft.com/office/drawing/2014/main" id="{1AC334E1-DD63-4AD0-9E8B-47BD151D5AAB}"/>
              </a:ext>
            </a:extLst>
          </p:cNvPr>
          <p:cNvSpPr txBox="1"/>
          <p:nvPr/>
        </p:nvSpPr>
        <p:spPr>
          <a:xfrm>
            <a:off x="1986929" y="2739214"/>
            <a:ext cx="261257" cy="369332"/>
          </a:xfrm>
          <a:prstGeom prst="rect">
            <a:avLst/>
          </a:prstGeom>
          <a:noFill/>
        </p:spPr>
        <p:txBody>
          <a:bodyPr wrap="square" rtlCol="0">
            <a:spAutoFit/>
          </a:bodyPr>
          <a:lstStyle/>
          <a:p>
            <a:r>
              <a:rPr lang="en-AU" dirty="0"/>
              <a:t>2</a:t>
            </a:r>
          </a:p>
        </p:txBody>
      </p:sp>
      <p:sp>
        <p:nvSpPr>
          <p:cNvPr id="44" name="TextBox 43">
            <a:extLst>
              <a:ext uri="{FF2B5EF4-FFF2-40B4-BE49-F238E27FC236}">
                <a16:creationId xmlns:a16="http://schemas.microsoft.com/office/drawing/2014/main" id="{243FC95D-D4F6-4344-9BF7-CE2F9327C55D}"/>
              </a:ext>
            </a:extLst>
          </p:cNvPr>
          <p:cNvSpPr txBox="1"/>
          <p:nvPr/>
        </p:nvSpPr>
        <p:spPr>
          <a:xfrm>
            <a:off x="2131309" y="3949897"/>
            <a:ext cx="261257" cy="369332"/>
          </a:xfrm>
          <a:prstGeom prst="rect">
            <a:avLst/>
          </a:prstGeom>
          <a:noFill/>
        </p:spPr>
        <p:txBody>
          <a:bodyPr wrap="square" rtlCol="0">
            <a:spAutoFit/>
          </a:bodyPr>
          <a:lstStyle/>
          <a:p>
            <a:r>
              <a:rPr lang="en-AU" dirty="0"/>
              <a:t>3</a:t>
            </a:r>
          </a:p>
        </p:txBody>
      </p:sp>
      <p:sp>
        <p:nvSpPr>
          <p:cNvPr id="45" name="TextBox 44">
            <a:extLst>
              <a:ext uri="{FF2B5EF4-FFF2-40B4-BE49-F238E27FC236}">
                <a16:creationId xmlns:a16="http://schemas.microsoft.com/office/drawing/2014/main" id="{A29DB5B1-9763-4A77-A468-CB94C246BA6B}"/>
              </a:ext>
            </a:extLst>
          </p:cNvPr>
          <p:cNvSpPr txBox="1"/>
          <p:nvPr/>
        </p:nvSpPr>
        <p:spPr>
          <a:xfrm>
            <a:off x="2805077" y="3873622"/>
            <a:ext cx="261257" cy="369332"/>
          </a:xfrm>
          <a:prstGeom prst="rect">
            <a:avLst/>
          </a:prstGeom>
          <a:noFill/>
        </p:spPr>
        <p:txBody>
          <a:bodyPr wrap="square" rtlCol="0">
            <a:spAutoFit/>
          </a:bodyPr>
          <a:lstStyle/>
          <a:p>
            <a:r>
              <a:rPr lang="en-AU" dirty="0"/>
              <a:t>4</a:t>
            </a:r>
          </a:p>
        </p:txBody>
      </p:sp>
      <p:sp>
        <p:nvSpPr>
          <p:cNvPr id="46" name="TextBox 45">
            <a:extLst>
              <a:ext uri="{FF2B5EF4-FFF2-40B4-BE49-F238E27FC236}">
                <a16:creationId xmlns:a16="http://schemas.microsoft.com/office/drawing/2014/main" id="{8AEFC433-F7CB-4E4C-989A-9AEE956A68FA}"/>
              </a:ext>
            </a:extLst>
          </p:cNvPr>
          <p:cNvSpPr txBox="1"/>
          <p:nvPr/>
        </p:nvSpPr>
        <p:spPr>
          <a:xfrm>
            <a:off x="2963207" y="2816772"/>
            <a:ext cx="261257" cy="369332"/>
          </a:xfrm>
          <a:prstGeom prst="rect">
            <a:avLst/>
          </a:prstGeom>
          <a:noFill/>
        </p:spPr>
        <p:txBody>
          <a:bodyPr wrap="square" rtlCol="0">
            <a:spAutoFit/>
          </a:bodyPr>
          <a:lstStyle/>
          <a:p>
            <a:r>
              <a:rPr lang="en-AU" dirty="0"/>
              <a:t>5</a:t>
            </a:r>
          </a:p>
        </p:txBody>
      </p:sp>
      <p:sp>
        <p:nvSpPr>
          <p:cNvPr id="47" name="TextBox 46">
            <a:extLst>
              <a:ext uri="{FF2B5EF4-FFF2-40B4-BE49-F238E27FC236}">
                <a16:creationId xmlns:a16="http://schemas.microsoft.com/office/drawing/2014/main" id="{D80B99D8-BED7-456F-A899-728C7855CE25}"/>
              </a:ext>
            </a:extLst>
          </p:cNvPr>
          <p:cNvSpPr txBox="1"/>
          <p:nvPr/>
        </p:nvSpPr>
        <p:spPr>
          <a:xfrm>
            <a:off x="2478507" y="3058496"/>
            <a:ext cx="261257" cy="369332"/>
          </a:xfrm>
          <a:prstGeom prst="rect">
            <a:avLst/>
          </a:prstGeom>
          <a:noFill/>
        </p:spPr>
        <p:txBody>
          <a:bodyPr wrap="square" rtlCol="0">
            <a:spAutoFit/>
          </a:bodyPr>
          <a:lstStyle/>
          <a:p>
            <a:r>
              <a:rPr lang="en-AU" dirty="0"/>
              <a:t>6</a:t>
            </a:r>
          </a:p>
        </p:txBody>
      </p:sp>
      <p:sp>
        <p:nvSpPr>
          <p:cNvPr id="48" name="TextBox 47">
            <a:extLst>
              <a:ext uri="{FF2B5EF4-FFF2-40B4-BE49-F238E27FC236}">
                <a16:creationId xmlns:a16="http://schemas.microsoft.com/office/drawing/2014/main" id="{6F2988C1-464D-49BF-941C-C0A3CEECB214}"/>
              </a:ext>
            </a:extLst>
          </p:cNvPr>
          <p:cNvSpPr txBox="1"/>
          <p:nvPr/>
        </p:nvSpPr>
        <p:spPr>
          <a:xfrm>
            <a:off x="7893858" y="1668636"/>
            <a:ext cx="239485" cy="369332"/>
          </a:xfrm>
          <a:prstGeom prst="rect">
            <a:avLst/>
          </a:prstGeom>
          <a:noFill/>
        </p:spPr>
        <p:txBody>
          <a:bodyPr wrap="square" rtlCol="0">
            <a:spAutoFit/>
          </a:bodyPr>
          <a:lstStyle/>
          <a:p>
            <a:r>
              <a:rPr lang="en-AU" dirty="0"/>
              <a:t>1</a:t>
            </a:r>
          </a:p>
        </p:txBody>
      </p:sp>
      <p:sp>
        <p:nvSpPr>
          <p:cNvPr id="49" name="TextBox 48">
            <a:extLst>
              <a:ext uri="{FF2B5EF4-FFF2-40B4-BE49-F238E27FC236}">
                <a16:creationId xmlns:a16="http://schemas.microsoft.com/office/drawing/2014/main" id="{000BE426-9A12-424B-82E3-5341B84873BF}"/>
              </a:ext>
            </a:extLst>
          </p:cNvPr>
          <p:cNvSpPr txBox="1"/>
          <p:nvPr/>
        </p:nvSpPr>
        <p:spPr>
          <a:xfrm>
            <a:off x="7894998" y="1916589"/>
            <a:ext cx="192507" cy="369332"/>
          </a:xfrm>
          <a:prstGeom prst="rect">
            <a:avLst/>
          </a:prstGeom>
          <a:noFill/>
        </p:spPr>
        <p:txBody>
          <a:bodyPr wrap="square" rtlCol="0">
            <a:spAutoFit/>
          </a:bodyPr>
          <a:lstStyle/>
          <a:p>
            <a:r>
              <a:rPr lang="en-AU" dirty="0"/>
              <a:t>2</a:t>
            </a:r>
          </a:p>
        </p:txBody>
      </p:sp>
      <p:sp>
        <p:nvSpPr>
          <p:cNvPr id="50" name="TextBox 49">
            <a:extLst>
              <a:ext uri="{FF2B5EF4-FFF2-40B4-BE49-F238E27FC236}">
                <a16:creationId xmlns:a16="http://schemas.microsoft.com/office/drawing/2014/main" id="{D15BA55D-4C11-4996-9749-D67B53D74C6B}"/>
              </a:ext>
            </a:extLst>
          </p:cNvPr>
          <p:cNvSpPr txBox="1"/>
          <p:nvPr/>
        </p:nvSpPr>
        <p:spPr>
          <a:xfrm>
            <a:off x="7908749" y="2100808"/>
            <a:ext cx="192507" cy="369332"/>
          </a:xfrm>
          <a:prstGeom prst="rect">
            <a:avLst/>
          </a:prstGeom>
          <a:noFill/>
        </p:spPr>
        <p:txBody>
          <a:bodyPr wrap="square" rtlCol="0">
            <a:spAutoFit/>
          </a:bodyPr>
          <a:lstStyle/>
          <a:p>
            <a:r>
              <a:rPr lang="en-AU" dirty="0"/>
              <a:t>3</a:t>
            </a:r>
          </a:p>
        </p:txBody>
      </p:sp>
      <p:sp>
        <p:nvSpPr>
          <p:cNvPr id="51" name="TextBox 50">
            <a:extLst>
              <a:ext uri="{FF2B5EF4-FFF2-40B4-BE49-F238E27FC236}">
                <a16:creationId xmlns:a16="http://schemas.microsoft.com/office/drawing/2014/main" id="{16B2C77D-C7C4-4E5D-B97A-14D0B1171C6F}"/>
              </a:ext>
            </a:extLst>
          </p:cNvPr>
          <p:cNvSpPr txBox="1"/>
          <p:nvPr/>
        </p:nvSpPr>
        <p:spPr>
          <a:xfrm rot="10800000" flipV="1">
            <a:off x="7886983" y="2310975"/>
            <a:ext cx="253238" cy="369332"/>
          </a:xfrm>
          <a:prstGeom prst="rect">
            <a:avLst/>
          </a:prstGeom>
          <a:noFill/>
        </p:spPr>
        <p:txBody>
          <a:bodyPr wrap="square" rtlCol="0">
            <a:spAutoFit/>
          </a:bodyPr>
          <a:lstStyle/>
          <a:p>
            <a:r>
              <a:rPr lang="en-AU" dirty="0"/>
              <a:t>4</a:t>
            </a:r>
          </a:p>
        </p:txBody>
      </p:sp>
      <p:sp>
        <p:nvSpPr>
          <p:cNvPr id="52" name="TextBox 51">
            <a:extLst>
              <a:ext uri="{FF2B5EF4-FFF2-40B4-BE49-F238E27FC236}">
                <a16:creationId xmlns:a16="http://schemas.microsoft.com/office/drawing/2014/main" id="{EE258971-E1AD-46C4-8B72-FD20D2CB238E}"/>
              </a:ext>
            </a:extLst>
          </p:cNvPr>
          <p:cNvSpPr txBox="1"/>
          <p:nvPr/>
        </p:nvSpPr>
        <p:spPr>
          <a:xfrm>
            <a:off x="7917348" y="2503531"/>
            <a:ext cx="192507" cy="369332"/>
          </a:xfrm>
          <a:prstGeom prst="rect">
            <a:avLst/>
          </a:prstGeom>
          <a:noFill/>
        </p:spPr>
        <p:txBody>
          <a:bodyPr wrap="square" rtlCol="0">
            <a:spAutoFit/>
          </a:bodyPr>
          <a:lstStyle/>
          <a:p>
            <a:r>
              <a:rPr lang="en-AU" dirty="0"/>
              <a:t>5</a:t>
            </a:r>
          </a:p>
        </p:txBody>
      </p:sp>
      <p:sp>
        <p:nvSpPr>
          <p:cNvPr id="53" name="TextBox 52">
            <a:extLst>
              <a:ext uri="{FF2B5EF4-FFF2-40B4-BE49-F238E27FC236}">
                <a16:creationId xmlns:a16="http://schemas.microsoft.com/office/drawing/2014/main" id="{B561A27B-4E20-4143-8A81-6934C2600F79}"/>
              </a:ext>
            </a:extLst>
          </p:cNvPr>
          <p:cNvSpPr txBox="1"/>
          <p:nvPr/>
        </p:nvSpPr>
        <p:spPr>
          <a:xfrm flipH="1">
            <a:off x="3698850" y="5229127"/>
            <a:ext cx="4218498" cy="1200329"/>
          </a:xfrm>
          <a:prstGeom prst="rect">
            <a:avLst/>
          </a:prstGeom>
          <a:noFill/>
        </p:spPr>
        <p:txBody>
          <a:bodyPr wrap="square" rtlCol="0">
            <a:spAutoFit/>
          </a:bodyPr>
          <a:lstStyle/>
          <a:p>
            <a:r>
              <a:rPr lang="en-AU" b="1" dirty="0"/>
              <a:t>See next slides for more explanations</a:t>
            </a:r>
          </a:p>
          <a:p>
            <a:r>
              <a:rPr lang="en-AU" b="1" dirty="0"/>
              <a:t>Note: In Abjad numerals H=5 and V=6 (read </a:t>
            </a:r>
            <a:r>
              <a:rPr lang="en-AU" b="1" dirty="0" err="1"/>
              <a:t>Vav</a:t>
            </a:r>
            <a:r>
              <a:rPr lang="en-AU" b="1" dirty="0"/>
              <a:t>). Together means </a:t>
            </a:r>
            <a:r>
              <a:rPr lang="en-AU" b="1" dirty="0" err="1"/>
              <a:t>Huva</a:t>
            </a:r>
            <a:r>
              <a:rPr lang="en-AU" b="1" dirty="0"/>
              <a:t>(He, referring to God)</a:t>
            </a:r>
          </a:p>
        </p:txBody>
      </p:sp>
    </p:spTree>
    <p:extLst>
      <p:ext uri="{BB962C8B-B14F-4D97-AF65-F5344CB8AC3E}">
        <p14:creationId xmlns:p14="http://schemas.microsoft.com/office/powerpoint/2010/main" val="428389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buNone/>
            </a:pPr>
            <a:endParaRPr lang="en-GB" sz="2400" dirty="0"/>
          </a:p>
          <a:p>
            <a:pPr marL="0" indent="0" algn="just">
              <a:buNone/>
            </a:pPr>
            <a:r>
              <a:rPr lang="en-GB" sz="2400" dirty="0"/>
              <a:t>The Bab speaks of males and females symbolically as the possessors of "temples" (</a:t>
            </a:r>
            <a:r>
              <a:rPr lang="en-GB" sz="2400" dirty="0" err="1"/>
              <a:t>hayakil</a:t>
            </a:r>
            <a:r>
              <a:rPr lang="en-GB" sz="2400" dirty="0"/>
              <a:t>; singular, </a:t>
            </a:r>
            <a:r>
              <a:rPr lang="en-GB" sz="2400" dirty="0" err="1"/>
              <a:t>haykal</a:t>
            </a:r>
            <a:r>
              <a:rPr lang="en-GB" sz="2400" dirty="0"/>
              <a:t>) and "circles," respectively. "Temple,“ here, refers to the pentagram or five-pointed star, which abstractly resembles a human figure with a head, two arms and two legs</a:t>
            </a:r>
            <a:r>
              <a:rPr lang="en-GB" sz="1600" dirty="0"/>
              <a:t>(1)</a:t>
            </a:r>
            <a:r>
              <a:rPr lang="en-GB" sz="2400" dirty="0"/>
              <a:t>. </a:t>
            </a:r>
          </a:p>
          <a:p>
            <a:pPr marL="0" indent="0" algn="just">
              <a:buNone/>
            </a:pPr>
            <a:r>
              <a:rPr lang="en-GB" sz="2400" dirty="0"/>
              <a:t>Gate 10  of the 5</a:t>
            </a:r>
            <a:r>
              <a:rPr lang="en-GB" sz="2400" baseline="30000" dirty="0"/>
              <a:t>th</a:t>
            </a:r>
            <a:r>
              <a:rPr lang="en-GB" sz="2400" dirty="0"/>
              <a:t> unity (in The Book of Bayan) discusses the ordinance that males should carry with them a temple and females a circle. Both temples and circles are made of complex symbols, and the believers are allowed to inscribe within them various verses of the writings of the Bab and to seek protection and the realization of the truth of those divine names in their lives. Some short works of the Bab are even written in this pentagram form. The temple consists of five lines which create six chambers. </a:t>
            </a:r>
          </a:p>
          <a:p>
            <a:pPr marL="0" indent="0">
              <a:buNone/>
            </a:pPr>
            <a:endParaRPr lang="en-GB" sz="3200" dirty="0"/>
          </a:p>
        </p:txBody>
      </p:sp>
    </p:spTree>
    <p:extLst>
      <p:ext uri="{BB962C8B-B14F-4D97-AF65-F5344CB8AC3E}">
        <p14:creationId xmlns:p14="http://schemas.microsoft.com/office/powerpoint/2010/main" val="381365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163345"/>
          </a:xfrm>
        </p:spPr>
        <p:txBody>
          <a:bodyPr>
            <a:noAutofit/>
          </a:bodyPr>
          <a:lstStyle/>
          <a:p>
            <a:pPr marL="0" indent="0">
              <a:buNone/>
            </a:pPr>
            <a:endParaRPr lang="en-GB" sz="2400" dirty="0"/>
          </a:p>
          <a:p>
            <a:pPr marL="0" indent="0" algn="just">
              <a:buNone/>
            </a:pPr>
            <a:r>
              <a:rPr lang="en-GB" sz="2400" dirty="0" err="1"/>
              <a:t>Cont</a:t>
            </a:r>
            <a:r>
              <a:rPr lang="en-GB" sz="2400" dirty="0"/>
              <a:t>…</a:t>
            </a:r>
          </a:p>
          <a:p>
            <a:pPr marL="0" indent="0" algn="just">
              <a:buNone/>
            </a:pPr>
            <a:r>
              <a:rPr lang="en-GB" sz="2400" dirty="0"/>
              <a:t>As the Bab explains, the "manifest" part is 5 and the "inner" part is 6</a:t>
            </a:r>
            <a:r>
              <a:rPr lang="en-GB" sz="1600" dirty="0"/>
              <a:t>(2)</a:t>
            </a:r>
            <a:r>
              <a:rPr lang="en-GB" sz="2400" dirty="0"/>
              <a:t>. These numbers, again, refer to the two letters of </a:t>
            </a:r>
            <a:r>
              <a:rPr lang="en-GB" sz="2400" dirty="0" err="1"/>
              <a:t>Huva</a:t>
            </a:r>
            <a:r>
              <a:rPr lang="en-GB" sz="2400" dirty="0"/>
              <a:t> (He); the temple therefore refers to God and His Manifestation. The Bab allows the faithful to write on the five lines and in the six chambers whatever they wish of the writings of the Bab so that the divine words, reflected in the symbolic form of the human temple, will affect the souls of the people, making them the embodiments of divine attributes. The circle that women are to carry consists of six concentric circles which create five units of space between the six lines. Thus the circle mirrors the temple but with the manifest and inner aspects reversed. </a:t>
            </a:r>
            <a:r>
              <a:rPr lang="en-GB" sz="2400" dirty="0">
                <a:solidFill>
                  <a:srgbClr val="FF0000"/>
                </a:solidFill>
              </a:rPr>
              <a:t>This also symbolizes the unity of men and women- although appearing in different forms, they are essentially the same and refer to the same reality </a:t>
            </a:r>
            <a:r>
              <a:rPr lang="en-GB" sz="2400" dirty="0"/>
              <a:t>(both are 11, manifestations of divine attributes).</a:t>
            </a:r>
            <a:endParaRPr lang="en-AU" sz="2400" dirty="0"/>
          </a:p>
        </p:txBody>
      </p:sp>
    </p:spTree>
    <p:extLst>
      <p:ext uri="{BB962C8B-B14F-4D97-AF65-F5344CB8AC3E}">
        <p14:creationId xmlns:p14="http://schemas.microsoft.com/office/powerpoint/2010/main" val="1669217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481263"/>
            <a:ext cx="10515600" cy="3843231"/>
          </a:xfrm>
        </p:spPr>
        <p:txBody>
          <a:bodyPr>
            <a:noAutofit/>
          </a:bodyPr>
          <a:lstStyle/>
          <a:p>
            <a:pPr marL="0" indent="0" algn="ctr">
              <a:buNone/>
            </a:pPr>
            <a:r>
              <a:rPr lang="en-GB" dirty="0"/>
              <a:t>References:</a:t>
            </a:r>
          </a:p>
          <a:p>
            <a:pPr marL="0" indent="0" algn="just">
              <a:buNone/>
            </a:pPr>
            <a:r>
              <a:rPr lang="en-GB" dirty="0"/>
              <a:t>(1) The Bahai symbol of the Greatest Name includes two of these temples, which refer to the Bab and Baha'u'llah.</a:t>
            </a:r>
          </a:p>
          <a:p>
            <a:pPr marL="0" indent="0" algn="just">
              <a:buNone/>
            </a:pPr>
            <a:r>
              <a:rPr lang="en-GB" dirty="0"/>
              <a:t>(2) The Bab, Persian Bayan 5:10.</a:t>
            </a:r>
          </a:p>
        </p:txBody>
      </p:sp>
    </p:spTree>
    <p:extLst>
      <p:ext uri="{BB962C8B-B14F-4D97-AF65-F5344CB8AC3E}">
        <p14:creationId xmlns:p14="http://schemas.microsoft.com/office/powerpoint/2010/main" val="11613807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479</Words>
  <Application>Microsoft Office PowerPoint</Application>
  <PresentationFormat>Widescreen</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Facet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16</cp:revision>
  <dcterms:created xsi:type="dcterms:W3CDTF">2019-10-04T05:31:12Z</dcterms:created>
  <dcterms:modified xsi:type="dcterms:W3CDTF">2024-12-12T15:08:18Z</dcterms:modified>
</cp:coreProperties>
</file>