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3" r:id="rId3"/>
    <p:sldId id="282" r:id="rId4"/>
    <p:sldId id="283" r:id="rId5"/>
    <p:sldId id="289" r:id="rId6"/>
    <p:sldId id="307" r:id="rId7"/>
    <p:sldId id="284" r:id="rId8"/>
    <p:sldId id="312" r:id="rId9"/>
    <p:sldId id="285" r:id="rId10"/>
    <p:sldId id="286" r:id="rId11"/>
    <p:sldId id="314" r:id="rId12"/>
    <p:sldId id="315" r:id="rId13"/>
    <p:sldId id="316" r:id="rId14"/>
    <p:sldId id="317" r:id="rId15"/>
    <p:sldId id="321" r:id="rId16"/>
    <p:sldId id="318" r:id="rId17"/>
    <p:sldId id="327" r:id="rId18"/>
    <p:sldId id="319" r:id="rId19"/>
    <p:sldId id="320" r:id="rId20"/>
    <p:sldId id="325" r:id="rId21"/>
    <p:sldId id="322" r:id="rId22"/>
    <p:sldId id="329" r:id="rId23"/>
    <p:sldId id="330" r:id="rId24"/>
    <p:sldId id="331" r:id="rId25"/>
    <p:sldId id="328" r:id="rId26"/>
    <p:sldId id="323" r:id="rId27"/>
    <p:sldId id="332" r:id="rId28"/>
    <p:sldId id="324" r:id="rId29"/>
    <p:sldId id="326" r:id="rId30"/>
    <p:sldId id="290" r:id="rId31"/>
    <p:sldId id="291" r:id="rId32"/>
    <p:sldId id="257" r:id="rId33"/>
    <p:sldId id="294" r:id="rId34"/>
    <p:sldId id="311" r:id="rId35"/>
    <p:sldId id="270" r:id="rId36"/>
    <p:sldId id="299" r:id="rId37"/>
    <p:sldId id="300" r:id="rId38"/>
    <p:sldId id="298" r:id="rId39"/>
    <p:sldId id="301" r:id="rId40"/>
    <p:sldId id="303" r:id="rId41"/>
    <p:sldId id="304" r:id="rId42"/>
    <p:sldId id="305" r:id="rId43"/>
    <p:sldId id="292" r:id="rId44"/>
    <p:sldId id="306" r:id="rId45"/>
    <p:sldId id="287" r:id="rId46"/>
    <p:sldId id="288" r:id="rId47"/>
    <p:sldId id="259" r:id="rId48"/>
    <p:sldId id="308" r:id="rId49"/>
    <p:sldId id="309" r:id="rId50"/>
    <p:sldId id="310" r:id="rId51"/>
    <p:sldId id="260" r:id="rId52"/>
    <p:sldId id="261" r:id="rId53"/>
    <p:sldId id="262" r:id="rId54"/>
    <p:sldId id="263" r:id="rId55"/>
    <p:sldId id="264" r:id="rId56"/>
    <p:sldId id="265" r:id="rId57"/>
    <p:sldId id="267" r:id="rId58"/>
    <p:sldId id="268" r:id="rId59"/>
    <p:sldId id="266" r:id="rId60"/>
    <p:sldId id="269" r:id="rId61"/>
    <p:sldId id="302" r:id="rId62"/>
    <p:sldId id="271" r:id="rId63"/>
    <p:sldId id="272" r:id="rId64"/>
    <p:sldId id="273" r:id="rId65"/>
    <p:sldId id="274" r:id="rId66"/>
    <p:sldId id="275" r:id="rId67"/>
    <p:sldId id="258" r:id="rId68"/>
    <p:sldId id="276" r:id="rId69"/>
    <p:sldId id="277" r:id="rId70"/>
    <p:sldId id="278" r:id="rId71"/>
    <p:sldId id="279" r:id="rId72"/>
    <p:sldId id="280" r:id="rId73"/>
    <p:sldId id="28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8245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289837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978981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0625" y="4473773"/>
            <a:ext cx="9810750" cy="438903"/>
          </a:xfrm>
          <a:prstGeom prst="rect">
            <a:avLst/>
          </a:prstGeom>
        </p:spPr>
        <p:txBody>
          <a:bodyPr anchor="t">
            <a:spAutoFit/>
          </a:bodyPr>
          <a:lstStyle>
            <a:lvl1pPr marL="0" indent="0" algn="ctr">
              <a:spcBef>
                <a:spcPts val="0"/>
              </a:spcBef>
              <a:buSzTx/>
              <a:buNone/>
              <a:defRPr sz="1969" i="1"/>
            </a:lvl1pPr>
          </a:lstStyle>
          <a:p>
            <a:r>
              <a:t>–Johnny Appleseed</a:t>
            </a:r>
          </a:p>
        </p:txBody>
      </p:sp>
      <p:sp>
        <p:nvSpPr>
          <p:cNvPr id="94" name="“Type a quote here.”"/>
          <p:cNvSpPr txBox="1">
            <a:spLocks noGrp="1"/>
          </p:cNvSpPr>
          <p:nvPr>
            <p:ph type="body" sz="quarter" idx="14"/>
          </p:nvPr>
        </p:nvSpPr>
        <p:spPr>
          <a:xfrm>
            <a:off x="1190625" y="3013770"/>
            <a:ext cx="9810750" cy="409151"/>
          </a:xfrm>
          <a:prstGeom prst="rect">
            <a:avLst/>
          </a:prstGeom>
        </p:spPr>
        <p:txBody>
          <a:bodyPr>
            <a:spAutoFit/>
          </a:bodyPr>
          <a:lstStyle>
            <a:lvl1pPr marL="0" indent="0" algn="ctr">
              <a:spcBef>
                <a:spcPts val="1687"/>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541617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738188" y="1946672"/>
            <a:ext cx="10715625" cy="401835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5190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05483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718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7/22/24</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77330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06146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06296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29820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50598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58934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7/22/24</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910644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7/22/24</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500011591"/>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svgsilh.com/image/311976.html"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openclipart.org/detail/211401/spiral-galaxy-by-sev-211401"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pxhere.com/en/photo/1397707" TargetMode="External"/><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36" name="Rectangle 35">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4" name="Rectangle 43">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2" name="Rectangle 41">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69FFAAF4-CEFE-E970-45EA-5BC090B29A2B}"/>
              </a:ext>
            </a:extLst>
          </p:cNvPr>
          <p:cNvSpPr>
            <a:spLocks noGrp="1"/>
          </p:cNvSpPr>
          <p:nvPr>
            <p:ph type="ctrTitle"/>
          </p:nvPr>
        </p:nvSpPr>
        <p:spPr>
          <a:xfrm>
            <a:off x="7140575" y="271887"/>
            <a:ext cx="4500561" cy="4527927"/>
          </a:xfrm>
        </p:spPr>
        <p:txBody>
          <a:bodyPr>
            <a:normAutofit fontScale="90000"/>
          </a:bodyPr>
          <a:lstStyle/>
          <a:p>
            <a:pPr algn="ctr"/>
            <a:r>
              <a:rPr lang="en-US" sz="5600" dirty="0"/>
              <a:t>AI &amp; the Human Spirit</a:t>
            </a:r>
            <a:br>
              <a:rPr lang="en-US" sz="5600" dirty="0"/>
            </a:br>
            <a:br>
              <a:rPr lang="en-US" sz="4800" dirty="0"/>
            </a:br>
            <a:r>
              <a:rPr lang="en-US" sz="4800" dirty="0"/>
              <a:t>from Existential Risk to Essential Development</a:t>
            </a:r>
            <a:br>
              <a:rPr lang="en-US" sz="4800" dirty="0"/>
            </a:br>
            <a:endParaRPr lang="en-US" sz="4800" dirty="0"/>
          </a:p>
        </p:txBody>
      </p:sp>
      <p:sp>
        <p:nvSpPr>
          <p:cNvPr id="3" name="Subtitle 2">
            <a:extLst>
              <a:ext uri="{FF2B5EF4-FFF2-40B4-BE49-F238E27FC236}">
                <a16:creationId xmlns:a16="http://schemas.microsoft.com/office/drawing/2014/main" id="{445744B0-AEB3-FF27-28D9-634099AAAE19}"/>
              </a:ext>
            </a:extLst>
          </p:cNvPr>
          <p:cNvSpPr>
            <a:spLocks noGrp="1"/>
          </p:cNvSpPr>
          <p:nvPr>
            <p:ph type="subTitle" idx="1"/>
          </p:nvPr>
        </p:nvSpPr>
        <p:spPr>
          <a:xfrm>
            <a:off x="7140575" y="4452054"/>
            <a:ext cx="4500561" cy="2284886"/>
          </a:xfrm>
        </p:spPr>
        <p:txBody>
          <a:bodyPr>
            <a:normAutofit fontScale="92500" lnSpcReduction="20000"/>
          </a:bodyPr>
          <a:lstStyle/>
          <a:p>
            <a:pPr algn="ctr"/>
            <a:r>
              <a:rPr lang="en-US" sz="2600" dirty="0">
                <a:effectLst/>
                <a:latin typeface="Graphik"/>
              </a:rPr>
              <a:t>Roger Coe</a:t>
            </a:r>
          </a:p>
          <a:p>
            <a:pPr algn="ctr"/>
            <a:r>
              <a:rPr lang="en-US" sz="2000" dirty="0">
                <a:effectLst/>
                <a:latin typeface="Graphik"/>
              </a:rPr>
              <a:t>Holistic Education Planner</a:t>
            </a:r>
          </a:p>
          <a:p>
            <a:pPr algn="ctr"/>
            <a:r>
              <a:rPr lang="en-US" sz="2000" dirty="0">
                <a:effectLst/>
                <a:latin typeface="Graphik"/>
              </a:rPr>
              <a:t> Teacher Trainer </a:t>
            </a:r>
          </a:p>
          <a:p>
            <a:pPr algn="ctr"/>
            <a:r>
              <a:rPr lang="en-US" sz="2000" dirty="0">
                <a:effectLst/>
                <a:latin typeface="Graphik"/>
              </a:rPr>
              <a:t>Research Scientist</a:t>
            </a:r>
          </a:p>
          <a:p>
            <a:pPr algn="ctr"/>
            <a:r>
              <a:rPr lang="en-US" sz="2000" dirty="0">
                <a:effectLst/>
                <a:latin typeface="Graphik"/>
              </a:rPr>
              <a:t> Interdisciplinary Scholar</a:t>
            </a:r>
          </a:p>
          <a:p>
            <a:endParaRPr lang="en-US" dirty="0"/>
          </a:p>
        </p:txBody>
      </p:sp>
      <p:grpSp>
        <p:nvGrpSpPr>
          <p:cNvPr id="49" name="Group 48">
            <a:extLst>
              <a:ext uri="{FF2B5EF4-FFF2-40B4-BE49-F238E27FC236}">
                <a16:creationId xmlns:a16="http://schemas.microsoft.com/office/drawing/2014/main" id="{614A0AA1-C9DD-452F-AF3C-8231C0CD8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3600"/>
            <a:ext cx="6854400" cy="6854400"/>
            <a:chOff x="0" y="3600"/>
            <a:chExt cx="6854400" cy="6854400"/>
          </a:xfrm>
        </p:grpSpPr>
        <p:sp>
          <p:nvSpPr>
            <p:cNvPr id="50" name="Oval 49">
              <a:extLst>
                <a:ext uri="{FF2B5EF4-FFF2-40B4-BE49-F238E27FC236}">
                  <a16:creationId xmlns:a16="http://schemas.microsoft.com/office/drawing/2014/main" id="{081A3F73-01DC-494A-B9CC-582418F95A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36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C4A7316-203B-47F8-B448-E54B106DB1E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199202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DFB6685-5F8D-4A29-9735-BF4667A59C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28A5DFF3-0E05-15B7-1AE1-71388F1FB4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357036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A10581-08F2-4D9E-8CB4-07ECFEE95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9E2092A-4250-4BDD-AC6C-CA57E30DD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266875" cy="6858000"/>
            <a:chOff x="0" y="0"/>
            <a:chExt cx="7266875" cy="6858000"/>
          </a:xfrm>
        </p:grpSpPr>
        <p:sp>
          <p:nvSpPr>
            <p:cNvPr id="11" name="Freeform: Shape 10">
              <a:extLst>
                <a:ext uri="{FF2B5EF4-FFF2-40B4-BE49-F238E27FC236}">
                  <a16:creationId xmlns:a16="http://schemas.microsoft.com/office/drawing/2014/main" id="{FA1EE7D2-EB27-4C6C-8E54-CBCDDCA178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3600"/>
              <a:ext cx="7266875" cy="6854400"/>
            </a:xfrm>
            <a:custGeom>
              <a:avLst/>
              <a:gdLst>
                <a:gd name="connsiteX0" fmla="*/ 3839675 w 7266875"/>
                <a:gd name="connsiteY0" fmla="*/ 0 h 6854400"/>
                <a:gd name="connsiteX1" fmla="*/ 7266875 w 7266875"/>
                <a:gd name="connsiteY1" fmla="*/ 3427200 h 6854400"/>
                <a:gd name="connsiteX2" fmla="*/ 3839675 w 7266875"/>
                <a:gd name="connsiteY2" fmla="*/ 6854400 h 6854400"/>
                <a:gd name="connsiteX3" fmla="*/ 3489264 w 7266875"/>
                <a:gd name="connsiteY3" fmla="*/ 6836706 h 6854400"/>
                <a:gd name="connsiteX4" fmla="*/ 3327588 w 7266875"/>
                <a:gd name="connsiteY4" fmla="*/ 6816161 h 6854400"/>
                <a:gd name="connsiteX5" fmla="*/ 3174464 w 7266875"/>
                <a:gd name="connsiteY5" fmla="*/ 6839531 h 6854400"/>
                <a:gd name="connsiteX6" fmla="*/ 2880000 w 7266875"/>
                <a:gd name="connsiteY6" fmla="*/ 6854400 h 6854400"/>
                <a:gd name="connsiteX7" fmla="*/ 0 w 7266875"/>
                <a:gd name="connsiteY7" fmla="*/ 3974400 h 6854400"/>
                <a:gd name="connsiteX8" fmla="*/ 226325 w 7266875"/>
                <a:gd name="connsiteY8" fmla="*/ 2853374 h 6854400"/>
                <a:gd name="connsiteX9" fmla="*/ 258015 w 7266875"/>
                <a:gd name="connsiteY9" fmla="*/ 2787590 h 6854400"/>
                <a:gd name="connsiteX10" fmla="*/ 224445 w 7266875"/>
                <a:gd name="connsiteY10" fmla="*/ 2657030 h 6854400"/>
                <a:gd name="connsiteX11" fmla="*/ 180561 w 7266875"/>
                <a:gd name="connsiteY11" fmla="*/ 2221714 h 6854400"/>
                <a:gd name="connsiteX12" fmla="*/ 2340561 w 7266875"/>
                <a:gd name="connsiteY12" fmla="*/ 61714 h 6854400"/>
                <a:gd name="connsiteX13" fmla="*/ 2828370 w 7266875"/>
                <a:gd name="connsiteY13" fmla="*/ 117025 h 6854400"/>
                <a:gd name="connsiteX14" fmla="*/ 2891183 w 7266875"/>
                <a:gd name="connsiteY14" fmla="*/ 134017 h 6854400"/>
                <a:gd name="connsiteX15" fmla="*/ 2983165 w 7266875"/>
                <a:gd name="connsiteY15" fmla="*/ 107897 h 6854400"/>
                <a:gd name="connsiteX16" fmla="*/ 3839675 w 7266875"/>
                <a:gd name="connsiteY16" fmla="*/ 0 h 68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6875" h="6854400">
                  <a:moveTo>
                    <a:pt x="3839675" y="0"/>
                  </a:moveTo>
                  <a:cubicBezTo>
                    <a:pt x="5732465" y="0"/>
                    <a:pt x="7266875" y="1534410"/>
                    <a:pt x="7266875" y="3427200"/>
                  </a:cubicBezTo>
                  <a:cubicBezTo>
                    <a:pt x="7266875" y="5319990"/>
                    <a:pt x="5732465" y="6854400"/>
                    <a:pt x="3839675" y="6854400"/>
                  </a:cubicBezTo>
                  <a:cubicBezTo>
                    <a:pt x="3721376" y="6854400"/>
                    <a:pt x="3604476" y="6848406"/>
                    <a:pt x="3489264" y="6836706"/>
                  </a:cubicBezTo>
                  <a:lnTo>
                    <a:pt x="3327588" y="6816161"/>
                  </a:lnTo>
                  <a:lnTo>
                    <a:pt x="3174464" y="6839531"/>
                  </a:lnTo>
                  <a:cubicBezTo>
                    <a:pt x="3077646" y="6849363"/>
                    <a:pt x="2979412" y="6854400"/>
                    <a:pt x="2880000" y="6854400"/>
                  </a:cubicBezTo>
                  <a:cubicBezTo>
                    <a:pt x="1289420" y="6854400"/>
                    <a:pt x="0" y="5564980"/>
                    <a:pt x="0" y="3974400"/>
                  </a:cubicBezTo>
                  <a:cubicBezTo>
                    <a:pt x="0" y="3576755"/>
                    <a:pt x="80589" y="3197933"/>
                    <a:pt x="226325" y="2853374"/>
                  </a:cubicBezTo>
                  <a:lnTo>
                    <a:pt x="258015" y="2787590"/>
                  </a:lnTo>
                  <a:lnTo>
                    <a:pt x="224445" y="2657030"/>
                  </a:lnTo>
                  <a:cubicBezTo>
                    <a:pt x="195672" y="2516419"/>
                    <a:pt x="180561" y="2370831"/>
                    <a:pt x="180561" y="2221714"/>
                  </a:cubicBezTo>
                  <a:cubicBezTo>
                    <a:pt x="180561" y="1028779"/>
                    <a:pt x="1147626" y="61714"/>
                    <a:pt x="2340561" y="61714"/>
                  </a:cubicBezTo>
                  <a:cubicBezTo>
                    <a:pt x="2508318" y="61714"/>
                    <a:pt x="2671608" y="80838"/>
                    <a:pt x="2828370" y="117025"/>
                  </a:cubicBezTo>
                  <a:lnTo>
                    <a:pt x="2891183" y="134017"/>
                  </a:lnTo>
                  <a:lnTo>
                    <a:pt x="2983165" y="107897"/>
                  </a:lnTo>
                  <a:cubicBezTo>
                    <a:pt x="3256928" y="37461"/>
                    <a:pt x="3543927" y="0"/>
                    <a:pt x="3839675" y="0"/>
                  </a:cubicBezTo>
                  <a:close/>
                </a:path>
              </a:pathLst>
            </a:custGeom>
            <a:solidFill>
              <a:schemeClr val="bg2">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A73CF8FD-0917-4279-B6E7-120EE392F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1094400"/>
              <a:ext cx="5760000" cy="5760000"/>
            </a:xfrm>
            <a:prstGeom prst="ellipse">
              <a:avLst/>
            </a:prstGeom>
            <a:solidFill>
              <a:schemeClr val="accent1">
                <a:alpha val="4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A3FA15-CF3D-4F2B-BB5C-18E5DB3057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80561" y="61714"/>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776AED5-83E6-4A3D-B609-7CCABAD440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12475" y="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AB8BF11-9D40-4F60-7A1C-6E8D554486F7}"/>
              </a:ext>
            </a:extLst>
          </p:cNvPr>
          <p:cNvSpPr>
            <a:spLocks noGrp="1"/>
          </p:cNvSpPr>
          <p:nvPr>
            <p:ph type="title"/>
          </p:nvPr>
        </p:nvSpPr>
        <p:spPr>
          <a:xfrm>
            <a:off x="540000" y="833015"/>
            <a:ext cx="5958000" cy="5202026"/>
          </a:xfrm>
        </p:spPr>
        <p:txBody>
          <a:bodyPr anchor="ctr">
            <a:normAutofit/>
          </a:bodyPr>
          <a:lstStyle/>
          <a:p>
            <a:pPr algn="ctr"/>
            <a:r>
              <a:rPr lang="en-CN" sz="8800" dirty="0"/>
              <a:t>My Discovery of Wholism</a:t>
            </a:r>
          </a:p>
        </p:txBody>
      </p:sp>
      <p:sp>
        <p:nvSpPr>
          <p:cNvPr id="3" name="Content Placeholder 2">
            <a:extLst>
              <a:ext uri="{FF2B5EF4-FFF2-40B4-BE49-F238E27FC236}">
                <a16:creationId xmlns:a16="http://schemas.microsoft.com/office/drawing/2014/main" id="{D740BA9A-9D4F-2D90-73B6-587622A207E7}"/>
              </a:ext>
            </a:extLst>
          </p:cNvPr>
          <p:cNvSpPr>
            <a:spLocks noGrp="1"/>
          </p:cNvSpPr>
          <p:nvPr>
            <p:ph idx="1"/>
          </p:nvPr>
        </p:nvSpPr>
        <p:spPr>
          <a:xfrm>
            <a:off x="7104062" y="540347"/>
            <a:ext cx="4537075" cy="5760000"/>
          </a:xfrm>
        </p:spPr>
        <p:txBody>
          <a:bodyPr anchor="ctr">
            <a:normAutofit/>
          </a:bodyPr>
          <a:lstStyle/>
          <a:p>
            <a:r>
              <a:rPr lang="en-CN" sz="2400" dirty="0"/>
              <a:t>Vision Quest at 23</a:t>
            </a:r>
          </a:p>
          <a:p>
            <a:r>
              <a:rPr lang="en-CN" sz="2400" dirty="0"/>
              <a:t>Use of Yijing daily for years</a:t>
            </a:r>
          </a:p>
          <a:p>
            <a:r>
              <a:rPr lang="en-CN" sz="2400" dirty="0"/>
              <a:t>Encountered Cybernetics – the Science of Science </a:t>
            </a:r>
          </a:p>
          <a:p>
            <a:r>
              <a:rPr lang="en-CN" sz="2400" dirty="0"/>
              <a:t>Carl Jung’s psychology of personal transformation</a:t>
            </a:r>
          </a:p>
          <a:p>
            <a:r>
              <a:rPr lang="en-CN" sz="2400" dirty="0"/>
              <a:t>Meditation, Yoga and Awakening practices</a:t>
            </a:r>
          </a:p>
          <a:p>
            <a:endParaRPr lang="en-CN" sz="2400" dirty="0"/>
          </a:p>
        </p:txBody>
      </p:sp>
    </p:spTree>
    <p:extLst>
      <p:ext uri="{BB962C8B-B14F-4D97-AF65-F5344CB8AC3E}">
        <p14:creationId xmlns:p14="http://schemas.microsoft.com/office/powerpoint/2010/main" val="3904932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B8C59A4-78D1-8713-A062-2690A6112801}"/>
              </a:ext>
            </a:extLst>
          </p:cNvPr>
          <p:cNvSpPr>
            <a:spLocks noGrp="1"/>
          </p:cNvSpPr>
          <p:nvPr>
            <p:ph type="title"/>
          </p:nvPr>
        </p:nvSpPr>
        <p:spPr>
          <a:xfrm>
            <a:off x="540000" y="540000"/>
            <a:ext cx="4500561" cy="4259814"/>
          </a:xfrm>
        </p:spPr>
        <p:txBody>
          <a:bodyPr vert="horz" lIns="91440" tIns="45720" rIns="91440" bIns="45720" rtlCol="0" anchor="b">
            <a:normAutofit/>
          </a:bodyPr>
          <a:lstStyle/>
          <a:p>
            <a:r>
              <a:rPr lang="en-US" sz="4000" dirty="0"/>
              <a:t>The Astrology of Personality – a Reinterpretation of Contemporary Psychology and Philosophy (1936)</a:t>
            </a:r>
          </a:p>
        </p:txBody>
      </p:sp>
      <p:pic>
        <p:nvPicPr>
          <p:cNvPr id="5" name="Content Placeholder 4" descr="A book cover of a book&#10;&#10;Description automatically generated">
            <a:extLst>
              <a:ext uri="{FF2B5EF4-FFF2-40B4-BE49-F238E27FC236}">
                <a16:creationId xmlns:a16="http://schemas.microsoft.com/office/drawing/2014/main" id="{39367F9B-65FF-B778-69DE-89BE9BDD9A4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747424" y="10"/>
            <a:ext cx="6444576" cy="6857990"/>
          </a:xfrm>
          <a:prstGeom prst="rect">
            <a:avLst/>
          </a:prstGeom>
        </p:spPr>
      </p:pic>
    </p:spTree>
    <p:extLst>
      <p:ext uri="{BB962C8B-B14F-4D97-AF65-F5344CB8AC3E}">
        <p14:creationId xmlns:p14="http://schemas.microsoft.com/office/powerpoint/2010/main" val="2848915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E2CD4F4-0069-A311-8EB0-F47F81AA48CC}"/>
              </a:ext>
            </a:extLst>
          </p:cNvPr>
          <p:cNvSpPr>
            <a:spLocks noGrp="1"/>
          </p:cNvSpPr>
          <p:nvPr>
            <p:ph type="title"/>
          </p:nvPr>
        </p:nvSpPr>
        <p:spPr>
          <a:xfrm>
            <a:off x="540000" y="540000"/>
            <a:ext cx="4500561" cy="4259814"/>
          </a:xfrm>
        </p:spPr>
        <p:txBody>
          <a:bodyPr vert="horz" lIns="91440" tIns="45720" rIns="91440" bIns="45720" rtlCol="0" anchor="b">
            <a:normAutofit/>
          </a:bodyPr>
          <a:lstStyle/>
          <a:p>
            <a:r>
              <a:rPr lang="en-US" sz="4400" dirty="0"/>
              <a:t>Man and His Symbols – </a:t>
            </a:r>
            <a:br>
              <a:rPr lang="en-US" sz="4400" dirty="0"/>
            </a:br>
            <a:r>
              <a:rPr lang="en-US" sz="4400" dirty="0"/>
              <a:t>C.G. Jung</a:t>
            </a:r>
            <a:br>
              <a:rPr lang="en-US" sz="4400" dirty="0"/>
            </a:br>
            <a:r>
              <a:rPr lang="en-US" sz="4400" dirty="0"/>
              <a:t>(also: Memories, Dreams, Reflections</a:t>
            </a:r>
          </a:p>
        </p:txBody>
      </p:sp>
      <p:pic>
        <p:nvPicPr>
          <p:cNvPr id="5" name="Content Placeholder 4" descr="A book cover with a colorful design&#10;&#10;Description automatically generated">
            <a:extLst>
              <a:ext uri="{FF2B5EF4-FFF2-40B4-BE49-F238E27FC236}">
                <a16:creationId xmlns:a16="http://schemas.microsoft.com/office/drawing/2014/main" id="{3D2CA276-08F1-8D0B-662F-EA565BD5B4A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a:stretch/>
        </p:blipFill>
        <p:spPr>
          <a:xfrm>
            <a:off x="5747424" y="10"/>
            <a:ext cx="6444576" cy="6857990"/>
          </a:xfrm>
          <a:prstGeom prst="rect">
            <a:avLst/>
          </a:prstGeom>
        </p:spPr>
      </p:pic>
    </p:spTree>
    <p:extLst>
      <p:ext uri="{BB962C8B-B14F-4D97-AF65-F5344CB8AC3E}">
        <p14:creationId xmlns:p14="http://schemas.microsoft.com/office/powerpoint/2010/main" val="188810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AEEC25AF-A9A9-0530-D4F3-DC7370B8C1E5}"/>
              </a:ext>
            </a:extLst>
          </p:cNvPr>
          <p:cNvSpPr>
            <a:spLocks noGrp="1"/>
          </p:cNvSpPr>
          <p:nvPr>
            <p:ph type="title"/>
          </p:nvPr>
        </p:nvSpPr>
        <p:spPr>
          <a:xfrm>
            <a:off x="540000" y="540000"/>
            <a:ext cx="4500561" cy="4259814"/>
          </a:xfrm>
        </p:spPr>
        <p:txBody>
          <a:bodyPr vert="horz" lIns="91440" tIns="45720" rIns="91440" bIns="45720" rtlCol="0" anchor="b">
            <a:normAutofit/>
          </a:bodyPr>
          <a:lstStyle/>
          <a:p>
            <a:r>
              <a:rPr lang="en-US" sz="6600" dirty="0"/>
              <a:t>Yijing -</a:t>
            </a:r>
            <a:br>
              <a:rPr lang="en-US" sz="5400" dirty="0"/>
            </a:br>
            <a:r>
              <a:rPr lang="en-US" sz="5400" dirty="0"/>
              <a:t>Fuxi, Nuwa, </a:t>
            </a:r>
            <a:r>
              <a:rPr lang="en-US" sz="4000" dirty="0"/>
              <a:t>Zhou Wen Wang, </a:t>
            </a:r>
            <a:r>
              <a:rPr lang="en-US" sz="5400" dirty="0"/>
              <a:t>Confucius</a:t>
            </a:r>
          </a:p>
        </p:txBody>
      </p:sp>
      <p:pic>
        <p:nvPicPr>
          <p:cNvPr id="5" name="Content Placeholder 4" descr="A book cover with a cartoon character&#10;&#10;Description automatically generated">
            <a:extLst>
              <a:ext uri="{FF2B5EF4-FFF2-40B4-BE49-F238E27FC236}">
                <a16:creationId xmlns:a16="http://schemas.microsoft.com/office/drawing/2014/main" id="{01C89E68-9DBC-E688-E5AF-5BF49DA478A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2"/>
          <a:stretch/>
        </p:blipFill>
        <p:spPr>
          <a:xfrm>
            <a:off x="5747424" y="10"/>
            <a:ext cx="6444576" cy="6857990"/>
          </a:xfrm>
          <a:prstGeom prst="rect">
            <a:avLst/>
          </a:prstGeom>
        </p:spPr>
      </p:pic>
    </p:spTree>
    <p:extLst>
      <p:ext uri="{BB962C8B-B14F-4D97-AF65-F5344CB8AC3E}">
        <p14:creationId xmlns:p14="http://schemas.microsoft.com/office/powerpoint/2010/main" val="5950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0" name="Rectangle 9">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5" name="Rectangle 24">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7" name="Rectangle 26">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5C8444F2-6730-E99D-9216-2534E0606732}"/>
              </a:ext>
            </a:extLst>
          </p:cNvPr>
          <p:cNvSpPr>
            <a:spLocks noGrp="1"/>
          </p:cNvSpPr>
          <p:nvPr>
            <p:ph type="title"/>
          </p:nvPr>
        </p:nvSpPr>
        <p:spPr>
          <a:xfrm>
            <a:off x="7086315" y="545126"/>
            <a:ext cx="4554821" cy="2186096"/>
          </a:xfrm>
        </p:spPr>
        <p:txBody>
          <a:bodyPr anchor="t">
            <a:normAutofit fontScale="90000"/>
          </a:bodyPr>
          <a:lstStyle/>
          <a:p>
            <a:r>
              <a:rPr lang="en-CN" dirty="0"/>
              <a:t>I Ching – trans. Richard Wilhelm</a:t>
            </a:r>
          </a:p>
        </p:txBody>
      </p:sp>
      <p:pic>
        <p:nvPicPr>
          <p:cNvPr id="7" name="Content Placeholder 6" descr="A grey book with yellow sticker&#10;&#10;Description automatically generated">
            <a:extLst>
              <a:ext uri="{FF2B5EF4-FFF2-40B4-BE49-F238E27FC236}">
                <a16:creationId xmlns:a16="http://schemas.microsoft.com/office/drawing/2014/main" id="{44627382-5C16-904D-4236-09366EE872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5123" y="540000"/>
            <a:ext cx="3879468" cy="5768725"/>
          </a:xfrm>
          <a:prstGeom prst="rect">
            <a:avLst/>
          </a:prstGeom>
        </p:spPr>
      </p:pic>
      <p:sp>
        <p:nvSpPr>
          <p:cNvPr id="11" name="Content Placeholder 10">
            <a:extLst>
              <a:ext uri="{FF2B5EF4-FFF2-40B4-BE49-F238E27FC236}">
                <a16:creationId xmlns:a16="http://schemas.microsoft.com/office/drawing/2014/main" id="{80487953-62C7-76F0-1332-EFB1DC34B76A}"/>
              </a:ext>
            </a:extLst>
          </p:cNvPr>
          <p:cNvSpPr>
            <a:spLocks noGrp="1"/>
          </p:cNvSpPr>
          <p:nvPr>
            <p:ph idx="1"/>
          </p:nvPr>
        </p:nvSpPr>
        <p:spPr>
          <a:xfrm>
            <a:off x="7104063" y="2947121"/>
            <a:ext cx="4537073" cy="3361604"/>
          </a:xfrm>
        </p:spPr>
        <p:txBody>
          <a:bodyPr anchor="t">
            <a:normAutofit/>
          </a:bodyPr>
          <a:lstStyle/>
          <a:p>
            <a:r>
              <a:rPr lang="en-US" dirty="0"/>
              <a:t>Princeton University Press</a:t>
            </a:r>
          </a:p>
          <a:p>
            <a:r>
              <a:rPr lang="en-US" dirty="0"/>
              <a:t>Qingdao 1912</a:t>
            </a:r>
          </a:p>
        </p:txBody>
      </p:sp>
    </p:spTree>
    <p:extLst>
      <p:ext uri="{BB962C8B-B14F-4D97-AF65-F5344CB8AC3E}">
        <p14:creationId xmlns:p14="http://schemas.microsoft.com/office/powerpoint/2010/main" val="333623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6DA09DC8-F35F-0CB1-D236-036B340A89F4}"/>
              </a:ext>
            </a:extLst>
          </p:cNvPr>
          <p:cNvSpPr>
            <a:spLocks noGrp="1"/>
          </p:cNvSpPr>
          <p:nvPr>
            <p:ph type="title"/>
          </p:nvPr>
        </p:nvSpPr>
        <p:spPr>
          <a:xfrm>
            <a:off x="540000" y="549276"/>
            <a:ext cx="4500561" cy="4259814"/>
          </a:xfrm>
        </p:spPr>
        <p:txBody>
          <a:bodyPr vert="horz" lIns="91440" tIns="45720" rIns="91440" bIns="45720" rtlCol="0" anchor="b">
            <a:normAutofit/>
          </a:bodyPr>
          <a:lstStyle/>
          <a:p>
            <a:r>
              <a:rPr lang="en-US" sz="4000" dirty="0"/>
              <a:t>I Ching (Yijing)</a:t>
            </a:r>
            <a:br>
              <a:rPr lang="en-US" sz="4000" dirty="0"/>
            </a:br>
            <a:br>
              <a:rPr lang="en-US" sz="4000" dirty="0"/>
            </a:br>
            <a:r>
              <a:rPr lang="en-US" sz="4000" dirty="0"/>
              <a:t> Richard Wilhelm</a:t>
            </a:r>
            <a:br>
              <a:rPr lang="en-US" sz="4000" dirty="0"/>
            </a:br>
            <a:br>
              <a:rPr lang="en-US" sz="4000" dirty="0"/>
            </a:br>
            <a:r>
              <a:rPr lang="en-US" sz="4000" dirty="0"/>
              <a:t>Available in China</a:t>
            </a:r>
          </a:p>
        </p:txBody>
      </p:sp>
      <p:pic>
        <p:nvPicPr>
          <p:cNvPr id="5" name="Content Placeholder 4" descr="A black and white book&#10;&#10;Description automatically generated">
            <a:extLst>
              <a:ext uri="{FF2B5EF4-FFF2-40B4-BE49-F238E27FC236}">
                <a16:creationId xmlns:a16="http://schemas.microsoft.com/office/drawing/2014/main" id="{9A59CFBA-E179-F4A9-7C0B-923A1C6307B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618858" y="540000"/>
            <a:ext cx="3994841" cy="5768725"/>
          </a:xfrm>
          <a:prstGeom prst="rect">
            <a:avLst/>
          </a:prstGeom>
        </p:spPr>
      </p:pic>
    </p:spTree>
    <p:extLst>
      <p:ext uri="{BB962C8B-B14F-4D97-AF65-F5344CB8AC3E}">
        <p14:creationId xmlns:p14="http://schemas.microsoft.com/office/powerpoint/2010/main" val="1052222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DCB8A3D0-8429-E5B3-2580-DA14D9C643CC}"/>
              </a:ext>
            </a:extLst>
          </p:cNvPr>
          <p:cNvSpPr>
            <a:spLocks noGrp="1"/>
          </p:cNvSpPr>
          <p:nvPr>
            <p:ph type="title"/>
          </p:nvPr>
        </p:nvSpPr>
        <p:spPr>
          <a:xfrm>
            <a:off x="540000" y="540000"/>
            <a:ext cx="4500561" cy="4259814"/>
          </a:xfrm>
        </p:spPr>
        <p:txBody>
          <a:bodyPr vert="horz" lIns="91440" tIns="45720" rIns="91440" bIns="45720" rtlCol="0" anchor="b">
            <a:normAutofit fontScale="90000"/>
          </a:bodyPr>
          <a:lstStyle/>
          <a:p>
            <a:r>
              <a:rPr lang="en-US" sz="8800" dirty="0"/>
              <a:t>EST: The Steersman Handbook</a:t>
            </a:r>
          </a:p>
        </p:txBody>
      </p:sp>
      <p:pic>
        <p:nvPicPr>
          <p:cNvPr id="5" name="Content Placeholder 4" descr="A book on a table&#10;&#10;Description automatically generated">
            <a:extLst>
              <a:ext uri="{FF2B5EF4-FFF2-40B4-BE49-F238E27FC236}">
                <a16:creationId xmlns:a16="http://schemas.microsoft.com/office/drawing/2014/main" id="{BA9B6957-C798-F57D-C28B-879ADCA5DA5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747424" y="10"/>
            <a:ext cx="6444576" cy="6857990"/>
          </a:xfrm>
          <a:prstGeom prst="rect">
            <a:avLst/>
          </a:prstGeom>
        </p:spPr>
      </p:pic>
    </p:spTree>
    <p:extLst>
      <p:ext uri="{BB962C8B-B14F-4D97-AF65-F5344CB8AC3E}">
        <p14:creationId xmlns:p14="http://schemas.microsoft.com/office/powerpoint/2010/main" val="155872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7" name="Rectangle 26">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57F3FE30-CF7E-BCF0-3953-866E3012E5D3}"/>
              </a:ext>
            </a:extLst>
          </p:cNvPr>
          <p:cNvSpPr>
            <a:spLocks noGrp="1"/>
          </p:cNvSpPr>
          <p:nvPr>
            <p:ph type="title"/>
          </p:nvPr>
        </p:nvSpPr>
        <p:spPr>
          <a:xfrm>
            <a:off x="7140575" y="549276"/>
            <a:ext cx="4500561" cy="4259814"/>
          </a:xfrm>
        </p:spPr>
        <p:txBody>
          <a:bodyPr vert="horz" lIns="91440" tIns="45720" rIns="91440" bIns="45720" rtlCol="0" anchor="b">
            <a:normAutofit/>
          </a:bodyPr>
          <a:lstStyle/>
          <a:p>
            <a:r>
              <a:rPr lang="en-US" sz="5400" dirty="0"/>
              <a:t>Tao </a:t>
            </a:r>
            <a:r>
              <a:rPr lang="en-US" sz="5400" dirty="0" err="1"/>
              <a:t>Te</a:t>
            </a:r>
            <a:r>
              <a:rPr lang="en-US" sz="5400" dirty="0"/>
              <a:t> Ching</a:t>
            </a:r>
            <a:br>
              <a:rPr lang="en-US" sz="5400" dirty="0"/>
            </a:br>
            <a:r>
              <a:rPr lang="en-US" sz="5400" dirty="0"/>
              <a:t>(Daodejing)</a:t>
            </a:r>
          </a:p>
        </p:txBody>
      </p:sp>
      <p:pic>
        <p:nvPicPr>
          <p:cNvPr id="5" name="Content Placeholder 4" descr="A book with writing on it&#10;&#10;Description automatically generated">
            <a:extLst>
              <a:ext uri="{FF2B5EF4-FFF2-40B4-BE49-F238E27FC236}">
                <a16:creationId xmlns:a16="http://schemas.microsoft.com/office/drawing/2014/main" id="{B13A3F35-F227-A0D3-68DB-E31F6486EA8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59272" y="540000"/>
            <a:ext cx="4211169" cy="5768725"/>
          </a:xfrm>
          <a:prstGeom prst="rect">
            <a:avLst/>
          </a:prstGeom>
        </p:spPr>
      </p:pic>
    </p:spTree>
    <p:extLst>
      <p:ext uri="{BB962C8B-B14F-4D97-AF65-F5344CB8AC3E}">
        <p14:creationId xmlns:p14="http://schemas.microsoft.com/office/powerpoint/2010/main" val="2116040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99A1AF88-DEE9-E525-C0BF-5BDB9718B969}"/>
              </a:ext>
            </a:extLst>
          </p:cNvPr>
          <p:cNvSpPr>
            <a:spLocks noGrp="1"/>
          </p:cNvSpPr>
          <p:nvPr>
            <p:ph type="title"/>
          </p:nvPr>
        </p:nvSpPr>
        <p:spPr>
          <a:xfrm>
            <a:off x="540000" y="549276"/>
            <a:ext cx="4500561" cy="4259814"/>
          </a:xfrm>
        </p:spPr>
        <p:txBody>
          <a:bodyPr vert="horz" lIns="91440" tIns="45720" rIns="91440" bIns="45720" rtlCol="0" anchor="b">
            <a:normAutofit/>
          </a:bodyPr>
          <a:lstStyle/>
          <a:p>
            <a:r>
              <a:rPr lang="en-US" sz="4800" dirty="0"/>
              <a:t>The Human Use of Human Beings – Norbert Wiener</a:t>
            </a:r>
          </a:p>
        </p:txBody>
      </p:sp>
      <p:pic>
        <p:nvPicPr>
          <p:cNvPr id="5" name="Content Placeholder 4" descr="A book cover with a face and text&#10;&#10;Description automatically generated">
            <a:extLst>
              <a:ext uri="{FF2B5EF4-FFF2-40B4-BE49-F238E27FC236}">
                <a16:creationId xmlns:a16="http://schemas.microsoft.com/office/drawing/2014/main" id="{8C0667DA-48AD-68F4-D114-B51DC9A5DEB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820765" y="540000"/>
            <a:ext cx="3591028" cy="5768725"/>
          </a:xfrm>
          <a:prstGeom prst="rect">
            <a:avLst/>
          </a:prstGeom>
        </p:spPr>
      </p:pic>
    </p:spTree>
    <p:extLst>
      <p:ext uri="{BB962C8B-B14F-4D97-AF65-F5344CB8AC3E}">
        <p14:creationId xmlns:p14="http://schemas.microsoft.com/office/powerpoint/2010/main" val="3651971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53E39E6-2A74-404E-B4BC-EEC89C01B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0D050C3-946A-4155-B469-3FE5492E6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5" name="Rectangle 14">
              <a:extLst>
                <a:ext uri="{FF2B5EF4-FFF2-40B4-BE49-F238E27FC236}">
                  <a16:creationId xmlns:a16="http://schemas.microsoft.com/office/drawing/2014/main" id="{70D7BFBB-BF60-4EF1-AF1C-731347DB11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0150CBC-E30B-417C-9BB2-CE6BB1A644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76020D6-6ADB-408E-A69F-4EA6F51A7F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226C8E5-1D99-421D-AB3C-2AF296A1532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3" name="Rectangle 22">
                <a:extLst>
                  <a:ext uri="{FF2B5EF4-FFF2-40B4-BE49-F238E27FC236}">
                    <a16:creationId xmlns:a16="http://schemas.microsoft.com/office/drawing/2014/main" id="{67669339-D0C4-4CF0-9A76-5BFBCDB79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B31604-91C4-4CB0-8097-02EE0ADDC1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48340F5-A593-469A-98DC-B6D90D3B22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1" name="Rectangle 20">
                <a:extLst>
                  <a:ext uri="{FF2B5EF4-FFF2-40B4-BE49-F238E27FC236}">
                    <a16:creationId xmlns:a16="http://schemas.microsoft.com/office/drawing/2014/main" id="{B59E3068-3000-4C82-ACA8-367498951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2E1C398-D8F7-4828-9F7F-80D61DAE2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813B333C-60FD-4260-80E0-190666C9DE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C05F582-AA63-4A8C-915E-66057E4BE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EB1A3142-EF66-FFC5-486A-3E5934C9AFD0}"/>
              </a:ext>
            </a:extLst>
          </p:cNvPr>
          <p:cNvSpPr>
            <a:spLocks noGrp="1"/>
          </p:cNvSpPr>
          <p:nvPr>
            <p:ph type="title"/>
          </p:nvPr>
        </p:nvSpPr>
        <p:spPr>
          <a:xfrm>
            <a:off x="7086315" y="545126"/>
            <a:ext cx="4554821" cy="2186096"/>
          </a:xfrm>
        </p:spPr>
        <p:txBody>
          <a:bodyPr anchor="b">
            <a:normAutofit/>
          </a:bodyPr>
          <a:lstStyle/>
          <a:p>
            <a:r>
              <a:rPr lang="en-CN" dirty="0"/>
              <a:t>Bucky Fuller</a:t>
            </a:r>
          </a:p>
        </p:txBody>
      </p:sp>
      <p:sp>
        <p:nvSpPr>
          <p:cNvPr id="28" name="Freeform: Shape 27">
            <a:extLst>
              <a:ext uri="{FF2B5EF4-FFF2-40B4-BE49-F238E27FC236}">
                <a16:creationId xmlns:a16="http://schemas.microsoft.com/office/drawing/2014/main" id="{2D253D93-3319-4E06-B75F-009AE70FC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44576" cy="6858000"/>
          </a:xfrm>
          <a:custGeom>
            <a:avLst/>
            <a:gdLst>
              <a:gd name="connsiteX0" fmla="*/ 0 w 6444576"/>
              <a:gd name="connsiteY0" fmla="*/ 0 h 6858000"/>
              <a:gd name="connsiteX1" fmla="*/ 6444576 w 6444576"/>
              <a:gd name="connsiteY1" fmla="*/ 0 h 6858000"/>
              <a:gd name="connsiteX2" fmla="*/ 6444576 w 6444576"/>
              <a:gd name="connsiteY2" fmla="*/ 6858000 h 6858000"/>
              <a:gd name="connsiteX3" fmla="*/ 0 w 64445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44576" h="6858000">
                <a:moveTo>
                  <a:pt x="0" y="0"/>
                </a:moveTo>
                <a:lnTo>
                  <a:pt x="6444576" y="0"/>
                </a:lnTo>
                <a:lnTo>
                  <a:pt x="6444576"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book on a table&#10;&#10;Description automatically generated">
            <a:extLst>
              <a:ext uri="{FF2B5EF4-FFF2-40B4-BE49-F238E27FC236}">
                <a16:creationId xmlns:a16="http://schemas.microsoft.com/office/drawing/2014/main" id="{1E6F282C-0295-598E-84F1-0C427A80E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8530" y="549274"/>
            <a:ext cx="3239691" cy="5759451"/>
          </a:xfrm>
          <a:prstGeom prst="rect">
            <a:avLst/>
          </a:prstGeom>
        </p:spPr>
      </p:pic>
      <p:sp>
        <p:nvSpPr>
          <p:cNvPr id="9" name="Content Placeholder 8">
            <a:extLst>
              <a:ext uri="{FF2B5EF4-FFF2-40B4-BE49-F238E27FC236}">
                <a16:creationId xmlns:a16="http://schemas.microsoft.com/office/drawing/2014/main" id="{0B5480D6-DAF2-210C-CF6E-7AABA30BFB7A}"/>
              </a:ext>
            </a:extLst>
          </p:cNvPr>
          <p:cNvSpPr>
            <a:spLocks noGrp="1"/>
          </p:cNvSpPr>
          <p:nvPr>
            <p:ph idx="1"/>
          </p:nvPr>
        </p:nvSpPr>
        <p:spPr>
          <a:xfrm>
            <a:off x="7104063" y="2947121"/>
            <a:ext cx="4537073" cy="3361604"/>
          </a:xfrm>
        </p:spPr>
        <p:txBody>
          <a:bodyPr anchor="t">
            <a:normAutofit/>
          </a:bodyPr>
          <a:lstStyle/>
          <a:p>
            <a:r>
              <a:rPr lang="en-US" sz="2800" dirty="0"/>
              <a:t>Cosmography</a:t>
            </a:r>
          </a:p>
          <a:p>
            <a:r>
              <a:rPr lang="en-US" sz="2800" dirty="0"/>
              <a:t>Operating Manual for Spaceship Earth</a:t>
            </a:r>
          </a:p>
          <a:p>
            <a:r>
              <a:rPr lang="en-US" sz="2800" dirty="0"/>
              <a:t>Education Automation</a:t>
            </a:r>
          </a:p>
          <a:p>
            <a:r>
              <a:rPr lang="en-US" sz="2800" dirty="0"/>
              <a:t>Utopia or Oblivion</a:t>
            </a:r>
          </a:p>
        </p:txBody>
      </p:sp>
    </p:spTree>
    <p:extLst>
      <p:ext uri="{BB962C8B-B14F-4D97-AF65-F5344CB8AC3E}">
        <p14:creationId xmlns:p14="http://schemas.microsoft.com/office/powerpoint/2010/main" val="3319965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2CCD-2260-520A-4FE2-48FC563884D1}"/>
              </a:ext>
            </a:extLst>
          </p:cNvPr>
          <p:cNvSpPr>
            <a:spLocks noGrp="1"/>
          </p:cNvSpPr>
          <p:nvPr>
            <p:ph type="title"/>
          </p:nvPr>
        </p:nvSpPr>
        <p:spPr>
          <a:xfrm>
            <a:off x="540000" y="540000"/>
            <a:ext cx="11101135" cy="864257"/>
          </a:xfrm>
        </p:spPr>
        <p:txBody>
          <a:bodyPr>
            <a:noAutofit/>
          </a:bodyPr>
          <a:lstStyle/>
          <a:p>
            <a:r>
              <a:rPr lang="en-CN" kern="100" dirty="0">
                <a:effectLst/>
                <a:latin typeface="Calibri" panose="020F0502020204030204" pitchFamily="34" charset="0"/>
                <a:ea typeface="DengXian" panose="02010600030101010101" pitchFamily="2" charset="-122"/>
                <a:cs typeface="Times New Roman" panose="02020603050405020304" pitchFamily="18" charset="0"/>
              </a:rPr>
              <a:t>Why I’m here:</a:t>
            </a:r>
            <a:endParaRPr lang="en-CN" dirty="0"/>
          </a:p>
        </p:txBody>
      </p:sp>
      <p:sp>
        <p:nvSpPr>
          <p:cNvPr id="3" name="Content Placeholder 2">
            <a:extLst>
              <a:ext uri="{FF2B5EF4-FFF2-40B4-BE49-F238E27FC236}">
                <a16:creationId xmlns:a16="http://schemas.microsoft.com/office/drawing/2014/main" id="{2523B062-AD6A-48FE-5367-95EF401513A8}"/>
              </a:ext>
            </a:extLst>
          </p:cNvPr>
          <p:cNvSpPr>
            <a:spLocks noGrp="1"/>
          </p:cNvSpPr>
          <p:nvPr>
            <p:ph idx="1"/>
          </p:nvPr>
        </p:nvSpPr>
        <p:spPr>
          <a:xfrm>
            <a:off x="540000" y="1404257"/>
            <a:ext cx="11101136" cy="5257800"/>
          </a:xfrm>
        </p:spPr>
        <p:txBody>
          <a:bodyPr>
            <a:noAutofit/>
          </a:bodyPr>
          <a:lstStyle/>
          <a:p>
            <a:pPr marL="0" marR="0">
              <a:spcBef>
                <a:spcPts val="0"/>
              </a:spcBef>
              <a:spcAft>
                <a:spcPts val="0"/>
              </a:spcAft>
            </a:pPr>
            <a:r>
              <a:rPr lang="en-CN" sz="2400" kern="100" dirty="0">
                <a:effectLst/>
                <a:latin typeface="Calibri" panose="020F0502020204030204" pitchFamily="34" charset="0"/>
                <a:ea typeface="DengXian" panose="02010600030101010101" pitchFamily="2" charset="-122"/>
                <a:cs typeface="Times New Roman" panose="02020603050405020304" pitchFamily="18" charset="0"/>
              </a:rPr>
              <a:t>50 years ago in 1970 I discovered in the Chinese Book of Changes (Yijing) the key to the comprehending something of the </a:t>
            </a:r>
            <a:r>
              <a:rPr lang="en-CN" sz="2400" b="1" i="1" kern="100" dirty="0">
                <a:effectLst/>
                <a:latin typeface="Calibri" panose="020F0502020204030204" pitchFamily="34" charset="0"/>
                <a:ea typeface="DengXian" panose="02010600030101010101" pitchFamily="2" charset="-122"/>
                <a:cs typeface="Times New Roman" panose="02020603050405020304" pitchFamily="18" charset="0"/>
              </a:rPr>
              <a:t>oneness and wholeness</a:t>
            </a:r>
            <a:r>
              <a:rPr lang="en-CN" sz="2400" kern="100" dirty="0">
                <a:effectLst/>
                <a:latin typeface="Calibri" panose="020F0502020204030204" pitchFamily="34" charset="0"/>
                <a:ea typeface="DengXian" panose="02010600030101010101" pitchFamily="2" charset="-122"/>
                <a:cs typeface="Times New Roman" panose="02020603050405020304" pitchFamily="18" charset="0"/>
              </a:rPr>
              <a:t> of the realities of our Universe.</a:t>
            </a:r>
          </a:p>
          <a:p>
            <a:pPr marL="0" marR="0">
              <a:spcBef>
                <a:spcPts val="0"/>
              </a:spcBef>
              <a:spcAft>
                <a:spcPts val="0"/>
              </a:spcAft>
            </a:pPr>
            <a:endParaRPr lang="en-CN" sz="24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CN" sz="2400" kern="100" dirty="0">
                <a:effectLst/>
                <a:latin typeface="Calibri" panose="020F0502020204030204" pitchFamily="34" charset="0"/>
                <a:ea typeface="DengXian" panose="02010600030101010101" pitchFamily="2" charset="-122"/>
                <a:cs typeface="Times New Roman" panose="02020603050405020304" pitchFamily="18" charset="0"/>
              </a:rPr>
              <a:t>This soon branched out into the study of </a:t>
            </a:r>
            <a:r>
              <a:rPr lang="en-CN" sz="2400" b="1" i="1" kern="100" dirty="0">
                <a:effectLst/>
                <a:latin typeface="Calibri" panose="020F0502020204030204" pitchFamily="34" charset="0"/>
                <a:ea typeface="DengXian" panose="02010600030101010101" pitchFamily="2" charset="-122"/>
                <a:cs typeface="Times New Roman" panose="02020603050405020304" pitchFamily="18" charset="0"/>
              </a:rPr>
              <a:t>Cybernetics, the science of science</a:t>
            </a:r>
            <a:r>
              <a:rPr lang="en-CN" sz="2400" kern="100" dirty="0">
                <a:effectLst/>
                <a:latin typeface="Calibri" panose="020F0502020204030204" pitchFamily="34" charset="0"/>
                <a:ea typeface="DengXian" panose="02010600030101010101" pitchFamily="2" charset="-122"/>
                <a:cs typeface="Times New Roman" panose="02020603050405020304" pitchFamily="18" charset="0"/>
              </a:rPr>
              <a:t>, the basis of all AI and information processing and into Gregory Bateson, Norbert Wiener, Bucky Fuller, Carl Jung, and others.</a:t>
            </a:r>
          </a:p>
          <a:p>
            <a:pPr marL="0" marR="0">
              <a:spcBef>
                <a:spcPts val="0"/>
              </a:spcBef>
              <a:spcAft>
                <a:spcPts val="0"/>
              </a:spcAft>
            </a:pPr>
            <a:endParaRPr lang="en-CN" sz="24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CN" sz="2400" kern="100" dirty="0">
                <a:effectLst/>
                <a:latin typeface="Calibri" panose="020F0502020204030204" pitchFamily="34" charset="0"/>
                <a:ea typeface="DengXian" panose="02010600030101010101" pitchFamily="2" charset="-122"/>
                <a:cs typeface="Times New Roman" panose="02020603050405020304" pitchFamily="18" charset="0"/>
              </a:rPr>
              <a:t>Eight years later, in 1978, I discovered the work of my genius professor, Dr. Daniel C. Jordan, who founded a </a:t>
            </a:r>
            <a:r>
              <a:rPr lang="en-CN" sz="2400" b="1" kern="100" dirty="0">
                <a:effectLst/>
                <a:latin typeface="Calibri" panose="020F0502020204030204" pitchFamily="34" charset="0"/>
                <a:ea typeface="DengXian" panose="02010600030101010101" pitchFamily="2" charset="-122"/>
                <a:cs typeface="Times New Roman" panose="02020603050405020304" pitchFamily="18" charset="0"/>
              </a:rPr>
              <a:t>Science of Holistic education</a:t>
            </a:r>
            <a:r>
              <a:rPr lang="en-CN" sz="2400" kern="100" dirty="0">
                <a:effectLst/>
                <a:latin typeface="Calibri" panose="020F0502020204030204" pitchFamily="34" charset="0"/>
                <a:ea typeface="DengXian" panose="02010600030101010101" pitchFamily="2" charset="-122"/>
                <a:cs typeface="Times New Roman" panose="02020603050405020304" pitchFamily="18" charset="0"/>
              </a:rPr>
              <a:t> that’s based in a Wholistic philosophy of reality from A.N Whitehead that’s </a:t>
            </a:r>
            <a:r>
              <a:rPr lang="en-CN" sz="2400" b="1" kern="100" dirty="0">
                <a:effectLst/>
                <a:latin typeface="Calibri" panose="020F0502020204030204" pitchFamily="34" charset="0"/>
                <a:ea typeface="DengXian" panose="02010600030101010101" pitchFamily="2" charset="-122"/>
                <a:cs typeface="Times New Roman" panose="02020603050405020304" pitchFamily="18" charset="0"/>
              </a:rPr>
              <a:t>harmonious with Yijing</a:t>
            </a:r>
            <a:r>
              <a:rPr lang="en-CN" sz="2400" kern="100" dirty="0">
                <a:effectLst/>
                <a:latin typeface="Calibri" panose="020F0502020204030204" pitchFamily="34" charset="0"/>
                <a:ea typeface="DengXian" panose="02010600030101010101" pitchFamily="2" charset="-122"/>
                <a:cs typeface="Times New Roman" panose="02020603050405020304" pitchFamily="18" charset="0"/>
              </a:rPr>
              <a:t>.</a:t>
            </a:r>
          </a:p>
          <a:p>
            <a:endParaRPr lang="en-CN" sz="2400" dirty="0"/>
          </a:p>
        </p:txBody>
      </p:sp>
    </p:spTree>
    <p:extLst>
      <p:ext uri="{BB962C8B-B14F-4D97-AF65-F5344CB8AC3E}">
        <p14:creationId xmlns:p14="http://schemas.microsoft.com/office/powerpoint/2010/main" val="843931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5" name="Rectangle 14">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3" name="Rectangle 22">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1" name="Rectangle 20">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A1DE2DB-3953-FB9F-7201-D9F398816863}"/>
              </a:ext>
            </a:extLst>
          </p:cNvPr>
          <p:cNvSpPr>
            <a:spLocks noGrp="1"/>
          </p:cNvSpPr>
          <p:nvPr>
            <p:ph type="title"/>
          </p:nvPr>
        </p:nvSpPr>
        <p:spPr>
          <a:xfrm>
            <a:off x="7086315" y="545126"/>
            <a:ext cx="4554821" cy="2186096"/>
          </a:xfrm>
        </p:spPr>
        <p:txBody>
          <a:bodyPr anchor="t">
            <a:normAutofit/>
          </a:bodyPr>
          <a:lstStyle/>
          <a:p>
            <a:r>
              <a:rPr lang="en-CN" dirty="0"/>
              <a:t>Gregory Bateson</a:t>
            </a:r>
          </a:p>
        </p:txBody>
      </p:sp>
      <p:pic>
        <p:nvPicPr>
          <p:cNvPr id="5" name="Content Placeholder 4" descr="A book next to a book&#10;&#10;Description automatically generated">
            <a:extLst>
              <a:ext uri="{FF2B5EF4-FFF2-40B4-BE49-F238E27FC236}">
                <a16:creationId xmlns:a16="http://schemas.microsoft.com/office/drawing/2014/main" id="{6C9B1953-D8A5-2ADF-0A71-4D4456F1C4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000" y="1359898"/>
            <a:ext cx="6049714" cy="4128929"/>
          </a:xfrm>
          <a:prstGeom prst="rect">
            <a:avLst/>
          </a:prstGeom>
        </p:spPr>
      </p:pic>
      <p:sp>
        <p:nvSpPr>
          <p:cNvPr id="9" name="Content Placeholder 8">
            <a:extLst>
              <a:ext uri="{FF2B5EF4-FFF2-40B4-BE49-F238E27FC236}">
                <a16:creationId xmlns:a16="http://schemas.microsoft.com/office/drawing/2014/main" id="{63E1942F-30E2-D098-55D2-BD15A13776F1}"/>
              </a:ext>
            </a:extLst>
          </p:cNvPr>
          <p:cNvSpPr>
            <a:spLocks noGrp="1"/>
          </p:cNvSpPr>
          <p:nvPr>
            <p:ph idx="1"/>
          </p:nvPr>
        </p:nvSpPr>
        <p:spPr>
          <a:xfrm>
            <a:off x="7104063" y="2947121"/>
            <a:ext cx="4537073" cy="3361604"/>
          </a:xfrm>
        </p:spPr>
        <p:txBody>
          <a:bodyPr anchor="t">
            <a:normAutofit/>
          </a:bodyPr>
          <a:lstStyle/>
          <a:p>
            <a:r>
              <a:rPr lang="en-US" dirty="0"/>
              <a:t>One of the greatest scientists of the 20</a:t>
            </a:r>
            <a:r>
              <a:rPr lang="en-US" baseline="30000" dirty="0"/>
              <a:t>th</a:t>
            </a:r>
            <a:r>
              <a:rPr lang="en-US" dirty="0"/>
              <a:t> Century</a:t>
            </a:r>
          </a:p>
          <a:p>
            <a:endParaRPr lang="en-US" dirty="0"/>
          </a:p>
        </p:txBody>
      </p:sp>
    </p:spTree>
    <p:extLst>
      <p:ext uri="{BB962C8B-B14F-4D97-AF65-F5344CB8AC3E}">
        <p14:creationId xmlns:p14="http://schemas.microsoft.com/office/powerpoint/2010/main" val="1003781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221DFA-0E07-994E-DA42-6AD81C4DCC30}"/>
              </a:ext>
            </a:extLst>
          </p:cNvPr>
          <p:cNvSpPr>
            <a:spLocks noGrp="1"/>
          </p:cNvSpPr>
          <p:nvPr>
            <p:ph type="title"/>
          </p:nvPr>
        </p:nvSpPr>
        <p:spPr>
          <a:xfrm>
            <a:off x="540000" y="540000"/>
            <a:ext cx="4500561" cy="875143"/>
          </a:xfrm>
        </p:spPr>
        <p:txBody>
          <a:bodyPr anchor="t">
            <a:normAutofit/>
          </a:bodyPr>
          <a:lstStyle/>
          <a:p>
            <a:r>
              <a:rPr lang="en-CN" sz="4800" dirty="0"/>
              <a:t>Daniel C. Jordan</a:t>
            </a:r>
          </a:p>
        </p:txBody>
      </p:sp>
      <p:sp>
        <p:nvSpPr>
          <p:cNvPr id="9" name="Content Placeholder 8">
            <a:extLst>
              <a:ext uri="{FF2B5EF4-FFF2-40B4-BE49-F238E27FC236}">
                <a16:creationId xmlns:a16="http://schemas.microsoft.com/office/drawing/2014/main" id="{92A03CE2-5E32-2074-F85D-50DE11617D19}"/>
              </a:ext>
            </a:extLst>
          </p:cNvPr>
          <p:cNvSpPr>
            <a:spLocks noGrp="1"/>
          </p:cNvSpPr>
          <p:nvPr>
            <p:ph idx="1"/>
          </p:nvPr>
        </p:nvSpPr>
        <p:spPr>
          <a:xfrm>
            <a:off x="550863" y="1730829"/>
            <a:ext cx="4500562" cy="4577896"/>
          </a:xfrm>
        </p:spPr>
        <p:txBody>
          <a:bodyPr anchor="t">
            <a:normAutofit/>
          </a:bodyPr>
          <a:lstStyle/>
          <a:p>
            <a:r>
              <a:rPr lang="en-US" sz="2800" dirty="0"/>
              <a:t>Rx for Piaget’s Complaint – A Science of Education</a:t>
            </a:r>
          </a:p>
          <a:p>
            <a:r>
              <a:rPr lang="en-US" sz="2800" dirty="0"/>
              <a:t>The Process Approach</a:t>
            </a:r>
          </a:p>
          <a:p>
            <a:r>
              <a:rPr lang="en-US" sz="2800" dirty="0"/>
              <a:t>Being and Becoming</a:t>
            </a:r>
          </a:p>
          <a:p>
            <a:r>
              <a:rPr lang="en-US" sz="2800" dirty="0"/>
              <a:t>Guiding the Process of Becoming</a:t>
            </a:r>
          </a:p>
        </p:txBody>
      </p:sp>
      <p:grpSp>
        <p:nvGrpSpPr>
          <p:cNvPr id="14" name="Group 13">
            <a:extLst>
              <a:ext uri="{FF2B5EF4-FFF2-40B4-BE49-F238E27FC236}">
                <a16:creationId xmlns:a16="http://schemas.microsoft.com/office/drawing/2014/main" id="{000A5F84-BD20-4A3E-81BA-9F444410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25125" y="3600"/>
            <a:ext cx="7266875" cy="6854400"/>
            <a:chOff x="4925125" y="3600"/>
            <a:chExt cx="7266875" cy="6854400"/>
          </a:xfrm>
        </p:grpSpPr>
        <p:sp>
          <p:nvSpPr>
            <p:cNvPr id="15" name="Oval 14">
              <a:extLst>
                <a:ext uri="{FF2B5EF4-FFF2-40B4-BE49-F238E27FC236}">
                  <a16:creationId xmlns:a16="http://schemas.microsoft.com/office/drawing/2014/main" id="{FF62F19C-23B5-44FC-88CF-01A4308726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2D9667-DCFB-45CA-8EDC-7E5E0EE42A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8752FF-502D-43D5-9828-8C42166483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descr="A person wearing glasses and a suit&#10;&#10;Description automatically generated">
            <a:extLst>
              <a:ext uri="{FF2B5EF4-FFF2-40B4-BE49-F238E27FC236}">
                <a16:creationId xmlns:a16="http://schemas.microsoft.com/office/drawing/2014/main" id="{5E6A190D-50BF-A23B-9660-9CE3383FE3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6763" y="-1"/>
            <a:ext cx="685800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985524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7" name="Rectangle 26">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ED18F38E-9185-8400-3B2E-451AE31E0193}"/>
              </a:ext>
            </a:extLst>
          </p:cNvPr>
          <p:cNvSpPr>
            <a:spLocks noGrp="1"/>
          </p:cNvSpPr>
          <p:nvPr>
            <p:ph type="title"/>
          </p:nvPr>
        </p:nvSpPr>
        <p:spPr>
          <a:xfrm>
            <a:off x="7140575" y="549276"/>
            <a:ext cx="4500561" cy="4259814"/>
          </a:xfrm>
        </p:spPr>
        <p:txBody>
          <a:bodyPr vert="horz" lIns="91440" tIns="45720" rIns="91440" bIns="45720" rtlCol="0" anchor="b">
            <a:normAutofit/>
          </a:bodyPr>
          <a:lstStyle/>
          <a:p>
            <a:r>
              <a:rPr lang="en-US" sz="5400" dirty="0"/>
              <a:t>The Process Approach</a:t>
            </a:r>
            <a:br>
              <a:rPr lang="en-US" sz="5400" dirty="0"/>
            </a:br>
            <a:r>
              <a:rPr lang="en-US" sz="5400" dirty="0"/>
              <a:t>Daniel C. Jordan</a:t>
            </a:r>
          </a:p>
        </p:txBody>
      </p:sp>
      <p:pic>
        <p:nvPicPr>
          <p:cNvPr id="5" name="Content Placeholder 4" descr="A book cover with a group of children&#10;&#10;Description automatically generated">
            <a:extLst>
              <a:ext uri="{FF2B5EF4-FFF2-40B4-BE49-F238E27FC236}">
                <a16:creationId xmlns:a16="http://schemas.microsoft.com/office/drawing/2014/main" id="{7A8A9080-1EBF-CEBC-2805-F7875EF980C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42403" y="540000"/>
            <a:ext cx="3244907" cy="5768725"/>
          </a:xfrm>
          <a:prstGeom prst="rect">
            <a:avLst/>
          </a:prstGeom>
        </p:spPr>
      </p:pic>
    </p:spTree>
    <p:extLst>
      <p:ext uri="{BB962C8B-B14F-4D97-AF65-F5344CB8AC3E}">
        <p14:creationId xmlns:p14="http://schemas.microsoft.com/office/powerpoint/2010/main" val="1079122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7" name="Rectangle 26">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2A68D46-AB74-9551-11DA-DB610E33A747}"/>
              </a:ext>
            </a:extLst>
          </p:cNvPr>
          <p:cNvSpPr>
            <a:spLocks noGrp="1"/>
          </p:cNvSpPr>
          <p:nvPr>
            <p:ph type="title"/>
          </p:nvPr>
        </p:nvSpPr>
        <p:spPr>
          <a:xfrm>
            <a:off x="7140575" y="549276"/>
            <a:ext cx="4500561" cy="4259814"/>
          </a:xfrm>
        </p:spPr>
        <p:txBody>
          <a:bodyPr vert="horz" lIns="91440" tIns="45720" rIns="91440" bIns="45720" rtlCol="0" anchor="b">
            <a:normAutofit/>
          </a:bodyPr>
          <a:lstStyle/>
          <a:p>
            <a:r>
              <a:rPr lang="en-US" sz="5400" dirty="0"/>
              <a:t>Process and Reality, et al.</a:t>
            </a:r>
            <a:br>
              <a:rPr lang="en-US" sz="5400" dirty="0"/>
            </a:br>
            <a:r>
              <a:rPr lang="en-US" sz="5400" dirty="0"/>
              <a:t>Alfred N. Whitehead</a:t>
            </a:r>
          </a:p>
        </p:txBody>
      </p:sp>
      <p:pic>
        <p:nvPicPr>
          <p:cNvPr id="5" name="Content Placeholder 4" descr="A group of books on a surface&#10;&#10;Description automatically generated">
            <a:extLst>
              <a:ext uri="{FF2B5EF4-FFF2-40B4-BE49-F238E27FC236}">
                <a16:creationId xmlns:a16="http://schemas.microsoft.com/office/drawing/2014/main" id="{E38D80C1-0CFE-92C6-5AB9-58F4077C3BF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79954" y="540000"/>
            <a:ext cx="4369805" cy="5768725"/>
          </a:xfrm>
          <a:prstGeom prst="rect">
            <a:avLst/>
          </a:prstGeom>
        </p:spPr>
      </p:pic>
    </p:spTree>
    <p:extLst>
      <p:ext uri="{BB962C8B-B14F-4D97-AF65-F5344CB8AC3E}">
        <p14:creationId xmlns:p14="http://schemas.microsoft.com/office/powerpoint/2010/main" val="3712509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4BA8F-41C6-3BE2-196A-4ECF7DC209C2}"/>
              </a:ext>
            </a:extLst>
          </p:cNvPr>
          <p:cNvSpPr>
            <a:spLocks noGrp="1"/>
          </p:cNvSpPr>
          <p:nvPr>
            <p:ph type="title"/>
          </p:nvPr>
        </p:nvSpPr>
        <p:spPr/>
        <p:txBody>
          <a:bodyPr/>
          <a:lstStyle/>
          <a:p>
            <a:r>
              <a:rPr lang="en-CN" dirty="0"/>
              <a:t>Process Studies Centers at Universities throughout China</a:t>
            </a:r>
          </a:p>
        </p:txBody>
      </p:sp>
      <p:pic>
        <p:nvPicPr>
          <p:cNvPr id="5" name="Content Placeholder 4" descr="A person standing next to a sign&#10;&#10;Description automatically generated">
            <a:extLst>
              <a:ext uri="{FF2B5EF4-FFF2-40B4-BE49-F238E27FC236}">
                <a16:creationId xmlns:a16="http://schemas.microsoft.com/office/drawing/2014/main" id="{B9A8C4A0-0BB2-B04F-A92A-5F9A850C66D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4200525" y="3001367"/>
            <a:ext cx="3779838" cy="2834878"/>
          </a:xfrm>
        </p:spPr>
      </p:pic>
    </p:spTree>
    <p:extLst>
      <p:ext uri="{BB962C8B-B14F-4D97-AF65-F5344CB8AC3E}">
        <p14:creationId xmlns:p14="http://schemas.microsoft.com/office/powerpoint/2010/main" val="3885301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7" name="Rectangle 26">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D1C02A83-42E8-3D12-2438-7A75265E9E43}"/>
              </a:ext>
            </a:extLst>
          </p:cNvPr>
          <p:cNvSpPr>
            <a:spLocks noGrp="1"/>
          </p:cNvSpPr>
          <p:nvPr>
            <p:ph type="title"/>
          </p:nvPr>
        </p:nvSpPr>
        <p:spPr>
          <a:xfrm>
            <a:off x="7140575" y="549276"/>
            <a:ext cx="4500561" cy="4259814"/>
          </a:xfrm>
        </p:spPr>
        <p:txBody>
          <a:bodyPr vert="horz" lIns="91440" tIns="45720" rIns="91440" bIns="45720" rtlCol="0" anchor="b">
            <a:normAutofit/>
          </a:bodyPr>
          <a:lstStyle/>
          <a:p>
            <a:r>
              <a:rPr lang="en-US" sz="5400" dirty="0"/>
              <a:t>World Class Learners -</a:t>
            </a:r>
            <a:br>
              <a:rPr lang="en-US" sz="5400" dirty="0"/>
            </a:br>
            <a:r>
              <a:rPr lang="en-US" sz="5400" dirty="0"/>
              <a:t>Zhao Yong</a:t>
            </a:r>
          </a:p>
        </p:txBody>
      </p:sp>
      <p:pic>
        <p:nvPicPr>
          <p:cNvPr id="5" name="Content Placeholder 4" descr="A book with a picture of a pair of shoes&#10;&#10;Description automatically generated">
            <a:extLst>
              <a:ext uri="{FF2B5EF4-FFF2-40B4-BE49-F238E27FC236}">
                <a16:creationId xmlns:a16="http://schemas.microsoft.com/office/drawing/2014/main" id="{BCC39416-ACF8-CD9A-EBA6-80377A7DD42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24171" y="540000"/>
            <a:ext cx="4081372" cy="5768725"/>
          </a:xfrm>
          <a:prstGeom prst="rect">
            <a:avLst/>
          </a:prstGeom>
        </p:spPr>
      </p:pic>
    </p:spTree>
    <p:extLst>
      <p:ext uri="{BB962C8B-B14F-4D97-AF65-F5344CB8AC3E}">
        <p14:creationId xmlns:p14="http://schemas.microsoft.com/office/powerpoint/2010/main" val="196490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58976EE-673C-FC3D-A2B8-DB99E5BA1C3D}"/>
              </a:ext>
            </a:extLst>
          </p:cNvPr>
          <p:cNvSpPr>
            <a:spLocks noGrp="1"/>
          </p:cNvSpPr>
          <p:nvPr>
            <p:ph type="title"/>
          </p:nvPr>
        </p:nvSpPr>
        <p:spPr>
          <a:xfrm>
            <a:off x="540000" y="549276"/>
            <a:ext cx="4500561" cy="4259814"/>
          </a:xfrm>
        </p:spPr>
        <p:txBody>
          <a:bodyPr vert="horz" lIns="91440" tIns="45720" rIns="91440" bIns="45720" rtlCol="0" anchor="b">
            <a:normAutofit fontScale="90000"/>
          </a:bodyPr>
          <a:lstStyle/>
          <a:p>
            <a:r>
              <a:rPr lang="en-US" sz="8800" dirty="0"/>
              <a:t>Gopnik, Kuhl, Lakoff &amp; </a:t>
            </a:r>
            <a:r>
              <a:rPr lang="en-US" sz="8800" dirty="0" err="1"/>
              <a:t>Dehaene</a:t>
            </a:r>
            <a:endParaRPr lang="en-US" sz="8800" dirty="0"/>
          </a:p>
        </p:txBody>
      </p:sp>
      <p:pic>
        <p:nvPicPr>
          <p:cNvPr id="5" name="Content Placeholder 4" descr="A group of books on a table&#10;&#10;Description automatically generated">
            <a:extLst>
              <a:ext uri="{FF2B5EF4-FFF2-40B4-BE49-F238E27FC236}">
                <a16:creationId xmlns:a16="http://schemas.microsoft.com/office/drawing/2014/main" id="{3B040331-EB01-5E21-9E58-CF1EF438342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642709" y="540000"/>
            <a:ext cx="5947139" cy="5768725"/>
          </a:xfrm>
          <a:prstGeom prst="rect">
            <a:avLst/>
          </a:prstGeom>
        </p:spPr>
      </p:pic>
    </p:spTree>
    <p:extLst>
      <p:ext uri="{BB962C8B-B14F-4D97-AF65-F5344CB8AC3E}">
        <p14:creationId xmlns:p14="http://schemas.microsoft.com/office/powerpoint/2010/main" val="3055450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DC998BD9-D39F-02C0-0909-A77B7BE48890}"/>
              </a:ext>
            </a:extLst>
          </p:cNvPr>
          <p:cNvSpPr>
            <a:spLocks noGrp="1"/>
          </p:cNvSpPr>
          <p:nvPr>
            <p:ph type="title"/>
          </p:nvPr>
        </p:nvSpPr>
        <p:spPr>
          <a:xfrm>
            <a:off x="540000" y="549276"/>
            <a:ext cx="4500561" cy="4259814"/>
          </a:xfrm>
        </p:spPr>
        <p:txBody>
          <a:bodyPr vert="horz" lIns="91440" tIns="45720" rIns="91440" bIns="45720" rtlCol="0" anchor="b">
            <a:normAutofit/>
          </a:bodyPr>
          <a:lstStyle/>
          <a:p>
            <a:r>
              <a:rPr lang="en-US" sz="5400" dirty="0"/>
              <a:t>My Vision on Education</a:t>
            </a:r>
            <a:br>
              <a:rPr lang="en-US" sz="5400" dirty="0"/>
            </a:br>
            <a:r>
              <a:rPr lang="en-US" sz="5400" dirty="0"/>
              <a:t>Zhu </a:t>
            </a:r>
            <a:r>
              <a:rPr lang="en-US" sz="5400" dirty="0" err="1"/>
              <a:t>Yongxin</a:t>
            </a:r>
            <a:endParaRPr lang="en-US" sz="5400" dirty="0"/>
          </a:p>
        </p:txBody>
      </p:sp>
      <p:pic>
        <p:nvPicPr>
          <p:cNvPr id="5" name="Content Placeholder 4" descr="A blue book with a picture of a child&#10;&#10;Description automatically generated">
            <a:extLst>
              <a:ext uri="{FF2B5EF4-FFF2-40B4-BE49-F238E27FC236}">
                <a16:creationId xmlns:a16="http://schemas.microsoft.com/office/drawing/2014/main" id="{22A81379-5362-ACF3-D9BC-44943122CE8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5731916" y="1261090"/>
            <a:ext cx="5768725" cy="4326543"/>
          </a:xfrm>
          <a:prstGeom prst="rect">
            <a:avLst/>
          </a:prstGeom>
        </p:spPr>
      </p:pic>
    </p:spTree>
    <p:extLst>
      <p:ext uri="{BB962C8B-B14F-4D97-AF65-F5344CB8AC3E}">
        <p14:creationId xmlns:p14="http://schemas.microsoft.com/office/powerpoint/2010/main" val="3828609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B69BBCBE-0016-DC88-AA21-9369C11724F2}"/>
              </a:ext>
            </a:extLst>
          </p:cNvPr>
          <p:cNvSpPr>
            <a:spLocks noGrp="1"/>
          </p:cNvSpPr>
          <p:nvPr>
            <p:ph type="title"/>
          </p:nvPr>
        </p:nvSpPr>
        <p:spPr>
          <a:xfrm>
            <a:off x="540000" y="549276"/>
            <a:ext cx="4500561" cy="4259814"/>
          </a:xfrm>
        </p:spPr>
        <p:txBody>
          <a:bodyPr vert="horz" lIns="91440" tIns="45720" rIns="91440" bIns="45720" rtlCol="0" anchor="b">
            <a:normAutofit fontScale="90000"/>
          </a:bodyPr>
          <a:lstStyle/>
          <a:p>
            <a:r>
              <a:rPr lang="en-US" sz="8800" dirty="0"/>
              <a:t>Feeling &amp; Knowing</a:t>
            </a:r>
            <a:br>
              <a:rPr lang="en-US" sz="8800" dirty="0"/>
            </a:br>
            <a:r>
              <a:rPr lang="en-US" sz="8800" dirty="0"/>
              <a:t>Antonio Damasio</a:t>
            </a:r>
          </a:p>
        </p:txBody>
      </p:sp>
      <p:pic>
        <p:nvPicPr>
          <p:cNvPr id="5" name="Content Placeholder 4" descr="A book cover with blue and white text&#10;&#10;Description automatically generated">
            <a:extLst>
              <a:ext uri="{FF2B5EF4-FFF2-40B4-BE49-F238E27FC236}">
                <a16:creationId xmlns:a16="http://schemas.microsoft.com/office/drawing/2014/main" id="{180C42ED-4EC3-6928-5FD5-2E0A8FAE0B4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731916" y="540000"/>
            <a:ext cx="5768725" cy="5768725"/>
          </a:xfrm>
          <a:prstGeom prst="rect">
            <a:avLst/>
          </a:prstGeom>
        </p:spPr>
      </p:pic>
    </p:spTree>
    <p:extLst>
      <p:ext uri="{BB962C8B-B14F-4D97-AF65-F5344CB8AC3E}">
        <p14:creationId xmlns:p14="http://schemas.microsoft.com/office/powerpoint/2010/main" val="3480589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5" name="Rectangle 14">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3" name="Rectangle 22">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1" name="Rectangle 20">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B2E7185-C097-B989-C2DD-6DF7C9B85EFB}"/>
              </a:ext>
            </a:extLst>
          </p:cNvPr>
          <p:cNvSpPr>
            <a:spLocks noGrp="1"/>
          </p:cNvSpPr>
          <p:nvPr>
            <p:ph type="title"/>
          </p:nvPr>
        </p:nvSpPr>
        <p:spPr>
          <a:xfrm>
            <a:off x="7086315" y="545126"/>
            <a:ext cx="4554821" cy="1403417"/>
          </a:xfrm>
        </p:spPr>
        <p:txBody>
          <a:bodyPr anchor="t">
            <a:normAutofit/>
          </a:bodyPr>
          <a:lstStyle/>
          <a:p>
            <a:r>
              <a:rPr lang="en-CN" sz="4400" dirty="0"/>
              <a:t>How We Learn -</a:t>
            </a:r>
            <a:br>
              <a:rPr lang="en-CN" sz="4400" dirty="0"/>
            </a:br>
            <a:r>
              <a:rPr lang="en-CN" sz="4400" dirty="0"/>
              <a:t>Stanislas Dehaene</a:t>
            </a:r>
          </a:p>
        </p:txBody>
      </p:sp>
      <p:pic>
        <p:nvPicPr>
          <p:cNvPr id="5" name="Content Placeholder 4" descr="A book on a surface&#10;&#10;Description automatically generated">
            <a:extLst>
              <a:ext uri="{FF2B5EF4-FFF2-40B4-BE49-F238E27FC236}">
                <a16:creationId xmlns:a16="http://schemas.microsoft.com/office/drawing/2014/main" id="{FA5E8B8D-D489-CEC1-32E3-391EFF6D46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3219" y="540000"/>
            <a:ext cx="4283276" cy="5768725"/>
          </a:xfrm>
          <a:prstGeom prst="rect">
            <a:avLst/>
          </a:prstGeom>
        </p:spPr>
      </p:pic>
      <p:pic>
        <p:nvPicPr>
          <p:cNvPr id="7" name="Content Placeholder 6" descr="A book cover with colorful paper cutouts&#10;&#10;Description automatically generated">
            <a:extLst>
              <a:ext uri="{FF2B5EF4-FFF2-40B4-BE49-F238E27FC236}">
                <a16:creationId xmlns:a16="http://schemas.microsoft.com/office/drawing/2014/main" id="{870A92F5-79E9-E195-D99F-E4D3F11CECB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293181" y="2946400"/>
            <a:ext cx="2158839" cy="3362325"/>
          </a:xfrm>
        </p:spPr>
      </p:pic>
    </p:spTree>
    <p:extLst>
      <p:ext uri="{BB962C8B-B14F-4D97-AF65-F5344CB8AC3E}">
        <p14:creationId xmlns:p14="http://schemas.microsoft.com/office/powerpoint/2010/main" val="2353137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6230-F4F5-1589-5186-6EB16150133B}"/>
              </a:ext>
            </a:extLst>
          </p:cNvPr>
          <p:cNvSpPr>
            <a:spLocks noGrp="1"/>
          </p:cNvSpPr>
          <p:nvPr>
            <p:ph type="title"/>
          </p:nvPr>
        </p:nvSpPr>
        <p:spPr/>
        <p:txBody>
          <a:bodyPr/>
          <a:lstStyle/>
          <a:p>
            <a:r>
              <a:rPr lang="en-CN" dirty="0"/>
              <a:t>Risks abound….</a:t>
            </a:r>
            <a:br>
              <a:rPr lang="en-CN" dirty="0"/>
            </a:br>
            <a:r>
              <a:rPr lang="en-CN" dirty="0"/>
              <a:t>Positive Potentiality is Immense!</a:t>
            </a:r>
          </a:p>
        </p:txBody>
      </p:sp>
      <p:sp>
        <p:nvSpPr>
          <p:cNvPr id="3" name="Content Placeholder 2">
            <a:extLst>
              <a:ext uri="{FF2B5EF4-FFF2-40B4-BE49-F238E27FC236}">
                <a16:creationId xmlns:a16="http://schemas.microsoft.com/office/drawing/2014/main" id="{79E252FE-A746-9450-87D5-154D7B7BC96E}"/>
              </a:ext>
            </a:extLst>
          </p:cNvPr>
          <p:cNvSpPr>
            <a:spLocks noGrp="1"/>
          </p:cNvSpPr>
          <p:nvPr>
            <p:ph idx="1"/>
          </p:nvPr>
        </p:nvSpPr>
        <p:spPr/>
        <p:txBody>
          <a:bodyPr>
            <a:noAutofit/>
          </a:bodyPr>
          <a:lstStyle/>
          <a:p>
            <a:r>
              <a:rPr lang="en-CN" sz="2800" b="1" dirty="0"/>
              <a:t>Risks include:</a:t>
            </a:r>
          </a:p>
          <a:p>
            <a:r>
              <a:rPr lang="en-CN" sz="2800" dirty="0"/>
              <a:t>AI surpasses our human intelligence and becomes uncontrollable</a:t>
            </a:r>
          </a:p>
          <a:p>
            <a:r>
              <a:rPr lang="en-CN" sz="2800" dirty="0"/>
              <a:t>Weapons systems of Mass Destruction are not controlled</a:t>
            </a:r>
          </a:p>
          <a:p>
            <a:r>
              <a:rPr lang="en-CN" sz="2800" dirty="0"/>
              <a:t>Job Automation severely disrupts the socio-economic fabric</a:t>
            </a:r>
          </a:p>
          <a:p>
            <a:endParaRPr lang="en-CN" sz="2800" dirty="0"/>
          </a:p>
        </p:txBody>
      </p:sp>
    </p:spTree>
    <p:extLst>
      <p:ext uri="{BB962C8B-B14F-4D97-AF65-F5344CB8AC3E}">
        <p14:creationId xmlns:p14="http://schemas.microsoft.com/office/powerpoint/2010/main" val="4234118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4982-287F-CCF9-B3D0-6F88F2AD20EC}"/>
              </a:ext>
            </a:extLst>
          </p:cNvPr>
          <p:cNvSpPr>
            <a:spLocks noGrp="1"/>
          </p:cNvSpPr>
          <p:nvPr>
            <p:ph type="title"/>
          </p:nvPr>
        </p:nvSpPr>
        <p:spPr>
          <a:xfrm>
            <a:off x="540000" y="117970"/>
            <a:ext cx="11101135" cy="1809500"/>
          </a:xfrm>
        </p:spPr>
        <p:txBody>
          <a:bodyPr>
            <a:normAutofit/>
          </a:bodyPr>
          <a:lstStyle/>
          <a:p>
            <a:pPr algn="ctr"/>
            <a:r>
              <a:rPr lang="en-CN" sz="6600" dirty="0"/>
              <a:t>Educators have 2 duties</a:t>
            </a:r>
          </a:p>
        </p:txBody>
      </p:sp>
      <p:sp>
        <p:nvSpPr>
          <p:cNvPr id="3" name="Content Placeholder 2">
            <a:extLst>
              <a:ext uri="{FF2B5EF4-FFF2-40B4-BE49-F238E27FC236}">
                <a16:creationId xmlns:a16="http://schemas.microsoft.com/office/drawing/2014/main" id="{4401146C-A25A-FB39-9D7B-E22E948579A3}"/>
              </a:ext>
            </a:extLst>
          </p:cNvPr>
          <p:cNvSpPr>
            <a:spLocks noGrp="1"/>
          </p:cNvSpPr>
          <p:nvPr>
            <p:ph idx="1"/>
          </p:nvPr>
        </p:nvSpPr>
        <p:spPr>
          <a:xfrm>
            <a:off x="540000" y="1772529"/>
            <a:ext cx="11101136" cy="3545059"/>
          </a:xfrm>
        </p:spPr>
        <p:txBody>
          <a:bodyPr>
            <a:normAutofit/>
          </a:bodyPr>
          <a:lstStyle/>
          <a:p>
            <a:r>
              <a:rPr lang="en-CN" sz="4000" dirty="0"/>
              <a:t>1.  Every teacher/administrator needs to Awaken to their own full human potentiality</a:t>
            </a:r>
          </a:p>
          <a:p>
            <a:r>
              <a:rPr lang="en-CN" sz="4000" dirty="0"/>
              <a:t>2.  An Awakened teacher/administrator can then learn how to awaken students</a:t>
            </a:r>
          </a:p>
          <a:p>
            <a:endParaRPr lang="en-CN" sz="4000" dirty="0"/>
          </a:p>
        </p:txBody>
      </p:sp>
    </p:spTree>
    <p:extLst>
      <p:ext uri="{BB962C8B-B14F-4D97-AF65-F5344CB8AC3E}">
        <p14:creationId xmlns:p14="http://schemas.microsoft.com/office/powerpoint/2010/main" val="1137079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0A08-E8AD-6B23-07CF-1C25DA27AF62}"/>
              </a:ext>
            </a:extLst>
          </p:cNvPr>
          <p:cNvSpPr>
            <a:spLocks noGrp="1"/>
          </p:cNvSpPr>
          <p:nvPr>
            <p:ph type="title"/>
          </p:nvPr>
        </p:nvSpPr>
        <p:spPr/>
        <p:txBody>
          <a:bodyPr>
            <a:normAutofit fontScale="90000"/>
          </a:bodyPr>
          <a:lstStyle/>
          <a:p>
            <a:pPr algn="ctr"/>
            <a:r>
              <a:rPr lang="en-CN" dirty="0"/>
              <a:t>Deep Learning &amp;</a:t>
            </a:r>
            <a:br>
              <a:rPr lang="en-CN" dirty="0"/>
            </a:br>
            <a:r>
              <a:rPr lang="en-CN" dirty="0"/>
              <a:t>Developmentally Appropriate Practice</a:t>
            </a:r>
          </a:p>
        </p:txBody>
      </p:sp>
      <p:sp>
        <p:nvSpPr>
          <p:cNvPr id="3" name="Content Placeholder 2">
            <a:extLst>
              <a:ext uri="{FF2B5EF4-FFF2-40B4-BE49-F238E27FC236}">
                <a16:creationId xmlns:a16="http://schemas.microsoft.com/office/drawing/2014/main" id="{E72154F1-C832-2B66-02B1-33CB8F54E21B}"/>
              </a:ext>
            </a:extLst>
          </p:cNvPr>
          <p:cNvSpPr>
            <a:spLocks noGrp="1"/>
          </p:cNvSpPr>
          <p:nvPr>
            <p:ph idx="1"/>
          </p:nvPr>
        </p:nvSpPr>
        <p:spPr>
          <a:xfrm>
            <a:off x="540000" y="2528887"/>
            <a:ext cx="11101136" cy="4139199"/>
          </a:xfrm>
        </p:spPr>
        <p:txBody>
          <a:bodyPr>
            <a:noAutofit/>
          </a:bodyPr>
          <a:lstStyle/>
          <a:p>
            <a:r>
              <a:rPr lang="en-CN" sz="2400" dirty="0"/>
              <a:t>Both </a:t>
            </a:r>
            <a:r>
              <a:rPr lang="en-CN" sz="2400" b="1" dirty="0"/>
              <a:t>DL</a:t>
            </a:r>
            <a:r>
              <a:rPr lang="en-CN" sz="2400" dirty="0"/>
              <a:t> and </a:t>
            </a:r>
            <a:r>
              <a:rPr lang="en-CN" sz="2400" b="1" dirty="0"/>
              <a:t>DAP</a:t>
            </a:r>
            <a:r>
              <a:rPr lang="en-CN" sz="2400" dirty="0"/>
              <a:t> resonate with </a:t>
            </a:r>
            <a:r>
              <a:rPr lang="en-CN" sz="2400" b="1" dirty="0"/>
              <a:t>Holistic education</a:t>
            </a:r>
            <a:r>
              <a:rPr lang="en-CN" sz="2400" dirty="0"/>
              <a:t>, and do so on a comprehensive and scientific basis.</a:t>
            </a:r>
          </a:p>
          <a:p>
            <a:r>
              <a:rPr lang="en-CN" sz="2400" dirty="0"/>
              <a:t>What both could use is an </a:t>
            </a:r>
            <a:r>
              <a:rPr lang="en-CN" sz="2400" b="1" dirty="0"/>
              <a:t>Organizing Principle </a:t>
            </a:r>
            <a:r>
              <a:rPr lang="en-CN" sz="2400" dirty="0"/>
              <a:t>that comes from a </a:t>
            </a:r>
            <a:r>
              <a:rPr lang="en-CN" sz="2400" b="1" dirty="0"/>
              <a:t>Philosophy of Reality </a:t>
            </a:r>
            <a:r>
              <a:rPr lang="en-CN" sz="2400" dirty="0"/>
              <a:t>that is Coherent, Integrated, Logical, Open-Ended and applicable, stemming from the </a:t>
            </a:r>
            <a:r>
              <a:rPr lang="en-CN" sz="2400" b="1" dirty="0"/>
              <a:t>Science of Human Development</a:t>
            </a:r>
            <a:r>
              <a:rPr lang="en-CN" sz="2400" dirty="0"/>
              <a:t>.</a:t>
            </a:r>
          </a:p>
          <a:p>
            <a:r>
              <a:rPr lang="en-CN" sz="2400" b="1" dirty="0"/>
              <a:t>Both Yijing and Whitehead’s Philosophy of Organism </a:t>
            </a:r>
            <a:r>
              <a:rPr lang="en-CN" sz="2400" dirty="0"/>
              <a:t>provide just such a Philosophy of Science, as both are grounded in </a:t>
            </a:r>
            <a:r>
              <a:rPr lang="en-CN" sz="2400" b="1" dirty="0"/>
              <a:t>Nature as a Whole</a:t>
            </a:r>
            <a:r>
              <a:rPr lang="en-CN" sz="2400" dirty="0"/>
              <a:t>.</a:t>
            </a:r>
          </a:p>
        </p:txBody>
      </p:sp>
    </p:spTree>
    <p:extLst>
      <p:ext uri="{BB962C8B-B14F-4D97-AF65-F5344CB8AC3E}">
        <p14:creationId xmlns:p14="http://schemas.microsoft.com/office/powerpoint/2010/main" val="4070873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0" name="Rectangle 1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8" name="Rectangle 2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4" name="Group 2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6" name="Rectangle 2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Rectangle 2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1" name="Rectangle 3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33" name="Rectangle 32">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9C15D-3DE5-D005-E3CB-F97753FDA16D}"/>
              </a:ext>
            </a:extLst>
          </p:cNvPr>
          <p:cNvSpPr>
            <a:spLocks noGrp="1"/>
          </p:cNvSpPr>
          <p:nvPr>
            <p:ph type="title"/>
          </p:nvPr>
        </p:nvSpPr>
        <p:spPr>
          <a:xfrm>
            <a:off x="7153200" y="540000"/>
            <a:ext cx="4500561" cy="4259814"/>
          </a:xfrm>
        </p:spPr>
        <p:txBody>
          <a:bodyPr vert="horz" lIns="91440" tIns="45720" rIns="91440" bIns="45720" rtlCol="0" anchor="b">
            <a:normAutofit/>
          </a:bodyPr>
          <a:lstStyle/>
          <a:p>
            <a:r>
              <a:rPr lang="en-US" sz="6800"/>
              <a:t>“Yi” – the Heart of China’s Civilization</a:t>
            </a:r>
          </a:p>
        </p:txBody>
      </p:sp>
      <p:grpSp>
        <p:nvGrpSpPr>
          <p:cNvPr id="35" name="Group 34">
            <a:extLst>
              <a:ext uri="{FF2B5EF4-FFF2-40B4-BE49-F238E27FC236}">
                <a16:creationId xmlns:a16="http://schemas.microsoft.com/office/drawing/2014/main" id="{A0E599CB-0580-4616-B137-89CC2BD922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22284" y="164014"/>
            <a:ext cx="4320000" cy="4382561"/>
            <a:chOff x="2622284" y="164014"/>
            <a:chExt cx="4320000" cy="4382561"/>
          </a:xfrm>
        </p:grpSpPr>
        <p:sp>
          <p:nvSpPr>
            <p:cNvPr id="36" name="Oval 35">
              <a:extLst>
                <a:ext uri="{FF2B5EF4-FFF2-40B4-BE49-F238E27FC236}">
                  <a16:creationId xmlns:a16="http://schemas.microsoft.com/office/drawing/2014/main" id="{595250E0-F0C1-4098-B036-C301E7EFFB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3342284" y="946575"/>
              <a:ext cx="3600000" cy="3600000"/>
            </a:xfrm>
            <a:prstGeom prst="ellipse">
              <a:avLst/>
            </a:prstGeom>
            <a:solidFill>
              <a:schemeClr val="accent1"/>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43F94444-9D28-4365-B01B-8FDF537C58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2793734" y="317437"/>
              <a:ext cx="3600000" cy="3600000"/>
            </a:xfrm>
            <a:prstGeom prst="ellipse">
              <a:avLst/>
            </a:prstGeom>
            <a:solidFill>
              <a:schemeClr val="accent3">
                <a:alpha val="8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8D6EA8D3-8DDF-4258-AF02-C3AA470AA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84" y="164014"/>
              <a:ext cx="4320000" cy="4320000"/>
            </a:xfrm>
            <a:custGeom>
              <a:avLst/>
              <a:gdLst>
                <a:gd name="connsiteX0" fmla="*/ 2160001 w 4320000"/>
                <a:gd name="connsiteY0" fmla="*/ 0 h 4320000"/>
                <a:gd name="connsiteX1" fmla="*/ 4320000 w 4320000"/>
                <a:gd name="connsiteY1" fmla="*/ 2160001 h 4320000"/>
                <a:gd name="connsiteX2" fmla="*/ 2160001 w 4320000"/>
                <a:gd name="connsiteY2" fmla="*/ 4320000 h 4320000"/>
                <a:gd name="connsiteX3" fmla="*/ 0 w 4320000"/>
                <a:gd name="connsiteY3" fmla="*/ 2160001 h 4320000"/>
                <a:gd name="connsiteX4" fmla="*/ 2160001 w 4320000"/>
                <a:gd name="connsiteY4" fmla="*/ 0 h 43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4320000">
                  <a:moveTo>
                    <a:pt x="2160001" y="0"/>
                  </a:moveTo>
                  <a:cubicBezTo>
                    <a:pt x="3352935" y="0"/>
                    <a:pt x="4320000" y="967065"/>
                    <a:pt x="4320000" y="2160001"/>
                  </a:cubicBezTo>
                  <a:cubicBezTo>
                    <a:pt x="4320000" y="3352936"/>
                    <a:pt x="3352935" y="4320000"/>
                    <a:pt x="2160001" y="4320000"/>
                  </a:cubicBezTo>
                  <a:cubicBezTo>
                    <a:pt x="967065" y="4320000"/>
                    <a:pt x="0" y="3352936"/>
                    <a:pt x="0" y="2160001"/>
                  </a:cubicBezTo>
                  <a:cubicBezTo>
                    <a:pt x="0" y="967065"/>
                    <a:pt x="967065" y="0"/>
                    <a:pt x="2160001" y="0"/>
                  </a:cubicBezTo>
                  <a:close/>
                </a:path>
              </a:pathLst>
            </a:custGeom>
            <a:solidFill>
              <a:srgbClr val="FFFFFF"/>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0" name="Group 39">
            <a:extLst>
              <a:ext uri="{FF2B5EF4-FFF2-40B4-BE49-F238E27FC236}">
                <a16:creationId xmlns:a16="http://schemas.microsoft.com/office/drawing/2014/main" id="{6F7CCA26-59C4-4EEE-8F1A-7A39361BED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5272" y="2922999"/>
            <a:ext cx="4120437" cy="3600000"/>
            <a:chOff x="255272" y="2922999"/>
            <a:chExt cx="4120437" cy="3600000"/>
          </a:xfrm>
        </p:grpSpPr>
        <p:sp>
          <p:nvSpPr>
            <p:cNvPr id="41" name="Oval 40">
              <a:extLst>
                <a:ext uri="{FF2B5EF4-FFF2-40B4-BE49-F238E27FC236}">
                  <a16:creationId xmlns:a16="http://schemas.microsoft.com/office/drawing/2014/main" id="{76FDC458-3AB5-4E85-80B7-7DB6939144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903434" y="3050723"/>
              <a:ext cx="3472275" cy="3472275"/>
            </a:xfrm>
            <a:prstGeom prst="ellipse">
              <a:avLst/>
            </a:prstGeom>
            <a:solidFill>
              <a:schemeClr val="accent2"/>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76B5E36D-9667-4B22-A363-4DB25E76E3D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299786" y="3218615"/>
              <a:ext cx="2530798" cy="2530798"/>
            </a:xfrm>
            <a:prstGeom prst="ellipse">
              <a:avLst/>
            </a:prstGeom>
            <a:solidFill>
              <a:schemeClr val="accent1"/>
            </a:solidFill>
            <a:ln>
              <a:noFill/>
            </a:ln>
            <a:effectLst>
              <a:softEdge rad="495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7229D20-39EC-41F3-ABFD-647B2A4781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341459" y="2936423"/>
              <a:ext cx="3472275" cy="3472275"/>
            </a:xfrm>
            <a:prstGeom prst="ellipse">
              <a:avLst/>
            </a:prstGeom>
            <a:solidFill>
              <a:schemeClr val="accent3">
                <a:alpha val="8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E059426F-DA25-4577-93F8-CB1198614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55272" y="2922999"/>
              <a:ext cx="3600000" cy="3600000"/>
            </a:xfrm>
            <a:custGeom>
              <a:avLst/>
              <a:gdLst>
                <a:gd name="connsiteX0" fmla="*/ 1800000 w 3600000"/>
                <a:gd name="connsiteY0" fmla="*/ 0 h 3600000"/>
                <a:gd name="connsiteX1" fmla="*/ 3600000 w 3600000"/>
                <a:gd name="connsiteY1" fmla="*/ 1800001 h 3600000"/>
                <a:gd name="connsiteX2" fmla="*/ 1800000 w 3600000"/>
                <a:gd name="connsiteY2" fmla="*/ 3600000 h 3600000"/>
                <a:gd name="connsiteX3" fmla="*/ 0 w 3600000"/>
                <a:gd name="connsiteY3" fmla="*/ 1800001 h 3600000"/>
                <a:gd name="connsiteX4" fmla="*/ 1800000 w 3600000"/>
                <a:gd name="connsiteY4" fmla="*/ 0 h 36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0" h="3600000">
                  <a:moveTo>
                    <a:pt x="1800000" y="0"/>
                  </a:moveTo>
                  <a:cubicBezTo>
                    <a:pt x="2794112" y="0"/>
                    <a:pt x="3600000" y="805888"/>
                    <a:pt x="3600000" y="1800001"/>
                  </a:cubicBezTo>
                  <a:cubicBezTo>
                    <a:pt x="3600000" y="2794113"/>
                    <a:pt x="2794112" y="3600000"/>
                    <a:pt x="1800000" y="3600000"/>
                  </a:cubicBezTo>
                  <a:cubicBezTo>
                    <a:pt x="805888" y="3600000"/>
                    <a:pt x="0" y="2794113"/>
                    <a:pt x="0" y="1800001"/>
                  </a:cubicBezTo>
                  <a:cubicBezTo>
                    <a:pt x="0" y="805888"/>
                    <a:pt x="805888" y="0"/>
                    <a:pt x="1800000" y="0"/>
                  </a:cubicBezTo>
                  <a:close/>
                </a:path>
              </a:pathLst>
            </a:custGeom>
            <a:solidFill>
              <a:srgbClr val="FFFFFF"/>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6" descr="A picture containing text, fabric&#10;&#10;Description automatically generated">
            <a:extLst>
              <a:ext uri="{FF2B5EF4-FFF2-40B4-BE49-F238E27FC236}">
                <a16:creationId xmlns:a16="http://schemas.microsoft.com/office/drawing/2014/main" id="{7E3E9219-D8A6-556E-211F-64F2092758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0485" y="317436"/>
            <a:ext cx="3604613" cy="6408201"/>
          </a:xfrm>
          <a:prstGeom prst="rect">
            <a:avLst/>
          </a:prstGeom>
        </p:spPr>
      </p:pic>
      <p:pic>
        <p:nvPicPr>
          <p:cNvPr id="5" name="Content Placeholder 4">
            <a:extLst>
              <a:ext uri="{FF2B5EF4-FFF2-40B4-BE49-F238E27FC236}">
                <a16:creationId xmlns:a16="http://schemas.microsoft.com/office/drawing/2014/main" id="{0BABDBA1-F375-B4A9-AA74-3DA1D7B4FC72}"/>
              </a:ext>
            </a:extLst>
          </p:cNvPr>
          <p:cNvPicPr>
            <a:picLocks noGrp="1" noChangeAspect="1"/>
          </p:cNvPicPr>
          <p:nvPr>
            <p:ph idx="1"/>
          </p:nvPr>
        </p:nvPicPr>
        <p:blipFill>
          <a:blip r:embed="rId3"/>
          <a:stretch>
            <a:fillRect/>
          </a:stretch>
        </p:blipFill>
        <p:spPr>
          <a:xfrm>
            <a:off x="3342284" y="2254758"/>
            <a:ext cx="2880000" cy="138511"/>
          </a:xfrm>
          <a:prstGeom prst="rect">
            <a:avLst/>
          </a:prstGeom>
        </p:spPr>
      </p:pic>
    </p:spTree>
    <p:extLst>
      <p:ext uri="{BB962C8B-B14F-4D97-AF65-F5344CB8AC3E}">
        <p14:creationId xmlns:p14="http://schemas.microsoft.com/office/powerpoint/2010/main" val="3962285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3AF7-2D1C-C856-8C28-F09CEDB88B01}"/>
              </a:ext>
            </a:extLst>
          </p:cNvPr>
          <p:cNvSpPr>
            <a:spLocks noGrp="1"/>
          </p:cNvSpPr>
          <p:nvPr>
            <p:ph type="title"/>
          </p:nvPr>
        </p:nvSpPr>
        <p:spPr/>
        <p:txBody>
          <a:bodyPr>
            <a:normAutofit fontScale="90000"/>
          </a:bodyPr>
          <a:lstStyle/>
          <a:p>
            <a:br>
              <a:rPr lang="en-CN" dirty="0"/>
            </a:br>
            <a:r>
              <a:rPr lang="en-CN" dirty="0"/>
              <a:t>The metaphysical principles of Yijing</a:t>
            </a:r>
          </a:p>
        </p:txBody>
      </p:sp>
      <p:sp>
        <p:nvSpPr>
          <p:cNvPr id="3" name="Content Placeholder 2">
            <a:extLst>
              <a:ext uri="{FF2B5EF4-FFF2-40B4-BE49-F238E27FC236}">
                <a16:creationId xmlns:a16="http://schemas.microsoft.com/office/drawing/2014/main" id="{C50C41FD-B2BE-477F-C153-858489A570F1}"/>
              </a:ext>
            </a:extLst>
          </p:cNvPr>
          <p:cNvSpPr>
            <a:spLocks noGrp="1"/>
          </p:cNvSpPr>
          <p:nvPr>
            <p:ph idx="1"/>
          </p:nvPr>
        </p:nvSpPr>
        <p:spPr>
          <a:xfrm>
            <a:off x="540000" y="2528887"/>
            <a:ext cx="11101136" cy="4082928"/>
          </a:xfrm>
        </p:spPr>
        <p:txBody>
          <a:bodyPr>
            <a:noAutofit/>
          </a:bodyPr>
          <a:lstStyle/>
          <a:p>
            <a:r>
              <a:rPr lang="en-CN" sz="2200" dirty="0"/>
              <a:t>The progressive Development of every entity – Yi, Change - is the most fundamental characteristic of Universe.  Creativity in constant operation.</a:t>
            </a:r>
          </a:p>
          <a:p>
            <a:r>
              <a:rPr lang="en-CN" sz="2200" dirty="0"/>
              <a:t>Things have a “mental” origin and are manifested in the physical world:         </a:t>
            </a:r>
            <a:r>
              <a:rPr lang="en-CN" sz="2200" b="1" dirty="0"/>
              <a:t>Tian – Di - Ren</a:t>
            </a:r>
          </a:p>
          <a:p>
            <a:r>
              <a:rPr lang="en-CN" sz="2200" dirty="0"/>
              <a:t>There is Heaven, the unknown and mysterious Dao – the originator of all things.</a:t>
            </a:r>
          </a:p>
          <a:p>
            <a:r>
              <a:rPr lang="en-CN" sz="2200" dirty="0"/>
              <a:t>There is Earth, where the spiritual takes form.</a:t>
            </a:r>
          </a:p>
          <a:p>
            <a:r>
              <a:rPr lang="en-CN" sz="2200" dirty="0"/>
              <a:t>There is Humanity, where the mind receives Heaven’s spiritual impulse and transforms it into physical reality.</a:t>
            </a:r>
          </a:p>
        </p:txBody>
      </p:sp>
    </p:spTree>
    <p:extLst>
      <p:ext uri="{BB962C8B-B14F-4D97-AF65-F5344CB8AC3E}">
        <p14:creationId xmlns:p14="http://schemas.microsoft.com/office/powerpoint/2010/main" val="2965129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447B-EB87-FCA1-05C2-8491EE012859}"/>
              </a:ext>
            </a:extLst>
          </p:cNvPr>
          <p:cNvSpPr>
            <a:spLocks noGrp="1"/>
          </p:cNvSpPr>
          <p:nvPr>
            <p:ph type="title"/>
          </p:nvPr>
        </p:nvSpPr>
        <p:spPr>
          <a:xfrm>
            <a:off x="540000" y="540000"/>
            <a:ext cx="11101135" cy="864257"/>
          </a:xfrm>
        </p:spPr>
        <p:txBody>
          <a:bodyPr>
            <a:normAutofit/>
          </a:bodyPr>
          <a:lstStyle/>
          <a:p>
            <a:r>
              <a:rPr lang="en-CN" sz="5400" dirty="0"/>
              <a:t>In the past Schools served Business</a:t>
            </a:r>
          </a:p>
        </p:txBody>
      </p:sp>
      <p:sp>
        <p:nvSpPr>
          <p:cNvPr id="3" name="Content Placeholder 2">
            <a:extLst>
              <a:ext uri="{FF2B5EF4-FFF2-40B4-BE49-F238E27FC236}">
                <a16:creationId xmlns:a16="http://schemas.microsoft.com/office/drawing/2014/main" id="{9433E6AF-091A-96E9-207C-F0BE53D403EE}"/>
              </a:ext>
            </a:extLst>
          </p:cNvPr>
          <p:cNvSpPr>
            <a:spLocks noGrp="1"/>
          </p:cNvSpPr>
          <p:nvPr>
            <p:ph idx="1"/>
          </p:nvPr>
        </p:nvSpPr>
        <p:spPr>
          <a:xfrm>
            <a:off x="540000" y="1404257"/>
            <a:ext cx="11101136" cy="4904467"/>
          </a:xfrm>
        </p:spPr>
        <p:txBody>
          <a:bodyPr>
            <a:noAutofit/>
          </a:bodyPr>
          <a:lstStyle/>
          <a:p>
            <a:r>
              <a:rPr lang="en-CN" sz="3200" dirty="0"/>
              <a:t>Natural Creativity was “educated out” of the child</a:t>
            </a:r>
          </a:p>
          <a:p>
            <a:r>
              <a:rPr lang="en-CN" sz="3200" dirty="0"/>
              <a:t>Conformity and dullness were taught.</a:t>
            </a:r>
          </a:p>
          <a:p>
            <a:r>
              <a:rPr lang="en-CN" sz="3200" dirty="0"/>
              <a:t>AI has made all this obsolete.  </a:t>
            </a:r>
          </a:p>
          <a:p>
            <a:r>
              <a:rPr lang="en-CN" sz="3200" dirty="0"/>
              <a:t>The economy can work with much less human labor.</a:t>
            </a:r>
          </a:p>
          <a:p>
            <a:r>
              <a:rPr lang="en-CN" sz="3200" dirty="0"/>
              <a:t>Schools must focus on educating children to be full, whole humans!</a:t>
            </a:r>
          </a:p>
        </p:txBody>
      </p:sp>
    </p:spTree>
    <p:extLst>
      <p:ext uri="{BB962C8B-B14F-4D97-AF65-F5344CB8AC3E}">
        <p14:creationId xmlns:p14="http://schemas.microsoft.com/office/powerpoint/2010/main" val="579782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board with writing on it&#10;&#10;Description automatically generated with medium confidence">
            <a:extLst>
              <a:ext uri="{FF2B5EF4-FFF2-40B4-BE49-F238E27FC236}">
                <a16:creationId xmlns:a16="http://schemas.microsoft.com/office/drawing/2014/main" id="{5F653571-7EE2-D492-A39B-72B6B7DA55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87607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Laozi, chap 42"/>
          <p:cNvSpPr txBox="1">
            <a:spLocks noGrp="1"/>
          </p:cNvSpPr>
          <p:nvPr>
            <p:ph type="body" idx="13"/>
          </p:nvPr>
        </p:nvSpPr>
        <p:spPr>
          <a:xfrm>
            <a:off x="2416969" y="5769430"/>
            <a:ext cx="7358063" cy="620298"/>
          </a:xfrm>
          <a:prstGeom prst="rect">
            <a:avLst/>
          </a:prstGeom>
        </p:spPr>
        <p:txBody>
          <a:bodyPr/>
          <a:lstStyle>
            <a:lvl1pPr>
              <a:defRPr sz="3000" b="1"/>
            </a:lvl1pPr>
          </a:lstStyle>
          <a:p>
            <a:r>
              <a:rPr lang="en-US" dirty="0"/>
              <a:t>Daodejing - </a:t>
            </a:r>
            <a:r>
              <a:rPr dirty="0"/>
              <a:t>Laozi, </a:t>
            </a:r>
            <a:r>
              <a:rPr lang="en-US" dirty="0"/>
              <a:t>C</a:t>
            </a:r>
            <a:r>
              <a:rPr dirty="0"/>
              <a:t>h</a:t>
            </a:r>
            <a:r>
              <a:rPr lang="en-US" dirty="0"/>
              <a:t>.</a:t>
            </a:r>
            <a:r>
              <a:rPr dirty="0"/>
              <a:t> 42</a:t>
            </a:r>
          </a:p>
        </p:txBody>
      </p:sp>
      <p:sp>
        <p:nvSpPr>
          <p:cNvPr id="140" name="From Dao comes One,…"/>
          <p:cNvSpPr txBox="1">
            <a:spLocks noGrp="1"/>
          </p:cNvSpPr>
          <p:nvPr>
            <p:ph type="body" idx="14"/>
          </p:nvPr>
        </p:nvSpPr>
        <p:spPr>
          <a:xfrm>
            <a:off x="2416969" y="0"/>
            <a:ext cx="7358063" cy="5769429"/>
          </a:xfrm>
          <a:prstGeom prst="rect">
            <a:avLst/>
          </a:prstGeom>
        </p:spPr>
        <p:txBody>
          <a:bodyPr/>
          <a:lstStyle/>
          <a:p>
            <a:pPr>
              <a:defRPr sz="4000"/>
            </a:pPr>
            <a:r>
              <a:rPr lang="en-US" dirty="0"/>
              <a:t>A Universal Theory of Development</a:t>
            </a:r>
          </a:p>
          <a:p>
            <a:pPr>
              <a:defRPr sz="4000"/>
            </a:pPr>
            <a:r>
              <a:rPr lang="en-US" dirty="0"/>
              <a:t>From </a:t>
            </a:r>
            <a:r>
              <a:rPr lang="en-US" b="1" dirty="0"/>
              <a:t>Dao</a:t>
            </a:r>
            <a:r>
              <a:rPr lang="en-US" dirty="0"/>
              <a:t> comes </a:t>
            </a:r>
            <a:r>
              <a:rPr lang="en-US" b="1" dirty="0"/>
              <a:t>One</a:t>
            </a:r>
            <a:r>
              <a:rPr lang="en-US" dirty="0"/>
              <a:t>,</a:t>
            </a:r>
          </a:p>
          <a:p>
            <a:pPr>
              <a:defRPr sz="4000"/>
            </a:pPr>
            <a:r>
              <a:rPr lang="en-US" dirty="0"/>
              <a:t>From One comes </a:t>
            </a:r>
            <a:r>
              <a:rPr lang="en-US" b="1" dirty="0"/>
              <a:t>Two</a:t>
            </a:r>
            <a:r>
              <a:rPr lang="en-US" dirty="0"/>
              <a:t>,</a:t>
            </a:r>
          </a:p>
          <a:p>
            <a:pPr>
              <a:defRPr sz="4000"/>
            </a:pPr>
            <a:r>
              <a:rPr dirty="0"/>
              <a:t>From Two comes </a:t>
            </a:r>
            <a:r>
              <a:rPr b="1" dirty="0"/>
              <a:t>Three</a:t>
            </a:r>
            <a:r>
              <a:rPr dirty="0"/>
              <a:t>, and</a:t>
            </a:r>
          </a:p>
          <a:p>
            <a:pPr>
              <a:defRPr sz="4000"/>
            </a:pPr>
            <a:r>
              <a:rPr dirty="0"/>
              <a:t>From Three </a:t>
            </a:r>
            <a:r>
              <a:rPr b="1" dirty="0"/>
              <a:t>all things</a:t>
            </a:r>
            <a:r>
              <a:rPr dirty="0"/>
              <a:t> arise.</a:t>
            </a:r>
          </a:p>
        </p:txBody>
      </p:sp>
    </p:spTree>
    <p:extLst>
      <p:ext uri="{BB962C8B-B14F-4D97-AF65-F5344CB8AC3E}">
        <p14:creationId xmlns:p14="http://schemas.microsoft.com/office/powerpoint/2010/main" val="277037054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F41E-7EF3-A138-53C6-6EB4D21920F7}"/>
              </a:ext>
            </a:extLst>
          </p:cNvPr>
          <p:cNvSpPr>
            <a:spLocks noGrp="1"/>
          </p:cNvSpPr>
          <p:nvPr>
            <p:ph type="title"/>
          </p:nvPr>
        </p:nvSpPr>
        <p:spPr/>
        <p:txBody>
          <a:bodyPr>
            <a:normAutofit/>
          </a:bodyPr>
          <a:lstStyle/>
          <a:p>
            <a:r>
              <a:rPr lang="en-US" dirty="0"/>
              <a:t>Taijitu – Whole = Yin + Yang</a:t>
            </a:r>
          </a:p>
        </p:txBody>
      </p:sp>
      <p:sp>
        <p:nvSpPr>
          <p:cNvPr id="3" name="Text Placeholder 2">
            <a:extLst>
              <a:ext uri="{FF2B5EF4-FFF2-40B4-BE49-F238E27FC236}">
                <a16:creationId xmlns:a16="http://schemas.microsoft.com/office/drawing/2014/main" id="{03E6A2E5-5C20-2B83-D363-D9223F186829}"/>
              </a:ext>
            </a:extLst>
          </p:cNvPr>
          <p:cNvSpPr>
            <a:spLocks noGrp="1"/>
          </p:cNvSpPr>
          <p:nvPr>
            <p:ph type="body" idx="1"/>
          </p:nvPr>
        </p:nvSpPr>
        <p:spPr/>
        <p:txBody>
          <a:bodyPr>
            <a:noAutofit/>
          </a:bodyPr>
          <a:lstStyle/>
          <a:p>
            <a:r>
              <a:rPr lang="en-US" sz="2600" dirty="0"/>
              <a:t>An elegant symbol of Reality – the Whole of Reality is in Motion – the Active, Creative force of Yang is Interacting with the Receiving capacity of Yin, bringing about the Creative Advance of Life</a:t>
            </a:r>
          </a:p>
          <a:p>
            <a:r>
              <a:rPr lang="en-US" sz="2600" dirty="0"/>
              <a:t>Yin and Yang are the same, but different.  Together they are the Whole, the Oneness of all Being</a:t>
            </a:r>
          </a:p>
          <a:p>
            <a:r>
              <a:rPr lang="en-US" sz="2600" dirty="0"/>
              <a:t>Each individual entity is both autonomous unto itself and One with all other entities in a coherent System</a:t>
            </a:r>
          </a:p>
        </p:txBody>
      </p:sp>
    </p:spTree>
    <p:extLst>
      <p:ext uri="{BB962C8B-B14F-4D97-AF65-F5344CB8AC3E}">
        <p14:creationId xmlns:p14="http://schemas.microsoft.com/office/powerpoint/2010/main" val="93547172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Taiji tu-bold.jpg" descr="Taiji tu-bold.jpg"/>
          <p:cNvPicPr>
            <a:picLocks noChangeAspect="1"/>
          </p:cNvPicPr>
          <p:nvPr/>
        </p:nvPicPr>
        <p:blipFill>
          <a:blip r:embed="rId2"/>
          <a:stretch>
            <a:fillRect/>
          </a:stretch>
        </p:blipFill>
        <p:spPr>
          <a:xfrm>
            <a:off x="2667000" y="73670"/>
            <a:ext cx="6858000" cy="6710660"/>
          </a:xfrm>
          <a:prstGeom prst="rect">
            <a:avLst/>
          </a:prstGeom>
          <a:ln w="12700">
            <a:miter lim="400000"/>
          </a:ln>
        </p:spPr>
      </p:pic>
    </p:spTree>
    <p:extLst>
      <p:ext uri="{BB962C8B-B14F-4D97-AF65-F5344CB8AC3E}">
        <p14:creationId xmlns:p14="http://schemas.microsoft.com/office/powerpoint/2010/main" val="1987474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What are my Presumptions?"/>
          <p:cNvSpPr txBox="1">
            <a:spLocks noGrp="1"/>
          </p:cNvSpPr>
          <p:nvPr>
            <p:ph type="title"/>
          </p:nvPr>
        </p:nvSpPr>
        <p:spPr>
          <a:prstGeom prst="rect">
            <a:avLst/>
          </a:prstGeom>
        </p:spPr>
        <p:txBody>
          <a:bodyPr/>
          <a:lstStyle/>
          <a:p>
            <a:r>
              <a:t>What are my Presumptions?</a:t>
            </a:r>
          </a:p>
        </p:txBody>
      </p:sp>
      <p:sp>
        <p:nvSpPr>
          <p:cNvPr id="129" name="That we find ourselves within certain prepotent systems of relationships - the Natural Order…"/>
          <p:cNvSpPr txBox="1">
            <a:spLocks noGrp="1"/>
          </p:cNvSpPr>
          <p:nvPr>
            <p:ph type="body" idx="1"/>
          </p:nvPr>
        </p:nvSpPr>
        <p:spPr>
          <a:prstGeom prst="rect">
            <a:avLst/>
          </a:prstGeom>
        </p:spPr>
        <p:txBody>
          <a:bodyPr>
            <a:normAutofit/>
          </a:bodyPr>
          <a:lstStyle/>
          <a:p>
            <a:pPr>
              <a:buBlip>
                <a:blip r:embed="rId2"/>
              </a:buBlip>
            </a:pPr>
            <a:r>
              <a:rPr sz="2400" dirty="0"/>
              <a:t>That we find ourselves within certain prepotent systems of relationships - the Natural Order</a:t>
            </a:r>
            <a:r>
              <a:rPr lang="en-US" sz="2400" dirty="0"/>
              <a:t>.</a:t>
            </a:r>
            <a:endParaRPr sz="2400" dirty="0"/>
          </a:p>
          <a:p>
            <a:pPr>
              <a:buBlip>
                <a:blip r:embed="rId2"/>
              </a:buBlip>
            </a:pPr>
            <a:r>
              <a:rPr sz="2400" dirty="0"/>
              <a:t>That this Natural Order is One Coherent Whole that is comprised of several, interrelated Kingdoms: Mineral, Vegetable, Animal, Human &amp; Unknown</a:t>
            </a:r>
            <a:r>
              <a:rPr lang="en-US" sz="2400" dirty="0"/>
              <a:t>.</a:t>
            </a:r>
            <a:endParaRPr sz="2400" dirty="0"/>
          </a:p>
          <a:p>
            <a:pPr>
              <a:buBlip>
                <a:blip r:embed="rId2"/>
              </a:buBlip>
            </a:pPr>
            <a:r>
              <a:rPr sz="2400" dirty="0"/>
              <a:t>That there are stable Laws of </a:t>
            </a:r>
            <a:r>
              <a:rPr lang="en-US" sz="2400" dirty="0"/>
              <a:t>Creative </a:t>
            </a:r>
            <a:r>
              <a:rPr sz="2400" dirty="0"/>
              <a:t>Development operating within these Kingdoms that Philosophy can help us to see, and Science can help us to know and understand</a:t>
            </a:r>
            <a:r>
              <a:rPr lang="en-US" sz="2400" dirty="0"/>
              <a:t>.</a:t>
            </a:r>
            <a:endParaRPr sz="2400" dirty="0"/>
          </a:p>
        </p:txBody>
      </p:sp>
    </p:spTree>
    <p:extLst>
      <p:ext uri="{BB962C8B-B14F-4D97-AF65-F5344CB8AC3E}">
        <p14:creationId xmlns:p14="http://schemas.microsoft.com/office/powerpoint/2010/main" val="2271567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6094-58A0-E7E1-9DB7-C86CA1DB6E70}"/>
              </a:ext>
            </a:extLst>
          </p:cNvPr>
          <p:cNvSpPr>
            <a:spLocks noGrp="1"/>
          </p:cNvSpPr>
          <p:nvPr>
            <p:ph type="title"/>
          </p:nvPr>
        </p:nvSpPr>
        <p:spPr>
          <a:xfrm>
            <a:off x="540000" y="540000"/>
            <a:ext cx="11101135" cy="1077785"/>
          </a:xfrm>
        </p:spPr>
        <p:txBody>
          <a:bodyPr/>
          <a:lstStyle/>
          <a:p>
            <a:r>
              <a:rPr lang="en-CN" dirty="0"/>
              <a:t>Managing Risks</a:t>
            </a:r>
          </a:p>
        </p:txBody>
      </p:sp>
      <p:sp>
        <p:nvSpPr>
          <p:cNvPr id="3" name="Content Placeholder 2">
            <a:extLst>
              <a:ext uri="{FF2B5EF4-FFF2-40B4-BE49-F238E27FC236}">
                <a16:creationId xmlns:a16="http://schemas.microsoft.com/office/drawing/2014/main" id="{FF7945E3-B595-4389-FEF4-FAEDC498EFF7}"/>
              </a:ext>
            </a:extLst>
          </p:cNvPr>
          <p:cNvSpPr>
            <a:spLocks noGrp="1"/>
          </p:cNvSpPr>
          <p:nvPr>
            <p:ph idx="1"/>
          </p:nvPr>
        </p:nvSpPr>
        <p:spPr>
          <a:xfrm>
            <a:off x="540000" y="1786597"/>
            <a:ext cx="11101136" cy="4783015"/>
          </a:xfrm>
        </p:spPr>
        <p:txBody>
          <a:bodyPr>
            <a:normAutofit/>
          </a:bodyPr>
          <a:lstStyle/>
          <a:p>
            <a:r>
              <a:rPr lang="en-CN" sz="2800" dirty="0"/>
              <a:t>Two things are absolutely required:</a:t>
            </a:r>
          </a:p>
          <a:p>
            <a:r>
              <a:rPr lang="en-CN" sz="2800" dirty="0"/>
              <a:t>1.  </a:t>
            </a:r>
            <a:r>
              <a:rPr lang="en-CN" sz="2800" b="1" dirty="0"/>
              <a:t>Moral education</a:t>
            </a:r>
            <a:r>
              <a:rPr lang="en-CN" sz="2800" dirty="0"/>
              <a:t> – for Chinese I suggest the </a:t>
            </a:r>
            <a:r>
              <a:rPr lang="en-CN" sz="2800" b="1" dirty="0"/>
              <a:t>Book of Rites</a:t>
            </a:r>
          </a:p>
          <a:p>
            <a:r>
              <a:rPr lang="en-CN" sz="2800" dirty="0"/>
              <a:t>2.  </a:t>
            </a:r>
            <a:r>
              <a:rPr lang="en-CN" sz="2800" b="1" dirty="0"/>
              <a:t>Global orientation</a:t>
            </a:r>
            <a:r>
              <a:rPr lang="en-CN" sz="2800" dirty="0"/>
              <a:t> – Ecological crises, Terrorism, War, lack of Global management of agriculture, water, food security, etc.</a:t>
            </a:r>
          </a:p>
          <a:p>
            <a:r>
              <a:rPr lang="en-CN" sz="2800" dirty="0"/>
              <a:t>Recognition that our </a:t>
            </a:r>
            <a:r>
              <a:rPr lang="en-CN" sz="2800" b="1" dirty="0"/>
              <a:t>One Human Family</a:t>
            </a:r>
            <a:r>
              <a:rPr lang="en-CN" sz="2800" dirty="0"/>
              <a:t> has only </a:t>
            </a:r>
            <a:r>
              <a:rPr lang="en-CN" sz="2800" b="1" dirty="0"/>
              <a:t>One Home</a:t>
            </a:r>
            <a:r>
              <a:rPr lang="en-CN" sz="2800" dirty="0"/>
              <a:t> – the </a:t>
            </a:r>
            <a:r>
              <a:rPr lang="en-CN" sz="2800" b="1" dirty="0"/>
              <a:t>Planet Earth!</a:t>
            </a:r>
            <a:r>
              <a:rPr lang="en-CN" sz="2800" dirty="0"/>
              <a:t>   To destroy our Earth is to commit suicide.</a:t>
            </a:r>
          </a:p>
        </p:txBody>
      </p:sp>
    </p:spTree>
    <p:extLst>
      <p:ext uri="{BB962C8B-B14F-4D97-AF65-F5344CB8AC3E}">
        <p14:creationId xmlns:p14="http://schemas.microsoft.com/office/powerpoint/2010/main" val="398340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hilosophy of Organism"/>
          <p:cNvSpPr txBox="1">
            <a:spLocks noGrp="1"/>
          </p:cNvSpPr>
          <p:nvPr>
            <p:ph type="title"/>
          </p:nvPr>
        </p:nvSpPr>
        <p:spPr>
          <a:xfrm>
            <a:off x="540000" y="540000"/>
            <a:ext cx="11101135" cy="1021514"/>
          </a:xfrm>
          <a:prstGeom prst="rect">
            <a:avLst/>
          </a:prstGeom>
        </p:spPr>
        <p:txBody>
          <a:bodyPr>
            <a:normAutofit fontScale="90000"/>
          </a:bodyPr>
          <a:lstStyle/>
          <a:p>
            <a:r>
              <a:rPr dirty="0"/>
              <a:t>Philosophy of Organism</a:t>
            </a:r>
            <a:r>
              <a:rPr lang="en-US" dirty="0"/>
              <a:t> - Whitehead</a:t>
            </a:r>
            <a:endParaRPr dirty="0"/>
          </a:p>
        </p:txBody>
      </p:sp>
      <p:sp>
        <p:nvSpPr>
          <p:cNvPr id="135" name="Change / Development the most pervasive characteristic of Universe…"/>
          <p:cNvSpPr txBox="1">
            <a:spLocks noGrp="1"/>
          </p:cNvSpPr>
          <p:nvPr>
            <p:ph type="body" idx="1"/>
          </p:nvPr>
        </p:nvSpPr>
        <p:spPr>
          <a:xfrm>
            <a:off x="738188" y="1561514"/>
            <a:ext cx="10715625" cy="5089657"/>
          </a:xfrm>
          <a:prstGeom prst="rect">
            <a:avLst/>
          </a:prstGeom>
        </p:spPr>
        <p:txBody>
          <a:bodyPr>
            <a:normAutofit fontScale="85000" lnSpcReduction="20000"/>
          </a:bodyPr>
          <a:lstStyle/>
          <a:p>
            <a:pPr marL="249129" indent="-249129" defTabSz="369675">
              <a:spcBef>
                <a:spcPts val="2250"/>
              </a:spcBef>
              <a:defRPr sz="3239"/>
            </a:pPr>
            <a:r>
              <a:rPr lang="en-US" dirty="0"/>
              <a:t>Creativity</a:t>
            </a:r>
            <a:r>
              <a:rPr dirty="0"/>
              <a:t> / Development</a:t>
            </a:r>
            <a:r>
              <a:rPr lang="en-US" dirty="0"/>
              <a:t> -</a:t>
            </a:r>
            <a:r>
              <a:rPr dirty="0"/>
              <a:t> the most pervasive characteristic of Universe</a:t>
            </a:r>
            <a:r>
              <a:rPr lang="en-AU" dirty="0"/>
              <a:t>.  All entities are in the process of developing.</a:t>
            </a:r>
            <a:endParaRPr dirty="0"/>
          </a:p>
          <a:p>
            <a:pPr marL="249129" indent="-249129" defTabSz="369675">
              <a:spcBef>
                <a:spcPts val="2250"/>
              </a:spcBef>
              <a:defRPr sz="3239"/>
            </a:pPr>
            <a:r>
              <a:rPr dirty="0"/>
              <a:t>Development arises out of each entity’s potentiality as it interacts with its environment</a:t>
            </a:r>
            <a:r>
              <a:rPr lang="en-US" dirty="0"/>
              <a:t>.</a:t>
            </a:r>
            <a:endParaRPr dirty="0"/>
          </a:p>
          <a:p>
            <a:pPr marL="249129" indent="-249129" defTabSz="369675">
              <a:spcBef>
                <a:spcPts val="2250"/>
              </a:spcBef>
              <a:defRPr sz="3239"/>
            </a:pPr>
            <a:r>
              <a:rPr lang="en-AU" dirty="0"/>
              <a:t>As an entity Actualizes its</a:t>
            </a:r>
            <a:r>
              <a:rPr dirty="0"/>
              <a:t> Potentiality</a:t>
            </a:r>
            <a:r>
              <a:rPr lang="en-AU" dirty="0"/>
              <a:t> it is Creating anew.</a:t>
            </a:r>
            <a:endParaRPr dirty="0"/>
          </a:p>
          <a:p>
            <a:pPr marL="249129" indent="-249129" defTabSz="369675">
              <a:spcBef>
                <a:spcPts val="2250"/>
              </a:spcBef>
              <a:defRPr sz="3239"/>
            </a:pPr>
            <a:r>
              <a:rPr dirty="0"/>
              <a:t>To understand </a:t>
            </a:r>
            <a:r>
              <a:rPr lang="en-AU" dirty="0"/>
              <a:t>this </a:t>
            </a:r>
            <a:r>
              <a:rPr dirty="0"/>
              <a:t>Process is to understand Reality</a:t>
            </a:r>
            <a:r>
              <a:rPr lang="en-US" dirty="0"/>
              <a:t>.</a:t>
            </a:r>
            <a:endParaRPr dirty="0"/>
          </a:p>
          <a:p>
            <a:pPr marL="249129" indent="-249129" defTabSz="369675">
              <a:spcBef>
                <a:spcPts val="2250"/>
              </a:spcBef>
              <a:defRPr sz="3239"/>
            </a:pPr>
            <a:r>
              <a:rPr dirty="0"/>
              <a:t>All things are interrelated</a:t>
            </a:r>
            <a:r>
              <a:rPr lang="en-AU" dirty="0"/>
              <a:t>, Being</a:t>
            </a:r>
            <a:r>
              <a:rPr dirty="0"/>
              <a:t> in this Present Moment</a:t>
            </a:r>
            <a:r>
              <a:rPr lang="en-AU" dirty="0"/>
              <a:t> -</a:t>
            </a:r>
            <a:r>
              <a:rPr dirty="0"/>
              <a:t> this NOW</a:t>
            </a:r>
            <a:r>
              <a:rPr lang="en-AU" dirty="0"/>
              <a:t> -</a:t>
            </a:r>
            <a:r>
              <a:rPr dirty="0"/>
              <a:t> in an organic</a:t>
            </a:r>
            <a:r>
              <a:rPr lang="en-AU" dirty="0"/>
              <a:t>, coherent</a:t>
            </a:r>
            <a:r>
              <a:rPr dirty="0"/>
              <a:t> and comprehensive harmony</a:t>
            </a:r>
            <a:r>
              <a:rPr lang="en-US" dirty="0"/>
              <a:t>.</a:t>
            </a:r>
            <a:endParaRPr dirty="0"/>
          </a:p>
        </p:txBody>
      </p:sp>
    </p:spTree>
    <p:extLst>
      <p:ext uri="{BB962C8B-B14F-4D97-AF65-F5344CB8AC3E}">
        <p14:creationId xmlns:p14="http://schemas.microsoft.com/office/powerpoint/2010/main" val="111294675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hilosophy-Science of Education.png" descr="Philosophy-Science of Education.png"/>
          <p:cNvPicPr>
            <a:picLocks noChangeAspect="1"/>
          </p:cNvPicPr>
          <p:nvPr/>
        </p:nvPicPr>
        <p:blipFill>
          <a:blip r:embed="rId2" cstate="screen">
            <a:extLst>
              <a:ext uri="{28A0092B-C50C-407E-A947-70E740481C1C}">
                <a14:useLocalDpi xmlns:a14="http://schemas.microsoft.com/office/drawing/2010/main"/>
              </a:ext>
            </a:extLst>
          </a:blip>
          <a:srcRect l="1812" t="1812" r="1812" b="1812"/>
          <a:stretch>
            <a:fillRect/>
          </a:stretch>
        </p:blipFill>
        <p:spPr>
          <a:xfrm>
            <a:off x="1327172" y="0"/>
            <a:ext cx="9537656" cy="6858000"/>
          </a:xfrm>
          <a:prstGeom prst="rect">
            <a:avLst/>
          </a:prstGeom>
          <a:ln w="12700">
            <a:miter lim="400000"/>
          </a:ln>
        </p:spPr>
      </p:pic>
    </p:spTree>
    <p:extLst>
      <p:ext uri="{BB962C8B-B14F-4D97-AF65-F5344CB8AC3E}">
        <p14:creationId xmlns:p14="http://schemas.microsoft.com/office/powerpoint/2010/main" val="1595312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Body"/>
          <p:cNvSpPr txBox="1">
            <a:spLocks noGrp="1"/>
          </p:cNvSpPr>
          <p:nvPr>
            <p:ph type="body" idx="1"/>
          </p:nvPr>
        </p:nvSpPr>
        <p:spPr>
          <a:xfrm>
            <a:off x="-435428" y="212211"/>
            <a:ext cx="3276599" cy="6507116"/>
          </a:xfrm>
          <a:prstGeom prst="rect">
            <a:avLst/>
          </a:prstGeom>
        </p:spPr>
        <p:txBody>
          <a:bodyPr>
            <a:normAutofit/>
          </a:bodyPr>
          <a:lstStyle/>
          <a:p>
            <a:pPr algn="ctr">
              <a:buBlip>
                <a:blip r:embed="rId2"/>
              </a:buBlip>
            </a:pPr>
            <a:r>
              <a:rPr lang="en-US" sz="2200" b="1" dirty="0">
                <a:solidFill>
                  <a:srgbClr val="FF0000"/>
                </a:solidFill>
              </a:rPr>
              <a:t>Process  /  Content</a:t>
            </a:r>
          </a:p>
          <a:p>
            <a:pPr algn="ctr">
              <a:buBlip>
                <a:blip r:embed="rId2"/>
              </a:buBlip>
            </a:pPr>
            <a:r>
              <a:rPr lang="en-US" sz="2200" b="1" dirty="0">
                <a:solidFill>
                  <a:srgbClr val="FF0000"/>
                </a:solidFill>
              </a:rPr>
              <a:t>Chart of a</a:t>
            </a:r>
          </a:p>
          <a:p>
            <a:pPr algn="ctr">
              <a:buBlip>
                <a:blip r:embed="rId2"/>
              </a:buBlip>
            </a:pPr>
            <a:r>
              <a:rPr lang="en-US" sz="2200" b="1" dirty="0">
                <a:solidFill>
                  <a:srgbClr val="FF0000"/>
                </a:solidFill>
              </a:rPr>
              <a:t>Holistic Education</a:t>
            </a:r>
          </a:p>
          <a:p>
            <a:pPr algn="ctr">
              <a:buBlip>
                <a:blip r:embed="rId2"/>
              </a:buBlip>
            </a:pPr>
            <a:r>
              <a:rPr lang="en-US" sz="2200" b="1" dirty="0">
                <a:solidFill>
                  <a:srgbClr val="FF0000"/>
                </a:solidFill>
              </a:rPr>
              <a:t>System</a:t>
            </a:r>
          </a:p>
          <a:p>
            <a:pPr algn="ctr">
              <a:buBlip>
                <a:blip r:embed="rId2"/>
              </a:buBlip>
            </a:pPr>
            <a:r>
              <a:rPr lang="en-US" sz="2200" b="1" dirty="0"/>
              <a:t>Unique</a:t>
            </a:r>
            <a:r>
              <a:rPr lang="en-US" sz="2200" dirty="0"/>
              <a:t>:</a:t>
            </a:r>
          </a:p>
          <a:p>
            <a:pPr algn="ctr">
              <a:buBlip>
                <a:blip r:embed="rId2"/>
              </a:buBlip>
            </a:pPr>
            <a:r>
              <a:rPr lang="en-US" sz="2200" b="1" dirty="0"/>
              <a:t>Master potential</a:t>
            </a:r>
          </a:p>
          <a:p>
            <a:pPr algn="ctr">
              <a:buBlip>
                <a:blip r:embed="rId2"/>
              </a:buBlip>
            </a:pPr>
            <a:r>
              <a:rPr lang="en-US" sz="2200" dirty="0"/>
              <a:t>Focus on </a:t>
            </a:r>
            <a:r>
              <a:rPr lang="en-US" sz="2200" b="1" dirty="0"/>
              <a:t>SELF</a:t>
            </a:r>
          </a:p>
          <a:p>
            <a:pPr algn="ctr">
              <a:buBlip>
                <a:blip r:embed="rId2"/>
              </a:buBlip>
            </a:pPr>
            <a:r>
              <a:rPr lang="en-US" sz="2200" b="1" dirty="0"/>
              <a:t>Unknown</a:t>
            </a:r>
            <a:r>
              <a:rPr lang="en-US" sz="2200" dirty="0"/>
              <a:t> as part </a:t>
            </a:r>
          </a:p>
          <a:p>
            <a:pPr algn="ctr">
              <a:buBlip>
                <a:blip r:embed="rId2"/>
              </a:buBlip>
            </a:pPr>
            <a:r>
              <a:rPr lang="en-US" sz="2200" dirty="0"/>
              <a:t>of Reality</a:t>
            </a:r>
            <a:endParaRPr sz="2200" dirty="0"/>
          </a:p>
        </p:txBody>
      </p:sp>
      <p:pic>
        <p:nvPicPr>
          <p:cNvPr id="3" name="Picture 2">
            <a:extLst>
              <a:ext uri="{FF2B5EF4-FFF2-40B4-BE49-F238E27FC236}">
                <a16:creationId xmlns:a16="http://schemas.microsoft.com/office/drawing/2014/main" id="{1A5018CA-4FE3-7AA2-BE63-133145A111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3855" y="0"/>
            <a:ext cx="9438145" cy="6719327"/>
          </a:xfrm>
          <a:prstGeom prst="rect">
            <a:avLst/>
          </a:prstGeom>
        </p:spPr>
      </p:pic>
    </p:spTree>
    <p:extLst>
      <p:ext uri="{BB962C8B-B14F-4D97-AF65-F5344CB8AC3E}">
        <p14:creationId xmlns:p14="http://schemas.microsoft.com/office/powerpoint/2010/main" val="154571128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3" name="Rectangle 22">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93F1402-2867-4C4F-A1BA-606198AD7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4514" y="-87086"/>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887A981-7310-4FDA-96E6-73ECCD6C4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3874"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ED4C940-D8EF-42FB-B65E-81A70494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56A1B230-58D0-41AA-8ACD-0AE93078B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6000" y="0"/>
            <a:ext cx="10800000" cy="6858000"/>
            <a:chOff x="2328000" y="0"/>
            <a:chExt cx="2880000" cy="1440000"/>
          </a:xfrm>
        </p:grpSpPr>
        <p:sp>
          <p:nvSpPr>
            <p:cNvPr id="32" name="Rectangle 31">
              <a:extLst>
                <a:ext uri="{FF2B5EF4-FFF2-40B4-BE49-F238E27FC236}">
                  <a16:creationId xmlns:a16="http://schemas.microsoft.com/office/drawing/2014/main" id="{91B32BAF-B8A7-40EA-8C6C-3409A4268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AB64E17-54DF-4E9F-BB8F-9619CAE1A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F7AEDD01-B338-442A-9214-A38E48E3F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6" name="Rectangle 35">
              <a:extLst>
                <a:ext uri="{FF2B5EF4-FFF2-40B4-BE49-F238E27FC236}">
                  <a16:creationId xmlns:a16="http://schemas.microsoft.com/office/drawing/2014/main" id="{1444701A-B337-4728-803C-208856DCB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7B1125A-A245-40E7-937C-DB195DADF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445038F8-360D-46AD-B2F1-47DAB7AA0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602287" y="268286"/>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1297267-64FC-46DE-88B8-E76DC4691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F11F64C-F256-02B7-9455-9069C473672D}"/>
              </a:ext>
            </a:extLst>
          </p:cNvPr>
          <p:cNvSpPr>
            <a:spLocks noGrp="1"/>
          </p:cNvSpPr>
          <p:nvPr>
            <p:ph type="title"/>
          </p:nvPr>
        </p:nvSpPr>
        <p:spPr>
          <a:xfrm>
            <a:off x="540000" y="1640114"/>
            <a:ext cx="4500561" cy="4127048"/>
          </a:xfrm>
        </p:spPr>
        <p:txBody>
          <a:bodyPr vert="horz" lIns="91440" tIns="45720" rIns="91440" bIns="45720" rtlCol="0" anchor="b">
            <a:normAutofit/>
          </a:bodyPr>
          <a:lstStyle/>
          <a:p>
            <a:pPr algn="ctr"/>
            <a:r>
              <a:rPr lang="en-US" sz="4800" dirty="0"/>
              <a:t>Nature has evolved a BRAIN!</a:t>
            </a:r>
            <a:br>
              <a:rPr lang="en-US" sz="4800" dirty="0"/>
            </a:br>
            <a:r>
              <a:rPr lang="en-US" sz="4800" dirty="0"/>
              <a:t>Control center of every aspect of human life!</a:t>
            </a:r>
          </a:p>
        </p:txBody>
      </p:sp>
      <p:sp>
        <p:nvSpPr>
          <p:cNvPr id="43" name="Freeform: Shape 42">
            <a:extLst>
              <a:ext uri="{FF2B5EF4-FFF2-40B4-BE49-F238E27FC236}">
                <a16:creationId xmlns:a16="http://schemas.microsoft.com/office/drawing/2014/main" id="{D0A09031-1697-4CF1-8372-9D6B798ED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7424" y="0"/>
            <a:ext cx="6444576" cy="6858000"/>
          </a:xfrm>
          <a:custGeom>
            <a:avLst/>
            <a:gdLst>
              <a:gd name="connsiteX0" fmla="*/ 0 w 6444576"/>
              <a:gd name="connsiteY0" fmla="*/ 0 h 6858000"/>
              <a:gd name="connsiteX1" fmla="*/ 6444576 w 6444576"/>
              <a:gd name="connsiteY1" fmla="*/ 0 h 6858000"/>
              <a:gd name="connsiteX2" fmla="*/ 6444576 w 6444576"/>
              <a:gd name="connsiteY2" fmla="*/ 6858000 h 6858000"/>
              <a:gd name="connsiteX3" fmla="*/ 0 w 64445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44576" h="6858000">
                <a:moveTo>
                  <a:pt x="0" y="0"/>
                </a:moveTo>
                <a:lnTo>
                  <a:pt x="6444576" y="0"/>
                </a:lnTo>
                <a:lnTo>
                  <a:pt x="6444576"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Beautiful Brain video_94F7FCA3-4907-4530-B0F2-150323E4C9C0.mp4">
            <a:hlinkClick r:id="" action="ppaction://media"/>
            <a:extLst>
              <a:ext uri="{FF2B5EF4-FFF2-40B4-BE49-F238E27FC236}">
                <a16:creationId xmlns:a16="http://schemas.microsoft.com/office/drawing/2014/main" id="{046B5692-F949-6B1B-E568-9FD0BD46428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05711" y="20150"/>
            <a:ext cx="4278019" cy="6288576"/>
          </a:xfrm>
          <a:prstGeom prst="rect">
            <a:avLst/>
          </a:prstGeom>
        </p:spPr>
      </p:pic>
    </p:spTree>
    <p:extLst>
      <p:ext uri="{BB962C8B-B14F-4D97-AF65-F5344CB8AC3E}">
        <p14:creationId xmlns:p14="http://schemas.microsoft.com/office/powerpoint/2010/main" val="164360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846B-10B1-BCC0-6710-870AFF4EC65F}"/>
              </a:ext>
            </a:extLst>
          </p:cNvPr>
          <p:cNvSpPr>
            <a:spLocks noGrp="1"/>
          </p:cNvSpPr>
          <p:nvPr>
            <p:ph type="title"/>
          </p:nvPr>
        </p:nvSpPr>
        <p:spPr>
          <a:xfrm>
            <a:off x="540000" y="540000"/>
            <a:ext cx="11101135" cy="1246597"/>
          </a:xfrm>
        </p:spPr>
        <p:txBody>
          <a:bodyPr/>
          <a:lstStyle/>
          <a:p>
            <a:r>
              <a:rPr lang="en-CN" dirty="0"/>
              <a:t>How the Brain Learns – 4 Pillars</a:t>
            </a:r>
          </a:p>
        </p:txBody>
      </p:sp>
      <p:sp>
        <p:nvSpPr>
          <p:cNvPr id="3" name="Text Placeholder 2">
            <a:extLst>
              <a:ext uri="{FF2B5EF4-FFF2-40B4-BE49-F238E27FC236}">
                <a16:creationId xmlns:a16="http://schemas.microsoft.com/office/drawing/2014/main" id="{ACB0794A-282E-3A02-7C80-040BDD6F7269}"/>
              </a:ext>
            </a:extLst>
          </p:cNvPr>
          <p:cNvSpPr>
            <a:spLocks noGrp="1"/>
          </p:cNvSpPr>
          <p:nvPr>
            <p:ph type="body" idx="1"/>
          </p:nvPr>
        </p:nvSpPr>
        <p:spPr>
          <a:xfrm>
            <a:off x="738188" y="1382486"/>
            <a:ext cx="10715625" cy="5388428"/>
          </a:xfrm>
        </p:spPr>
        <p:txBody>
          <a:bodyPr>
            <a:noAutofit/>
          </a:bodyPr>
          <a:lstStyle/>
          <a:p>
            <a:r>
              <a:rPr lang="en-CN" sz="2800" dirty="0"/>
              <a:t>Attention!  (For teachers and parents it’s “Attention to the child’s attention.”)</a:t>
            </a:r>
          </a:p>
          <a:p>
            <a:r>
              <a:rPr lang="en-CN" sz="2800" dirty="0"/>
              <a:t>Active Engagement!   Potentiality is Actualized through Interaction with the Environment.</a:t>
            </a:r>
          </a:p>
          <a:p>
            <a:r>
              <a:rPr lang="en-CN" sz="2800" dirty="0"/>
              <a:t>Immediate Error Correction so the child perceives the difference immediately.</a:t>
            </a:r>
          </a:p>
          <a:p>
            <a:r>
              <a:rPr lang="en-CN" sz="2800" dirty="0"/>
              <a:t>Sleep (and meditation) consolidates the learning in the Brain, activating the same circuits as many as 100 times during the night.</a:t>
            </a:r>
          </a:p>
        </p:txBody>
      </p:sp>
    </p:spTree>
    <p:extLst>
      <p:ext uri="{BB962C8B-B14F-4D97-AF65-F5344CB8AC3E}">
        <p14:creationId xmlns:p14="http://schemas.microsoft.com/office/powerpoint/2010/main" val="155455488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3D25-C455-892E-63C3-9E0959FDD89E}"/>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BD55E2C3-6248-0B2F-B67A-A6C5A9C24054}"/>
              </a:ext>
            </a:extLst>
          </p:cNvPr>
          <p:cNvSpPr>
            <a:spLocks noGrp="1"/>
          </p:cNvSpPr>
          <p:nvPr>
            <p:ph idx="1"/>
          </p:nvPr>
        </p:nvSpPr>
        <p:spPr/>
        <p:txBody>
          <a:bodyPr/>
          <a:lstStyle/>
          <a:p>
            <a:endParaRPr lang="en-CN"/>
          </a:p>
        </p:txBody>
      </p:sp>
    </p:spTree>
    <p:extLst>
      <p:ext uri="{BB962C8B-B14F-4D97-AF65-F5344CB8AC3E}">
        <p14:creationId xmlns:p14="http://schemas.microsoft.com/office/powerpoint/2010/main" val="3653689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15CE-483A-2EFB-3576-56065A3C7F3E}"/>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A1DB25CD-A657-AB90-CAA4-6CEC93B0330F}"/>
              </a:ext>
            </a:extLst>
          </p:cNvPr>
          <p:cNvSpPr>
            <a:spLocks noGrp="1"/>
          </p:cNvSpPr>
          <p:nvPr>
            <p:ph idx="1"/>
          </p:nvPr>
        </p:nvSpPr>
        <p:spPr/>
        <p:txBody>
          <a:bodyPr/>
          <a:lstStyle/>
          <a:p>
            <a:endParaRPr lang="en-CN"/>
          </a:p>
        </p:txBody>
      </p:sp>
    </p:spTree>
    <p:extLst>
      <p:ext uri="{BB962C8B-B14F-4D97-AF65-F5344CB8AC3E}">
        <p14:creationId xmlns:p14="http://schemas.microsoft.com/office/powerpoint/2010/main" val="2095620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279-32C6-EC42-9D27-518AAC41B296}"/>
              </a:ext>
            </a:extLst>
          </p:cNvPr>
          <p:cNvSpPr>
            <a:spLocks noGrp="1"/>
          </p:cNvSpPr>
          <p:nvPr>
            <p:ph type="title"/>
          </p:nvPr>
        </p:nvSpPr>
        <p:spPr/>
        <p:txBody>
          <a:bodyPr>
            <a:normAutofit/>
          </a:bodyPr>
          <a:lstStyle/>
          <a:p>
            <a:r>
              <a:rPr lang="en-US" sz="2800" dirty="0"/>
              <a:t>The Brain’s Internal model of reality that is constructed through education and experience.</a:t>
            </a:r>
            <a:br>
              <a:rPr lang="en-US" sz="2800" dirty="0"/>
            </a:br>
            <a:br>
              <a:rPr lang="en-US" sz="2800" dirty="0"/>
            </a:br>
            <a:r>
              <a:rPr lang="en-US" sz="2800" dirty="0"/>
              <a:t>Language acquisition</a:t>
            </a:r>
            <a:br>
              <a:rPr lang="en-US" sz="2800" dirty="0"/>
            </a:br>
            <a:br>
              <a:rPr lang="en-US" sz="2800" dirty="0"/>
            </a:br>
            <a:r>
              <a:rPr lang="en-US" sz="2800" dirty="0"/>
              <a:t>The ratio of Unconscious processing to consciousness – 98:2</a:t>
            </a:r>
            <a:br>
              <a:rPr lang="en-US" sz="2800" dirty="0"/>
            </a:br>
            <a:br>
              <a:rPr lang="en-US" sz="2800" dirty="0"/>
            </a:br>
            <a:r>
              <a:rPr lang="en-US" sz="2800" dirty="0"/>
              <a:t>Reading as visual acquisition of language.</a:t>
            </a:r>
            <a:br>
              <a:rPr lang="en-US" sz="2800" dirty="0"/>
            </a:br>
            <a:br>
              <a:rPr lang="en-US" sz="2800" dirty="0"/>
            </a:br>
            <a:r>
              <a:rPr lang="en-US" sz="2800" dirty="0"/>
              <a:t>The Global Neuronal Workspace theory of consciousness.</a:t>
            </a:r>
            <a:br>
              <a:rPr lang="en-US" sz="2800" dirty="0"/>
            </a:br>
            <a:r>
              <a:rPr lang="en-US" sz="2800" dirty="0"/>
              <a:t>Jiang Ping’s designs</a:t>
            </a:r>
            <a:br>
              <a:rPr lang="en-US" sz="2800" dirty="0"/>
            </a:br>
            <a:r>
              <a:rPr lang="en-US" sz="2800" dirty="0"/>
              <a:t>List of AI programs useful in Education</a:t>
            </a:r>
            <a:br>
              <a:rPr lang="en-US" sz="2800" dirty="0"/>
            </a:br>
            <a:r>
              <a:rPr lang="en-US" sz="2800" dirty="0"/>
              <a:t>List of areas where Brains are better than AI</a:t>
            </a:r>
            <a:br>
              <a:rPr lang="en-US" sz="2800" dirty="0"/>
            </a:br>
            <a:endParaRPr lang="en-US" sz="2800" dirty="0"/>
          </a:p>
        </p:txBody>
      </p:sp>
    </p:spTree>
    <p:extLst>
      <p:ext uri="{BB962C8B-B14F-4D97-AF65-F5344CB8AC3E}">
        <p14:creationId xmlns:p14="http://schemas.microsoft.com/office/powerpoint/2010/main" val="1307336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3" name="Rectangle 22">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6" name="Rectangle 25">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4" name="Rectangle 33">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2" name="Rectangle 31">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77801BDB-9707-DBA5-4D16-147DB4F2213A}"/>
              </a:ext>
            </a:extLst>
          </p:cNvPr>
          <p:cNvSpPr>
            <a:spLocks noGrp="1"/>
          </p:cNvSpPr>
          <p:nvPr>
            <p:ph type="title"/>
          </p:nvPr>
        </p:nvSpPr>
        <p:spPr>
          <a:xfrm>
            <a:off x="540000" y="2198914"/>
            <a:ext cx="4500561" cy="2600900"/>
          </a:xfrm>
        </p:spPr>
        <p:txBody>
          <a:bodyPr vert="horz" lIns="91440" tIns="45720" rIns="91440" bIns="45720" rtlCol="0" anchor="b">
            <a:normAutofit/>
          </a:bodyPr>
          <a:lstStyle/>
          <a:p>
            <a:r>
              <a:rPr lang="en-US" dirty="0"/>
              <a:t>Who is this?</a:t>
            </a:r>
          </a:p>
        </p:txBody>
      </p:sp>
      <p:pic>
        <p:nvPicPr>
          <p:cNvPr id="4" name="Picture 3" descr="A person holding a clipboard with a drawing on it&#10;&#10;Description automatically generated">
            <a:extLst>
              <a:ext uri="{FF2B5EF4-FFF2-40B4-BE49-F238E27FC236}">
                <a16:creationId xmlns:a16="http://schemas.microsoft.com/office/drawing/2014/main" id="{7147F548-206A-A762-98ED-0F068114A1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256314" y="10"/>
            <a:ext cx="6945086" cy="6857990"/>
          </a:xfrm>
          <a:prstGeom prst="rect">
            <a:avLst/>
          </a:prstGeom>
        </p:spPr>
      </p:pic>
    </p:spTree>
    <p:extLst>
      <p:ext uri="{BB962C8B-B14F-4D97-AF65-F5344CB8AC3E}">
        <p14:creationId xmlns:p14="http://schemas.microsoft.com/office/powerpoint/2010/main" val="666306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3" name="Rectangle 22">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6" name="Rectangle 25">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4" name="Rectangle 33">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2" name="Rectangle 31">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6C67D11A-7BD8-A09B-E21F-22BB3F290FB8}"/>
              </a:ext>
            </a:extLst>
          </p:cNvPr>
          <p:cNvSpPr>
            <a:spLocks noGrp="1"/>
          </p:cNvSpPr>
          <p:nvPr>
            <p:ph type="title"/>
          </p:nvPr>
        </p:nvSpPr>
        <p:spPr>
          <a:xfrm>
            <a:off x="540000" y="3004456"/>
            <a:ext cx="4500561" cy="1804633"/>
          </a:xfrm>
        </p:spPr>
        <p:txBody>
          <a:bodyPr vert="horz" lIns="91440" tIns="45720" rIns="91440" bIns="45720" rtlCol="0" anchor="b">
            <a:normAutofit/>
          </a:bodyPr>
          <a:lstStyle/>
          <a:p>
            <a:r>
              <a:rPr lang="en-US" sz="5400" dirty="0"/>
              <a:t>Neil Bohr’s Coat of Arms</a:t>
            </a:r>
          </a:p>
        </p:txBody>
      </p:sp>
      <p:pic>
        <p:nvPicPr>
          <p:cNvPr id="4" name="Picture 3" descr="A close-up of a logo&#10;&#10;Description automatically generated">
            <a:extLst>
              <a:ext uri="{FF2B5EF4-FFF2-40B4-BE49-F238E27FC236}">
                <a16:creationId xmlns:a16="http://schemas.microsoft.com/office/drawing/2014/main" id="{739CB692-2F5C-5448-4049-E26D810CD7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8102" y="408694"/>
            <a:ext cx="3879467" cy="5768725"/>
          </a:xfrm>
          <a:prstGeom prst="rect">
            <a:avLst/>
          </a:prstGeom>
        </p:spPr>
      </p:pic>
    </p:spTree>
    <p:extLst>
      <p:ext uri="{BB962C8B-B14F-4D97-AF65-F5344CB8AC3E}">
        <p14:creationId xmlns:p14="http://schemas.microsoft.com/office/powerpoint/2010/main" val="449957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red and yellow background&#10;&#10;Description automatically generated">
            <a:extLst>
              <a:ext uri="{FF2B5EF4-FFF2-40B4-BE49-F238E27FC236}">
                <a16:creationId xmlns:a16="http://schemas.microsoft.com/office/drawing/2014/main" id="{DA7886E5-2D85-46A8-C995-35538B88A0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7058" y="0"/>
            <a:ext cx="5037884" cy="6858000"/>
          </a:xfrm>
          <a:prstGeom prst="rect">
            <a:avLst/>
          </a:prstGeom>
        </p:spPr>
      </p:pic>
    </p:spTree>
    <p:extLst>
      <p:ext uri="{BB962C8B-B14F-4D97-AF65-F5344CB8AC3E}">
        <p14:creationId xmlns:p14="http://schemas.microsoft.com/office/powerpoint/2010/main" val="2813058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2E4991B7-6F4A-B4F5-3F16-F4AA61428F57}"/>
              </a:ext>
            </a:extLst>
          </p:cNvPr>
          <p:cNvSpPr>
            <a:spLocks noGrp="1"/>
          </p:cNvSpPr>
          <p:nvPr>
            <p:ph type="title"/>
          </p:nvPr>
        </p:nvSpPr>
        <p:spPr>
          <a:xfrm>
            <a:off x="540000" y="271887"/>
            <a:ext cx="4500561" cy="1567799"/>
          </a:xfrm>
        </p:spPr>
        <p:txBody>
          <a:bodyPr vert="horz" lIns="91440" tIns="45720" rIns="91440" bIns="45720" rtlCol="0" anchor="b">
            <a:normAutofit/>
          </a:bodyPr>
          <a:lstStyle/>
          <a:p>
            <a:r>
              <a:rPr lang="en-US" sz="4800" dirty="0"/>
              <a:t>Gua in Binary Order (1032 CE)</a:t>
            </a:r>
          </a:p>
        </p:txBody>
      </p:sp>
      <p:pic>
        <p:nvPicPr>
          <p:cNvPr id="5" name="Content Placeholder 4" descr="A circular diagram with many characters&#10;&#10;Description automatically generated with medium confidence">
            <a:extLst>
              <a:ext uri="{FF2B5EF4-FFF2-40B4-BE49-F238E27FC236}">
                <a16:creationId xmlns:a16="http://schemas.microsoft.com/office/drawing/2014/main" id="{953FE608-F302-F219-8828-AB035971C69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040561" y="-3601"/>
            <a:ext cx="6444576" cy="6857990"/>
          </a:xfrm>
          <a:prstGeom prst="rect">
            <a:avLst/>
          </a:prstGeom>
        </p:spPr>
      </p:pic>
    </p:spTree>
    <p:extLst>
      <p:ext uri="{BB962C8B-B14F-4D97-AF65-F5344CB8AC3E}">
        <p14:creationId xmlns:p14="http://schemas.microsoft.com/office/powerpoint/2010/main" val="901152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874-2CF4-E2D4-6369-E25EBA103A46}"/>
              </a:ext>
            </a:extLst>
          </p:cNvPr>
          <p:cNvSpPr>
            <a:spLocks noGrp="1"/>
          </p:cNvSpPr>
          <p:nvPr>
            <p:ph type="title"/>
          </p:nvPr>
        </p:nvSpPr>
        <p:spPr/>
        <p:txBody>
          <a:bodyPr>
            <a:normAutofit/>
          </a:bodyPr>
          <a:lstStyle/>
          <a:p>
            <a:r>
              <a:rPr lang="en-US" sz="5400" dirty="0"/>
              <a:t>Taijitu</a:t>
            </a:r>
            <a:br>
              <a:rPr lang="en-US" sz="5400" dirty="0"/>
            </a:br>
            <a:r>
              <a:rPr lang="en-US" sz="5400" dirty="0"/>
              <a:t>Geometric</a:t>
            </a:r>
            <a:br>
              <a:rPr lang="en-US" sz="5400" dirty="0"/>
            </a:br>
            <a:r>
              <a:rPr lang="en-US" sz="5400" dirty="0"/>
              <a:t>Style</a:t>
            </a:r>
          </a:p>
        </p:txBody>
      </p:sp>
      <p:pic>
        <p:nvPicPr>
          <p:cNvPr id="4" name="Picture 3" descr="A picture containing building, dome&#10;&#10;Description automatically generated">
            <a:extLst>
              <a:ext uri="{FF2B5EF4-FFF2-40B4-BE49-F238E27FC236}">
                <a16:creationId xmlns:a16="http://schemas.microsoft.com/office/drawing/2014/main" id="{071609B0-4B62-E61B-C78B-9FEB4A49EC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7814" y="381000"/>
            <a:ext cx="6172200" cy="6096000"/>
          </a:xfrm>
          <a:prstGeom prst="rect">
            <a:avLst/>
          </a:prstGeom>
        </p:spPr>
      </p:pic>
    </p:spTree>
    <p:extLst>
      <p:ext uri="{BB962C8B-B14F-4D97-AF65-F5344CB8AC3E}">
        <p14:creationId xmlns:p14="http://schemas.microsoft.com/office/powerpoint/2010/main" val="2980754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book&#10;&#10;Description automatically generated with low confidence">
            <a:extLst>
              <a:ext uri="{FF2B5EF4-FFF2-40B4-BE49-F238E27FC236}">
                <a16:creationId xmlns:a16="http://schemas.microsoft.com/office/drawing/2014/main" id="{E0C61385-0D81-AB3F-D315-01CF568B6D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02816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evice&#10;&#10;Description automatically generated">
            <a:extLst>
              <a:ext uri="{FF2B5EF4-FFF2-40B4-BE49-F238E27FC236}">
                <a16:creationId xmlns:a16="http://schemas.microsoft.com/office/drawing/2014/main" id="{845BB26C-CAAC-3ED7-2E5A-1D8D3AD192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020269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721735B-5C67-6C4E-5AC9-06CD12B19F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07" y="1183339"/>
            <a:ext cx="4046132" cy="5707537"/>
          </a:xfrm>
          <a:prstGeom prst="rect">
            <a:avLst/>
          </a:prstGeom>
        </p:spPr>
      </p:pic>
      <p:pic>
        <p:nvPicPr>
          <p:cNvPr id="7" name="Picture 6" descr="Icon&#10;&#10;Description automatically generated">
            <a:extLst>
              <a:ext uri="{FF2B5EF4-FFF2-40B4-BE49-F238E27FC236}">
                <a16:creationId xmlns:a16="http://schemas.microsoft.com/office/drawing/2014/main" id="{58B30F7A-6705-1CF9-2928-8F1206E944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94960" y="10"/>
            <a:ext cx="4029005" cy="5707527"/>
          </a:xfrm>
          <a:prstGeom prst="rect">
            <a:avLst/>
          </a:prstGeom>
        </p:spPr>
      </p:pic>
      <p:pic>
        <p:nvPicPr>
          <p:cNvPr id="5" name="Picture 4" descr="A picture containing outdoor, stone&#10;&#10;Description automatically generated">
            <a:extLst>
              <a:ext uri="{FF2B5EF4-FFF2-40B4-BE49-F238E27FC236}">
                <a16:creationId xmlns:a16="http://schemas.microsoft.com/office/drawing/2014/main" id="{9534AAB3-25C2-426F-9F3D-12F1EE41F0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23965" y="1150453"/>
            <a:ext cx="4012654" cy="5707537"/>
          </a:xfrm>
          <a:prstGeom prst="rect">
            <a:avLst/>
          </a:prstGeom>
        </p:spPr>
      </p:pic>
    </p:spTree>
    <p:extLst>
      <p:ext uri="{BB962C8B-B14F-4D97-AF65-F5344CB8AC3E}">
        <p14:creationId xmlns:p14="http://schemas.microsoft.com/office/powerpoint/2010/main" val="3848071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ece of paper with writing on it&#10;&#10;Description automatically generated with medium confidence">
            <a:extLst>
              <a:ext uri="{FF2B5EF4-FFF2-40B4-BE49-F238E27FC236}">
                <a16:creationId xmlns:a16="http://schemas.microsoft.com/office/drawing/2014/main" id="{0A6358B5-5FB4-7A21-E71B-F4E3485C65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0878" y="0"/>
            <a:ext cx="4070244" cy="6858000"/>
          </a:xfrm>
          <a:prstGeom prst="rect">
            <a:avLst/>
          </a:prstGeom>
        </p:spPr>
      </p:pic>
    </p:spTree>
    <p:extLst>
      <p:ext uri="{BB962C8B-B14F-4D97-AF65-F5344CB8AC3E}">
        <p14:creationId xmlns:p14="http://schemas.microsoft.com/office/powerpoint/2010/main" val="2979681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E3F9034-5468-3610-B872-1F02448F48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844923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3" name="Rectangle 22">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6" name="Rectangle 25">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4" name="Rectangle 33">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2" name="Rectangle 31">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D409240-57CF-F798-E56A-12CEB40FC9F0}"/>
              </a:ext>
            </a:extLst>
          </p:cNvPr>
          <p:cNvSpPr>
            <a:spLocks noGrp="1"/>
          </p:cNvSpPr>
          <p:nvPr>
            <p:ph type="title"/>
          </p:nvPr>
        </p:nvSpPr>
        <p:spPr>
          <a:xfrm>
            <a:off x="5366657" y="121060"/>
            <a:ext cx="6274479" cy="4688030"/>
          </a:xfrm>
        </p:spPr>
        <p:txBody>
          <a:bodyPr vert="horz" lIns="91440" tIns="45720" rIns="91440" bIns="45720" rtlCol="0" anchor="b">
            <a:normAutofit/>
          </a:bodyPr>
          <a:lstStyle/>
          <a:p>
            <a:pPr algn="ctr"/>
            <a:r>
              <a:rPr lang="en-US" sz="3600" dirty="0"/>
              <a:t>The Supreme Ultimate</a:t>
            </a:r>
            <a:br>
              <a:rPr lang="en-US" sz="3600" dirty="0"/>
            </a:br>
            <a:r>
              <a:rPr lang="en-US" sz="3600" dirty="0"/>
              <a:t>Metaphysical conception of the origin</a:t>
            </a:r>
            <a:br>
              <a:rPr lang="en-US" sz="3600" dirty="0"/>
            </a:br>
            <a:r>
              <a:rPr lang="en-US" sz="3600" dirty="0"/>
              <a:t> of the Universe</a:t>
            </a:r>
            <a:br>
              <a:rPr lang="en-US" sz="3600" dirty="0"/>
            </a:br>
            <a:r>
              <a:rPr lang="en-US" sz="3600" dirty="0"/>
              <a:t> – From Nothingness to One, </a:t>
            </a:r>
            <a:br>
              <a:rPr lang="en-US" sz="3600" dirty="0"/>
            </a:br>
            <a:r>
              <a:rPr lang="en-US" sz="3600" dirty="0"/>
              <a:t>- from One to Two, </a:t>
            </a:r>
            <a:br>
              <a:rPr lang="en-US" sz="3600" dirty="0"/>
            </a:br>
            <a:r>
              <a:rPr lang="en-US" sz="3600" dirty="0"/>
              <a:t>- from Two to Three, and </a:t>
            </a:r>
            <a:br>
              <a:rPr lang="en-US" sz="3600" dirty="0"/>
            </a:br>
            <a:r>
              <a:rPr lang="en-US" sz="3600" dirty="0"/>
              <a:t>- from Three to All Things!</a:t>
            </a:r>
            <a:br>
              <a:rPr lang="en-US" sz="3600" dirty="0"/>
            </a:br>
            <a:endParaRPr lang="en-US" sz="3600" dirty="0"/>
          </a:p>
        </p:txBody>
      </p:sp>
      <p:sp>
        <p:nvSpPr>
          <p:cNvPr id="4" name="Text Placeholder 3">
            <a:extLst>
              <a:ext uri="{FF2B5EF4-FFF2-40B4-BE49-F238E27FC236}">
                <a16:creationId xmlns:a16="http://schemas.microsoft.com/office/drawing/2014/main" id="{F76C7602-D21F-C77B-7075-62B956910923}"/>
              </a:ext>
            </a:extLst>
          </p:cNvPr>
          <p:cNvSpPr>
            <a:spLocks noGrp="1"/>
          </p:cNvSpPr>
          <p:nvPr>
            <p:ph type="body" idx="1"/>
          </p:nvPr>
        </p:nvSpPr>
        <p:spPr>
          <a:xfrm>
            <a:off x="7140575" y="4988476"/>
            <a:ext cx="4500561" cy="748295"/>
          </a:xfrm>
        </p:spPr>
        <p:txBody>
          <a:bodyPr vert="horz" lIns="91440" tIns="45720" rIns="91440" bIns="45720" rtlCol="0">
            <a:normAutofit/>
          </a:bodyPr>
          <a:lstStyle/>
          <a:p>
            <a:pPr algn="ctr"/>
            <a:r>
              <a:rPr lang="en-US" sz="1600" dirty="0"/>
              <a:t>by Zhou Dunyi</a:t>
            </a:r>
            <a:br>
              <a:rPr lang="en-US" sz="1600" dirty="0"/>
            </a:br>
            <a:r>
              <a:rPr lang="en-US" sz="1600" dirty="0"/>
              <a:t>(as Explained by Zhu Zi)</a:t>
            </a:r>
          </a:p>
        </p:txBody>
      </p:sp>
      <p:pic>
        <p:nvPicPr>
          <p:cNvPr id="3" name="Picture 2" descr="Diagram&#10;&#10;Description automatically generated">
            <a:extLst>
              <a:ext uri="{FF2B5EF4-FFF2-40B4-BE49-F238E27FC236}">
                <a16:creationId xmlns:a16="http://schemas.microsoft.com/office/drawing/2014/main" id="{DFD05E94-84B6-2E7B-20CE-1AB749658C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0" y="44260"/>
            <a:ext cx="2579914" cy="6783216"/>
          </a:xfrm>
          <a:prstGeom prst="rect">
            <a:avLst/>
          </a:prstGeom>
        </p:spPr>
      </p:pic>
    </p:spTree>
    <p:extLst>
      <p:ext uri="{BB962C8B-B14F-4D97-AF65-F5344CB8AC3E}">
        <p14:creationId xmlns:p14="http://schemas.microsoft.com/office/powerpoint/2010/main" val="4258272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eceipt&#10;&#10;Description automatically generated">
            <a:extLst>
              <a:ext uri="{FF2B5EF4-FFF2-40B4-BE49-F238E27FC236}">
                <a16:creationId xmlns:a16="http://schemas.microsoft.com/office/drawing/2014/main" id="{6A6A4CC5-5FFE-93E7-6AD6-71784C9753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682718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ase&#10;&#10;Description automatically generated">
            <a:extLst>
              <a:ext uri="{FF2B5EF4-FFF2-40B4-BE49-F238E27FC236}">
                <a16:creationId xmlns:a16="http://schemas.microsoft.com/office/drawing/2014/main" id="{A2D10A88-E76B-A296-79FE-2FFC33698B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35494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416F32-9D98-4340-82E8-E90CE00AD2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12191999" cy="6861601"/>
            <a:chOff x="0" y="-1"/>
            <a:chExt cx="12191999" cy="6861601"/>
          </a:xfrm>
        </p:grpSpPr>
        <p:sp>
          <p:nvSpPr>
            <p:cNvPr id="12" name="Rectangle 11">
              <a:extLst>
                <a:ext uri="{FF2B5EF4-FFF2-40B4-BE49-F238E27FC236}">
                  <a16:creationId xmlns:a16="http://schemas.microsoft.com/office/drawing/2014/main" id="{66375AB4-82BB-418F-A50F-6180F68724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3FDD54B2-4A3F-4BFE-8FF0-82CA73F4AE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Oval 13">
              <a:extLst>
                <a:ext uri="{FF2B5EF4-FFF2-40B4-BE49-F238E27FC236}">
                  <a16:creationId xmlns:a16="http://schemas.microsoft.com/office/drawing/2014/main" id="{30876F96-77AB-4E72-B1D2-FA45F4E3C0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5" name="Group 14">
              <a:extLst>
                <a:ext uri="{FF2B5EF4-FFF2-40B4-BE49-F238E27FC236}">
                  <a16:creationId xmlns:a16="http://schemas.microsoft.com/office/drawing/2014/main" id="{BB08A2E9-6518-449E-940B-8518A1D850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17" name="Rectangle 16">
                <a:extLst>
                  <a:ext uri="{FF2B5EF4-FFF2-40B4-BE49-F238E27FC236}">
                    <a16:creationId xmlns:a16="http://schemas.microsoft.com/office/drawing/2014/main" id="{60A86BE0-76B3-4EA0-BA2D-05266013A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6BA13564-810C-4398-AA63-67B020811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3555E1EF-6216-47FA-BBCA-7C0C8C2DAB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D8D85657-6A77-4466-887F-EE948B9CD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2" name="Rectangle 21">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5" name="Rectangle 24">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3" name="Rectangle 32">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1" name="Rectangle 30">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3755F507-95AA-5134-35A1-71470DBCF2C5}"/>
              </a:ext>
            </a:extLst>
          </p:cNvPr>
          <p:cNvSpPr>
            <a:spLocks noGrp="1"/>
          </p:cNvSpPr>
          <p:nvPr>
            <p:ph type="title"/>
          </p:nvPr>
        </p:nvSpPr>
        <p:spPr>
          <a:xfrm>
            <a:off x="7086315" y="545126"/>
            <a:ext cx="4554821" cy="2186096"/>
          </a:xfrm>
        </p:spPr>
        <p:txBody>
          <a:bodyPr vert="horz" lIns="91440" tIns="45720" rIns="91440" bIns="45720" rtlCol="0" anchor="t">
            <a:normAutofit/>
          </a:bodyPr>
          <a:lstStyle/>
          <a:p>
            <a:r>
              <a:rPr lang="en-US" sz="4700" dirty="0"/>
              <a:t>I Ching – or</a:t>
            </a:r>
            <a:br>
              <a:rPr lang="en-US" sz="4700" dirty="0"/>
            </a:br>
            <a:r>
              <a:rPr lang="en-US" sz="4700" dirty="0"/>
              <a:t>Book of Changes (Yijing)</a:t>
            </a:r>
          </a:p>
        </p:txBody>
      </p:sp>
      <p:pic>
        <p:nvPicPr>
          <p:cNvPr id="6" name="Content Placeholder 5" descr="A grey book with yellow sticker&#10;&#10;Description automatically generated">
            <a:extLst>
              <a:ext uri="{FF2B5EF4-FFF2-40B4-BE49-F238E27FC236}">
                <a16:creationId xmlns:a16="http://schemas.microsoft.com/office/drawing/2014/main" id="{8DDEEF32-2C92-8FD0-B547-917D75BA60D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25123" y="540000"/>
            <a:ext cx="3879468" cy="5768725"/>
          </a:xfrm>
          <a:prstGeom prst="rect">
            <a:avLst/>
          </a:prstGeom>
        </p:spPr>
      </p:pic>
      <p:sp>
        <p:nvSpPr>
          <p:cNvPr id="4" name="Text Placeholder 3">
            <a:extLst>
              <a:ext uri="{FF2B5EF4-FFF2-40B4-BE49-F238E27FC236}">
                <a16:creationId xmlns:a16="http://schemas.microsoft.com/office/drawing/2014/main" id="{B904D316-7260-9F78-31F1-53EDF82930D4}"/>
              </a:ext>
            </a:extLst>
          </p:cNvPr>
          <p:cNvSpPr>
            <a:spLocks noGrp="1"/>
          </p:cNvSpPr>
          <p:nvPr>
            <p:ph type="body" sz="half" idx="2"/>
          </p:nvPr>
        </p:nvSpPr>
        <p:spPr>
          <a:xfrm>
            <a:off x="7104063" y="2947121"/>
            <a:ext cx="4537073" cy="3361604"/>
          </a:xfrm>
        </p:spPr>
        <p:txBody>
          <a:bodyPr vert="horz" lIns="91440" tIns="45720" rIns="91440" bIns="45720" rtlCol="0" anchor="t">
            <a:normAutofit/>
          </a:bodyPr>
          <a:lstStyle/>
          <a:p>
            <a:pPr indent="-270000">
              <a:buFont typeface="Arial" panose="020B0604020202020204" pitchFamily="34" charset="0"/>
              <a:buChar char="•"/>
            </a:pPr>
            <a:endParaRPr lang="en-US" sz="1800" spc="50" dirty="0"/>
          </a:p>
          <a:p>
            <a:pPr indent="-270000">
              <a:buFont typeface="Arial" panose="020B0604020202020204" pitchFamily="34" charset="0"/>
              <a:buChar char="•"/>
            </a:pPr>
            <a:r>
              <a:rPr lang="en-US" sz="1800" spc="50" dirty="0"/>
              <a:t>Translated by Richard Wilhelm and </a:t>
            </a:r>
            <a:r>
              <a:rPr lang="en-US" sz="1800" spc="50" dirty="0" err="1"/>
              <a:t>cary</a:t>
            </a:r>
            <a:r>
              <a:rPr lang="en-US" sz="1800" spc="50" dirty="0"/>
              <a:t> f. </a:t>
            </a:r>
            <a:r>
              <a:rPr lang="en-US" sz="1800" spc="50" dirty="0" err="1"/>
              <a:t>baynes</a:t>
            </a:r>
            <a:endParaRPr lang="en-US" sz="1800" spc="50" dirty="0"/>
          </a:p>
          <a:p>
            <a:pPr indent="-270000">
              <a:buFont typeface="Arial" panose="020B0604020202020204" pitchFamily="34" charset="0"/>
              <a:buChar char="•"/>
            </a:pPr>
            <a:r>
              <a:rPr lang="en-US" sz="1800" spc="50" dirty="0"/>
              <a:t>From Princeton university press</a:t>
            </a:r>
          </a:p>
          <a:p>
            <a:pPr indent="-270000">
              <a:buFont typeface="Arial" panose="020B0604020202020204" pitchFamily="34" charset="0"/>
              <a:buChar char="•"/>
            </a:pPr>
            <a:r>
              <a:rPr lang="en-US" sz="1800" spc="50" dirty="0"/>
              <a:t>Foreword by </a:t>
            </a:r>
            <a:r>
              <a:rPr lang="en-US" sz="1800" spc="50" dirty="0" err="1"/>
              <a:t>c.g.</a:t>
            </a:r>
            <a:r>
              <a:rPr lang="en-US" sz="1800" spc="50" dirty="0"/>
              <a:t> </a:t>
            </a:r>
            <a:r>
              <a:rPr lang="en-US" sz="1800" spc="50" dirty="0" err="1"/>
              <a:t>jung</a:t>
            </a:r>
            <a:endParaRPr lang="en-US" sz="1800" spc="50" dirty="0"/>
          </a:p>
        </p:txBody>
      </p:sp>
    </p:spTree>
    <p:extLst>
      <p:ext uri="{BB962C8B-B14F-4D97-AF65-F5344CB8AC3E}">
        <p14:creationId xmlns:p14="http://schemas.microsoft.com/office/powerpoint/2010/main" val="2773178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BACC43B-418A-ACFC-9EF1-EF785F1108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4524" y="1522893"/>
            <a:ext cx="5082951" cy="3812213"/>
          </a:xfrm>
          <a:prstGeom prst="rect">
            <a:avLst/>
          </a:prstGeom>
        </p:spPr>
      </p:pic>
    </p:spTree>
    <p:extLst>
      <p:ext uri="{BB962C8B-B14F-4D97-AF65-F5344CB8AC3E}">
        <p14:creationId xmlns:p14="http://schemas.microsoft.com/office/powerpoint/2010/main" val="3385930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A Paradigm both Enables and Limits"/>
          <p:cNvSpPr txBox="1">
            <a:spLocks noGrp="1"/>
          </p:cNvSpPr>
          <p:nvPr>
            <p:ph type="title"/>
          </p:nvPr>
        </p:nvSpPr>
        <p:spPr>
          <a:xfrm>
            <a:off x="540000" y="892968"/>
            <a:ext cx="11101135" cy="1177569"/>
          </a:xfrm>
          <a:prstGeom prst="rect">
            <a:avLst/>
          </a:prstGeom>
        </p:spPr>
        <p:txBody>
          <a:bodyPr>
            <a:normAutofit fontScale="90000"/>
          </a:bodyPr>
          <a:lstStyle/>
          <a:p>
            <a:r>
              <a:rPr dirty="0"/>
              <a:t>A Paradigm both Enables and Limits</a:t>
            </a:r>
          </a:p>
        </p:txBody>
      </p:sp>
      <p:sp>
        <p:nvSpPr>
          <p:cNvPr id="132" name="T.S. Kuhn, The Structure of Scientific Revolutions…"/>
          <p:cNvSpPr txBox="1">
            <a:spLocks noGrp="1"/>
          </p:cNvSpPr>
          <p:nvPr>
            <p:ph type="body" idx="1"/>
          </p:nvPr>
        </p:nvSpPr>
        <p:spPr>
          <a:xfrm>
            <a:off x="738188" y="2070537"/>
            <a:ext cx="10715625" cy="4529960"/>
          </a:xfrm>
          <a:prstGeom prst="rect">
            <a:avLst/>
          </a:prstGeom>
        </p:spPr>
        <p:txBody>
          <a:bodyPr>
            <a:noAutofit/>
          </a:bodyPr>
          <a:lstStyle/>
          <a:p>
            <a:pPr>
              <a:buBlip>
                <a:blip r:embed="rId2"/>
              </a:buBlip>
            </a:pPr>
            <a:r>
              <a:rPr sz="2800" dirty="0"/>
              <a:t>T.S. Kuhn, </a:t>
            </a:r>
            <a:r>
              <a:rPr sz="2800" b="1" i="1" dirty="0"/>
              <a:t>The Structure of Scientific Revolutions</a:t>
            </a:r>
          </a:p>
          <a:p>
            <a:pPr>
              <a:buBlip>
                <a:blip r:embed="rId2"/>
              </a:buBlip>
            </a:pPr>
            <a:r>
              <a:rPr sz="2800" dirty="0"/>
              <a:t>Normal science proceeds until it is overwhelmed with anomalies that it can’t resolve within its worldview</a:t>
            </a:r>
            <a:r>
              <a:rPr lang="en-US" sz="2800" dirty="0"/>
              <a:t>.</a:t>
            </a:r>
            <a:endParaRPr sz="2800" dirty="0"/>
          </a:p>
          <a:p>
            <a:pPr>
              <a:buBlip>
                <a:blip r:embed="rId2"/>
              </a:buBlip>
            </a:pPr>
            <a:r>
              <a:rPr sz="2800" dirty="0"/>
              <a:t>Western educational science </a:t>
            </a:r>
            <a:r>
              <a:rPr lang="en-AU" sz="2800" dirty="0"/>
              <a:t>uses</a:t>
            </a:r>
            <a:r>
              <a:rPr sz="2800" dirty="0"/>
              <a:t> an Industrial paradigm, mechanistic</a:t>
            </a:r>
            <a:r>
              <a:rPr lang="en-AU" sz="2800" dirty="0"/>
              <a:t>,</a:t>
            </a:r>
            <a:r>
              <a:rPr sz="2800" dirty="0"/>
              <a:t> and s</a:t>
            </a:r>
            <a:r>
              <a:rPr lang="en-AU" sz="2800" dirty="0" err="1"/>
              <a:t>undering</a:t>
            </a:r>
            <a:r>
              <a:rPr sz="2800" dirty="0"/>
              <a:t> mind &amp; body</a:t>
            </a:r>
            <a:r>
              <a:rPr lang="en-US" sz="2800" dirty="0"/>
              <a:t>.</a:t>
            </a:r>
            <a:endParaRPr sz="2800" dirty="0"/>
          </a:p>
          <a:p>
            <a:pPr>
              <a:buBlip>
                <a:blip r:embed="rId2"/>
              </a:buBlip>
            </a:pPr>
            <a:r>
              <a:rPr sz="2800" b="1" dirty="0"/>
              <a:t>Organismic</a:t>
            </a:r>
            <a:r>
              <a:rPr sz="2800" dirty="0"/>
              <a:t> philosophy of Whitehead, which is in </a:t>
            </a:r>
            <a:r>
              <a:rPr sz="2800" b="1" dirty="0"/>
              <a:t>harmony</a:t>
            </a:r>
            <a:r>
              <a:rPr sz="2800" dirty="0"/>
              <a:t> with Laozi</a:t>
            </a:r>
            <a:r>
              <a:rPr lang="en-AU" sz="2800" dirty="0"/>
              <a:t>,</a:t>
            </a:r>
            <a:r>
              <a:rPr sz="2800" dirty="0"/>
              <a:t> brings a </a:t>
            </a:r>
            <a:r>
              <a:rPr sz="2800" b="1" dirty="0"/>
              <a:t>new</a:t>
            </a:r>
            <a:r>
              <a:rPr sz="2800" dirty="0"/>
              <a:t> adequate paradigm</a:t>
            </a:r>
            <a:r>
              <a:rPr lang="en-US" sz="2800" dirty="0"/>
              <a:t>.</a:t>
            </a:r>
            <a:endParaRPr sz="2800" dirty="0"/>
          </a:p>
        </p:txBody>
      </p:sp>
    </p:spTree>
    <p:extLst>
      <p:ext uri="{BB962C8B-B14F-4D97-AF65-F5344CB8AC3E}">
        <p14:creationId xmlns:p14="http://schemas.microsoft.com/office/powerpoint/2010/main" val="18983796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tter&#10;&#10;Description automatically generated">
            <a:extLst>
              <a:ext uri="{FF2B5EF4-FFF2-40B4-BE49-F238E27FC236}">
                <a16:creationId xmlns:a16="http://schemas.microsoft.com/office/drawing/2014/main" id="{D5D5946E-A6A4-8323-740F-00F27ED950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259397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99E1B-639A-18E6-34D4-9CA33893D4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2896" y="0"/>
            <a:ext cx="6306207" cy="6858000"/>
          </a:xfrm>
          <a:prstGeom prst="rect">
            <a:avLst/>
          </a:prstGeom>
        </p:spPr>
      </p:pic>
    </p:spTree>
    <p:extLst>
      <p:ext uri="{BB962C8B-B14F-4D97-AF65-F5344CB8AC3E}">
        <p14:creationId xmlns:p14="http://schemas.microsoft.com/office/powerpoint/2010/main" val="2598232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A8168DA-BCF8-46CB-3E2C-0C6694656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4360" y="883920"/>
            <a:ext cx="3383280" cy="5090160"/>
          </a:xfrm>
          <a:prstGeom prst="rect">
            <a:avLst/>
          </a:prstGeom>
        </p:spPr>
      </p:pic>
    </p:spTree>
    <p:extLst>
      <p:ext uri="{BB962C8B-B14F-4D97-AF65-F5344CB8AC3E}">
        <p14:creationId xmlns:p14="http://schemas.microsoft.com/office/powerpoint/2010/main" val="1684451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playing a guitar to a group of children&#10;&#10;Description automatically generated with medium confidence">
            <a:extLst>
              <a:ext uri="{FF2B5EF4-FFF2-40B4-BE49-F238E27FC236}">
                <a16:creationId xmlns:a16="http://schemas.microsoft.com/office/drawing/2014/main" id="{39594F69-652C-6BF0-A70F-B4B04D505D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1191197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F7F6DD79-F519-8F7A-ECA1-D8BCB59D3B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V="1">
            <a:off x="185979" y="1322361"/>
            <a:ext cx="11839781" cy="4220309"/>
          </a:xfrm>
          <a:prstGeom prst="rect">
            <a:avLst/>
          </a:prstGeom>
        </p:spPr>
      </p:pic>
    </p:spTree>
    <p:extLst>
      <p:ext uri="{BB962C8B-B14F-4D97-AF65-F5344CB8AC3E}">
        <p14:creationId xmlns:p14="http://schemas.microsoft.com/office/powerpoint/2010/main" val="420490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193E-9F03-A6A1-D7FF-9963FF8BFBBB}"/>
              </a:ext>
            </a:extLst>
          </p:cNvPr>
          <p:cNvSpPr>
            <a:spLocks noGrp="1"/>
          </p:cNvSpPr>
          <p:nvPr>
            <p:ph type="title"/>
          </p:nvPr>
        </p:nvSpPr>
        <p:spPr>
          <a:xfrm>
            <a:off x="550863" y="157656"/>
            <a:ext cx="11090275" cy="5738648"/>
          </a:xfrm>
        </p:spPr>
        <p:txBody>
          <a:bodyPr>
            <a:normAutofit fontScale="90000"/>
          </a:bodyPr>
          <a:lstStyle/>
          <a:p>
            <a:pPr algn="ctr"/>
            <a:r>
              <a:rPr lang="en-US" sz="4800" dirty="0">
                <a:latin typeface="+mn-lt"/>
              </a:rPr>
              <a:t>Culture is propagated out of </a:t>
            </a:r>
            <a:br>
              <a:rPr lang="en-US" sz="4800" dirty="0">
                <a:latin typeface="+mn-lt"/>
              </a:rPr>
            </a:br>
            <a:r>
              <a:rPr lang="en-US" sz="4800" dirty="0">
                <a:latin typeface="+mn-lt"/>
              </a:rPr>
              <a:t>a commonly-held “Worldview”.</a:t>
            </a:r>
            <a:br>
              <a:rPr lang="en-US" sz="4800" dirty="0">
                <a:latin typeface="+mn-lt"/>
              </a:rPr>
            </a:br>
            <a:r>
              <a:rPr lang="en-US" sz="4800" dirty="0">
                <a:latin typeface="+mn-lt"/>
              </a:rPr>
              <a:t>It is carried by language and education within the family and social relationships.</a:t>
            </a:r>
            <a:br>
              <a:rPr lang="en-US" sz="4800" dirty="0">
                <a:latin typeface="+mn-lt"/>
              </a:rPr>
            </a:br>
            <a:br>
              <a:rPr lang="en-US" sz="4800" dirty="0">
                <a:latin typeface="+mn-lt"/>
              </a:rPr>
            </a:br>
            <a:r>
              <a:rPr lang="en-US" sz="6400" dirty="0">
                <a:latin typeface="+mn-lt"/>
              </a:rPr>
              <a:t>We learn culture unconsciously.</a:t>
            </a:r>
            <a:br>
              <a:rPr lang="en-US" sz="6400" dirty="0">
                <a:latin typeface="+mn-lt"/>
              </a:rPr>
            </a:br>
            <a:r>
              <a:rPr lang="en-US" sz="6400" dirty="0">
                <a:latin typeface="+mn-lt"/>
              </a:rPr>
              <a:t>And it is dictatorial unless understood!</a:t>
            </a:r>
            <a:br>
              <a:rPr lang="en-US" sz="4800" dirty="0">
                <a:latin typeface="+mn-lt"/>
              </a:rPr>
            </a:br>
            <a:r>
              <a:rPr lang="en-US" sz="4800" dirty="0">
                <a:latin typeface="+mn-lt"/>
              </a:rPr>
              <a:t> </a:t>
            </a:r>
          </a:p>
        </p:txBody>
      </p:sp>
    </p:spTree>
    <p:extLst>
      <p:ext uri="{BB962C8B-B14F-4D97-AF65-F5344CB8AC3E}">
        <p14:creationId xmlns:p14="http://schemas.microsoft.com/office/powerpoint/2010/main" val="643779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with medium confidence">
            <a:extLst>
              <a:ext uri="{FF2B5EF4-FFF2-40B4-BE49-F238E27FC236}">
                <a16:creationId xmlns:a16="http://schemas.microsoft.com/office/drawing/2014/main" id="{85DCA8C9-12A8-DC61-E532-D668DF7157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4169" y="0"/>
            <a:ext cx="3863662" cy="6858000"/>
          </a:xfrm>
          <a:prstGeom prst="rect">
            <a:avLst/>
          </a:prstGeom>
        </p:spPr>
      </p:pic>
    </p:spTree>
    <p:extLst>
      <p:ext uri="{BB962C8B-B14F-4D97-AF65-F5344CB8AC3E}">
        <p14:creationId xmlns:p14="http://schemas.microsoft.com/office/powerpoint/2010/main" val="17336134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0B45F07B-B82D-4828-7B39-D42950880D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489282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A1A5-C703-8F1D-2D23-41EBE6926621}"/>
              </a:ext>
            </a:extLst>
          </p:cNvPr>
          <p:cNvSpPr>
            <a:spLocks noGrp="1"/>
          </p:cNvSpPr>
          <p:nvPr>
            <p:ph type="title"/>
          </p:nvPr>
        </p:nvSpPr>
        <p:spPr>
          <a:xfrm>
            <a:off x="540000" y="540000"/>
            <a:ext cx="11101135" cy="1063717"/>
          </a:xfrm>
        </p:spPr>
        <p:txBody>
          <a:bodyPr/>
          <a:lstStyle/>
          <a:p>
            <a:pPr algn="ctr"/>
            <a:r>
              <a:rPr lang="en-CN" dirty="0"/>
              <a:t>AI’s Positive Potential</a:t>
            </a:r>
          </a:p>
        </p:txBody>
      </p:sp>
      <p:sp>
        <p:nvSpPr>
          <p:cNvPr id="3" name="Content Placeholder 2">
            <a:extLst>
              <a:ext uri="{FF2B5EF4-FFF2-40B4-BE49-F238E27FC236}">
                <a16:creationId xmlns:a16="http://schemas.microsoft.com/office/drawing/2014/main" id="{0B966256-92B9-E54A-AB63-A0F89B7F7011}"/>
              </a:ext>
            </a:extLst>
          </p:cNvPr>
          <p:cNvSpPr>
            <a:spLocks noGrp="1"/>
          </p:cNvSpPr>
          <p:nvPr>
            <p:ph idx="1"/>
          </p:nvPr>
        </p:nvSpPr>
        <p:spPr>
          <a:xfrm>
            <a:off x="540000" y="1955409"/>
            <a:ext cx="11101136" cy="4353315"/>
          </a:xfrm>
        </p:spPr>
        <p:txBody>
          <a:bodyPr>
            <a:normAutofit/>
          </a:bodyPr>
          <a:lstStyle/>
          <a:p>
            <a:r>
              <a:rPr lang="en-CN" sz="3200" dirty="0"/>
              <a:t>The </a:t>
            </a:r>
            <a:r>
              <a:rPr lang="en-CN" sz="3200" b="1" dirty="0">
                <a:latin typeface="Bookman Old Style" panose="02050604050505020204" pitchFamily="18" charset="0"/>
              </a:rPr>
              <a:t>intellect</a:t>
            </a:r>
            <a:r>
              <a:rPr lang="en-CN" sz="3200" dirty="0"/>
              <a:t> is Heaven’s greatest gift to humanity.</a:t>
            </a:r>
          </a:p>
          <a:p>
            <a:r>
              <a:rPr lang="en-CN" sz="3200" dirty="0"/>
              <a:t>Artificial Intelligence with its </a:t>
            </a:r>
            <a:r>
              <a:rPr lang="en-CN" sz="3200" b="1" dirty="0"/>
              <a:t>learning capacity</a:t>
            </a:r>
            <a:r>
              <a:rPr lang="en-CN" sz="3200" dirty="0"/>
              <a:t> and speed can free human beings to be </a:t>
            </a:r>
            <a:r>
              <a:rPr lang="en-CN" sz="3200" b="1" dirty="0"/>
              <a:t>more fully human!</a:t>
            </a:r>
          </a:p>
          <a:p>
            <a:endParaRPr lang="en-CN" sz="3200" b="1" dirty="0"/>
          </a:p>
          <a:p>
            <a:pPr algn="ctr"/>
            <a:r>
              <a:rPr lang="en-CN" sz="4000" b="1" dirty="0">
                <a:latin typeface="Bookman Old Style" panose="02050604050505020204" pitchFamily="18" charset="0"/>
                <a:cs typeface="AL BAYAN PLAIN" pitchFamily="2" charset="-78"/>
              </a:rPr>
              <a:t>A Holistic approach is necessary!</a:t>
            </a:r>
          </a:p>
        </p:txBody>
      </p:sp>
    </p:spTree>
    <p:extLst>
      <p:ext uri="{BB962C8B-B14F-4D97-AF65-F5344CB8AC3E}">
        <p14:creationId xmlns:p14="http://schemas.microsoft.com/office/powerpoint/2010/main" val="645544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Description automatically generated with low confidence">
            <a:extLst>
              <a:ext uri="{FF2B5EF4-FFF2-40B4-BE49-F238E27FC236}">
                <a16:creationId xmlns:a16="http://schemas.microsoft.com/office/drawing/2014/main" id="{BF02B024-505F-2C48-2CCE-5108354C91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6324" y="0"/>
            <a:ext cx="5119352" cy="6858000"/>
          </a:xfrm>
          <a:prstGeom prst="rect">
            <a:avLst/>
          </a:prstGeom>
        </p:spPr>
      </p:pic>
    </p:spTree>
    <p:extLst>
      <p:ext uri="{BB962C8B-B14F-4D97-AF65-F5344CB8AC3E}">
        <p14:creationId xmlns:p14="http://schemas.microsoft.com/office/powerpoint/2010/main" val="3389045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17E6D5B-7C45-B1FE-5C40-52F36C919B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3572963" y="0"/>
            <a:ext cx="5046074" cy="6858000"/>
          </a:xfrm>
          <a:prstGeom prst="rect">
            <a:avLst/>
          </a:prstGeom>
        </p:spPr>
      </p:pic>
    </p:spTree>
    <p:extLst>
      <p:ext uri="{BB962C8B-B14F-4D97-AF65-F5344CB8AC3E}">
        <p14:creationId xmlns:p14="http://schemas.microsoft.com/office/powerpoint/2010/main" val="25776100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94AB71D0-5680-EA66-0734-8768A8F373BD}"/>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869324" y="432226"/>
            <a:ext cx="5896303" cy="5476190"/>
          </a:xfrm>
          <a:prstGeom prst="rect">
            <a:avLst/>
          </a:prstGeom>
        </p:spPr>
      </p:pic>
    </p:spTree>
    <p:extLst>
      <p:ext uri="{BB962C8B-B14F-4D97-AF65-F5344CB8AC3E}">
        <p14:creationId xmlns:p14="http://schemas.microsoft.com/office/powerpoint/2010/main" val="41605979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ep, engine, roof&#10;&#10;Description automatically generated">
            <a:extLst>
              <a:ext uri="{FF2B5EF4-FFF2-40B4-BE49-F238E27FC236}">
                <a16:creationId xmlns:a16="http://schemas.microsoft.com/office/drawing/2014/main" id="{112AA86E-3C3F-1D9A-29C4-03DDF46D1F81}"/>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06011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1BDB-9707-DBA5-4D16-147DB4F2213A}"/>
              </a:ext>
            </a:extLst>
          </p:cNvPr>
          <p:cNvSpPr>
            <a:spLocks noGrp="1"/>
          </p:cNvSpPr>
          <p:nvPr>
            <p:ph type="title"/>
          </p:nvPr>
        </p:nvSpPr>
        <p:spPr>
          <a:xfrm>
            <a:off x="540000" y="2198914"/>
            <a:ext cx="2769257" cy="2600900"/>
          </a:xfrm>
        </p:spPr>
        <p:txBody>
          <a:bodyPr vert="horz" lIns="91440" tIns="45720" rIns="91440" bIns="45720" rtlCol="0" anchor="b">
            <a:normAutofit fontScale="90000"/>
          </a:bodyPr>
          <a:lstStyle/>
          <a:p>
            <a:r>
              <a:rPr lang="en-US" dirty="0"/>
              <a:t>Who is this?</a:t>
            </a:r>
          </a:p>
        </p:txBody>
      </p:sp>
      <p:pic>
        <p:nvPicPr>
          <p:cNvPr id="4" name="Picture 3" descr="A person holding a clipboard with a drawing on it&#10;&#10;Description automatically generated">
            <a:extLst>
              <a:ext uri="{FF2B5EF4-FFF2-40B4-BE49-F238E27FC236}">
                <a16:creationId xmlns:a16="http://schemas.microsoft.com/office/drawing/2014/main" id="{7147F548-206A-A762-98ED-0F068114A1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3701143" y="10"/>
            <a:ext cx="6945086" cy="6857990"/>
          </a:xfrm>
          <a:prstGeom prst="rect">
            <a:avLst/>
          </a:prstGeom>
        </p:spPr>
      </p:pic>
    </p:spTree>
    <p:extLst>
      <p:ext uri="{BB962C8B-B14F-4D97-AF65-F5344CB8AC3E}">
        <p14:creationId xmlns:p14="http://schemas.microsoft.com/office/powerpoint/2010/main" val="2245671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27" name="Rectangle 26">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00363E31-84B6-4E85-7A55-764C9402B5A5}"/>
              </a:ext>
            </a:extLst>
          </p:cNvPr>
          <p:cNvSpPr>
            <a:spLocks noGrp="1"/>
          </p:cNvSpPr>
          <p:nvPr>
            <p:ph type="title"/>
          </p:nvPr>
        </p:nvSpPr>
        <p:spPr>
          <a:xfrm>
            <a:off x="540000" y="540001"/>
            <a:ext cx="4500561" cy="3890486"/>
          </a:xfrm>
        </p:spPr>
        <p:txBody>
          <a:bodyPr vert="horz" lIns="91440" tIns="45720" rIns="91440" bIns="45720" rtlCol="0" anchor="b">
            <a:normAutofit/>
          </a:bodyPr>
          <a:lstStyle/>
          <a:p>
            <a:r>
              <a:rPr lang="en-US" sz="6800" dirty="0"/>
              <a:t>Wholeness!</a:t>
            </a:r>
            <a:br>
              <a:rPr lang="en-US" sz="6800" dirty="0"/>
            </a:br>
            <a:r>
              <a:rPr lang="en-US" sz="6800" dirty="0"/>
              <a:t>…what does this mean?</a:t>
            </a:r>
          </a:p>
        </p:txBody>
      </p:sp>
      <p:pic>
        <p:nvPicPr>
          <p:cNvPr id="5" name="Content Placeholder 4" descr="A hand holding a circle with numbers&#10;&#10;Description automatically generated">
            <a:extLst>
              <a:ext uri="{FF2B5EF4-FFF2-40B4-BE49-F238E27FC236}">
                <a16:creationId xmlns:a16="http://schemas.microsoft.com/office/drawing/2014/main" id="{0CA71650-78E9-07AD-ABC9-15B176A1013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rot="5400000">
            <a:off x="5543843" y="220729"/>
            <a:ext cx="6858000" cy="6438314"/>
          </a:xfrm>
          <a:prstGeom prst="rect">
            <a:avLst/>
          </a:prstGeom>
        </p:spPr>
      </p:pic>
    </p:spTree>
    <p:extLst>
      <p:ext uri="{BB962C8B-B14F-4D97-AF65-F5344CB8AC3E}">
        <p14:creationId xmlns:p14="http://schemas.microsoft.com/office/powerpoint/2010/main" val="4077157489"/>
      </p:ext>
    </p:extLst>
  </p:cSld>
  <p:clrMapOvr>
    <a:masterClrMapping/>
  </p:clrMapOvr>
</p:sld>
</file>

<file path=ppt/theme/theme1.xml><?xml version="1.0" encoding="utf-8"?>
<a:theme xmlns:a="http://schemas.openxmlformats.org/drawingml/2006/main" name="GlowVTI">
  <a:themeElements>
    <a:clrScheme name="AnalogousFromLightSeedLeftStep">
      <a:dk1>
        <a:srgbClr val="000000"/>
      </a:dk1>
      <a:lt1>
        <a:srgbClr val="FFFFFF"/>
      </a:lt1>
      <a:dk2>
        <a:srgbClr val="2E2441"/>
      </a:dk2>
      <a:lt2>
        <a:srgbClr val="E7E8E2"/>
      </a:lt2>
      <a:accent1>
        <a:srgbClr val="A096C6"/>
      </a:accent1>
      <a:accent2>
        <a:srgbClr val="7F8BBA"/>
      </a:accent2>
      <a:accent3>
        <a:srgbClr val="86A9BD"/>
      </a:accent3>
      <a:accent4>
        <a:srgbClr val="77AFAC"/>
      </a:accent4>
      <a:accent5>
        <a:srgbClr val="83AD9A"/>
      </a:accent5>
      <a:accent6>
        <a:srgbClr val="78B07F"/>
      </a:accent6>
      <a:hlink>
        <a:srgbClr val="7D8852"/>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docProps/app.xml><?xml version="1.0" encoding="utf-8"?>
<Properties xmlns="http://schemas.openxmlformats.org/officeDocument/2006/extended-properties" xmlns:vt="http://schemas.openxmlformats.org/officeDocument/2006/docPropsVTypes">
  <TotalTime>11034</TotalTime>
  <Words>1496</Words>
  <Application>Microsoft Macintosh PowerPoint</Application>
  <PresentationFormat>Widescreen</PresentationFormat>
  <Paragraphs>138</Paragraphs>
  <Slides>73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Avenir Next LT Pro</vt:lpstr>
      <vt:lpstr>Bell MT</vt:lpstr>
      <vt:lpstr>Bookman Old Style</vt:lpstr>
      <vt:lpstr>Calibri</vt:lpstr>
      <vt:lpstr>Graphik</vt:lpstr>
      <vt:lpstr>GlowVTI</vt:lpstr>
      <vt:lpstr>AI &amp; the Human Spirit  from Existential Risk to Essential Development </vt:lpstr>
      <vt:lpstr>Why I’m here:</vt:lpstr>
      <vt:lpstr>Risks abound…. Positive Potentiality is Immense!</vt:lpstr>
      <vt:lpstr>Managing Risks</vt:lpstr>
      <vt:lpstr>PowerPoint Presentation</vt:lpstr>
      <vt:lpstr>I Ching – or Book of Changes (Yijing)</vt:lpstr>
      <vt:lpstr>AI’s Positive Potential</vt:lpstr>
      <vt:lpstr>Who is this?</vt:lpstr>
      <vt:lpstr>Wholeness! …what does this mean?</vt:lpstr>
      <vt:lpstr>My Discovery of Wholism</vt:lpstr>
      <vt:lpstr>The Astrology of Personality – a Reinterpretation of Contemporary Psychology and Philosophy (1936)</vt:lpstr>
      <vt:lpstr>Man and His Symbols –  C.G. Jung (also: Memories, Dreams, Reflections</vt:lpstr>
      <vt:lpstr>Yijing - Fuxi, Nuwa, Zhou Wen Wang, Confucius</vt:lpstr>
      <vt:lpstr>I Ching – trans. Richard Wilhelm</vt:lpstr>
      <vt:lpstr>I Ching (Yijing)   Richard Wilhelm  Available in China</vt:lpstr>
      <vt:lpstr>EST: The Steersman Handbook</vt:lpstr>
      <vt:lpstr>Tao Te Ching (Daodejing)</vt:lpstr>
      <vt:lpstr>The Human Use of Human Beings – Norbert Wiener</vt:lpstr>
      <vt:lpstr>Bucky Fuller</vt:lpstr>
      <vt:lpstr>Gregory Bateson</vt:lpstr>
      <vt:lpstr>Daniel C. Jordan</vt:lpstr>
      <vt:lpstr>The Process Approach Daniel C. Jordan</vt:lpstr>
      <vt:lpstr>Process and Reality, et al. Alfred N. Whitehead</vt:lpstr>
      <vt:lpstr>Process Studies Centers at Universities throughout China</vt:lpstr>
      <vt:lpstr>World Class Learners - Zhao Yong</vt:lpstr>
      <vt:lpstr>Gopnik, Kuhl, Lakoff &amp; Dehaene</vt:lpstr>
      <vt:lpstr>My Vision on Education Zhu Yongxin</vt:lpstr>
      <vt:lpstr>Feeling &amp; Knowing Antonio Damasio</vt:lpstr>
      <vt:lpstr>How We Learn - Stanislas Dehaene</vt:lpstr>
      <vt:lpstr>Educators have 2 duties</vt:lpstr>
      <vt:lpstr>Deep Learning &amp; Developmentally Appropriate Practice</vt:lpstr>
      <vt:lpstr>“Yi” – the Heart of China’s Civilization</vt:lpstr>
      <vt:lpstr> The metaphysical principles of Yijing</vt:lpstr>
      <vt:lpstr>In the past Schools served Business</vt:lpstr>
      <vt:lpstr>PowerPoint Presentation</vt:lpstr>
      <vt:lpstr>PowerPoint Presentation</vt:lpstr>
      <vt:lpstr>Taijitu – Whole = Yin + Yang</vt:lpstr>
      <vt:lpstr>PowerPoint Presentation</vt:lpstr>
      <vt:lpstr>What are my Presumptions?</vt:lpstr>
      <vt:lpstr>Philosophy of Organism - Whitehead</vt:lpstr>
      <vt:lpstr>PowerPoint Presentation</vt:lpstr>
      <vt:lpstr>PowerPoint Presentation</vt:lpstr>
      <vt:lpstr>Nature has evolved a BRAIN! Control center of every aspect of human life!</vt:lpstr>
      <vt:lpstr>How the Brain Learns – 4 Pillars</vt:lpstr>
      <vt:lpstr>PowerPoint Presentation</vt:lpstr>
      <vt:lpstr>PowerPoint Presentation</vt:lpstr>
      <vt:lpstr>The Brain’s Internal model of reality that is constructed through education and experience.  Language acquisition  The ratio of Unconscious processing to consciousness – 98:2  Reading as visual acquisition of language.  The Global Neuronal Workspace theory of consciousness. Jiang Ping’s designs List of AI programs useful in Education List of areas where Brains are better than AI </vt:lpstr>
      <vt:lpstr>Who is this?</vt:lpstr>
      <vt:lpstr>Neil Bohr’s Coat of Arms</vt:lpstr>
      <vt:lpstr>Gua in Binary Order (1032 CE)</vt:lpstr>
      <vt:lpstr>Taijitu Geometric Style</vt:lpstr>
      <vt:lpstr>PowerPoint Presentation</vt:lpstr>
      <vt:lpstr>PowerPoint Presentation</vt:lpstr>
      <vt:lpstr>PowerPoint Presentation</vt:lpstr>
      <vt:lpstr>PowerPoint Presentation</vt:lpstr>
      <vt:lpstr>PowerPoint Presentation</vt:lpstr>
      <vt:lpstr>The Supreme Ultimate Metaphysical conception of the origin  of the Universe  – From Nothingness to One,  - from One to Two,  - from Two to Three, and  - from Three to All Things! </vt:lpstr>
      <vt:lpstr>PowerPoint Presentation</vt:lpstr>
      <vt:lpstr>PowerPoint Presentation</vt:lpstr>
      <vt:lpstr>PowerPoint Presentation</vt:lpstr>
      <vt:lpstr>A Paradigm both Enables and Limits</vt:lpstr>
      <vt:lpstr>PowerPoint Presentation</vt:lpstr>
      <vt:lpstr>PowerPoint Presentation</vt:lpstr>
      <vt:lpstr>PowerPoint Presentation</vt:lpstr>
      <vt:lpstr>PowerPoint Presentation</vt:lpstr>
      <vt:lpstr>PowerPoint Presentation</vt:lpstr>
      <vt:lpstr>Culture is propagated out of  a commonly-held “Worldview”. It is carried by language and education within the family and social relationships.  We learn culture unconsciously. And it is dictatorial unless understood!  </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Yijing in English Why Chinese could Benefit</dc:title>
  <dc:subject/>
  <dc:creator>Roger Coe</dc:creator>
  <cp:keywords/>
  <dc:description/>
  <cp:lastModifiedBy>Jonah Winters</cp:lastModifiedBy>
  <cp:revision>26</cp:revision>
  <dcterms:created xsi:type="dcterms:W3CDTF">2022-12-04T01:40:24Z</dcterms:created>
  <dcterms:modified xsi:type="dcterms:W3CDTF">2024-07-22T08:19:30Z</dcterms:modified>
  <cp:category/>
</cp:coreProperties>
</file>