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48" r:id="rId2"/>
    <p:sldId id="392" r:id="rId3"/>
    <p:sldId id="394" r:id="rId4"/>
    <p:sldId id="391" r:id="rId5"/>
    <p:sldId id="355" r:id="rId6"/>
    <p:sldId id="402" r:id="rId7"/>
    <p:sldId id="359" r:id="rId8"/>
    <p:sldId id="400" r:id="rId9"/>
    <p:sldId id="395" r:id="rId10"/>
    <p:sldId id="399" r:id="rId11"/>
    <p:sldId id="389" r:id="rId12"/>
    <p:sldId id="403" r:id="rId13"/>
    <p:sldId id="397" r:id="rId14"/>
    <p:sldId id="3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2449" autoAdjust="0"/>
  </p:normalViewPr>
  <p:slideViewPr>
    <p:cSldViewPr snapToGrid="0">
      <p:cViewPr varScale="1">
        <p:scale>
          <a:sx n="85" d="100"/>
          <a:sy n="85" d="100"/>
        </p:scale>
        <p:origin x="-15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32200-FD16-4AF9-A71E-EF1E7E99DE53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A656-F66A-42E8-9F99-5A1BD83B0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624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5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4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2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3A3CDA-9AD0-47D9-B164-841921F1F055}" type="datetimeFigureOut">
              <a:rPr lang="en-US" smtClean="0"/>
              <a:t>22-04-09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DF85-71DB-45AC-B29D-B0C2265AE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17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loomofreality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lmetteinstitute.org/overview-of-the-writings-of-the-bab/" TargetMode="External"/><Relationship Id="rId3" Type="http://schemas.openxmlformats.org/officeDocument/2006/relationships/hyperlink" Target="https://wilmetteinstitute.org/overview-of-the-writings-of-bahaulla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.loomofreality.org/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blog.loomofrealit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A6640-39EC-4A65-94CF-63B25DEBF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The Reference Desk:</a:t>
            </a:r>
            <a:br>
              <a:rPr lang="en-US" sz="4400" dirty="0"/>
            </a:br>
            <a:r>
              <a:rPr lang="en-US" sz="2800" dirty="0"/>
              <a:t>Cataloging and Subject Indexing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AD93E1E-58B5-478B-99D2-650940C9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442" y="4900924"/>
            <a:ext cx="6620968" cy="861420"/>
          </a:xfrm>
        </p:spPr>
        <p:txBody>
          <a:bodyPr/>
          <a:lstStyle/>
          <a:p>
            <a:r>
              <a:rPr lang="en-US" dirty="0"/>
              <a:t>Steven Phelps</a:t>
            </a:r>
          </a:p>
          <a:p>
            <a:r>
              <a:rPr lang="en-US" dirty="0"/>
              <a:t>9 </a:t>
            </a:r>
            <a:r>
              <a:rPr lang="en-US"/>
              <a:t>APRIL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3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Some use cases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/>
          </a:bodyPr>
          <a:lstStyle/>
          <a:p>
            <a:r>
              <a:rPr lang="en-US" dirty="0"/>
              <a:t>Lookup from source reference (e.g., “GWB#050”)</a:t>
            </a:r>
          </a:p>
          <a:p>
            <a:pPr lvl="1"/>
            <a:r>
              <a:rPr lang="en-US" dirty="0"/>
              <a:t>Refer to bibliography for source code abbreviations</a:t>
            </a:r>
          </a:p>
          <a:p>
            <a:r>
              <a:rPr lang="en-US" dirty="0"/>
              <a:t>Lookup from words/phrases in first line</a:t>
            </a:r>
          </a:p>
          <a:p>
            <a:r>
              <a:rPr lang="en-US" dirty="0"/>
              <a:t>Systematic readthrough  </a:t>
            </a:r>
          </a:p>
          <a:p>
            <a:pPr lvl="1"/>
            <a:r>
              <a:rPr lang="en-US" dirty="0"/>
              <a:t>Longest-to-shortest, shortest-to-longest</a:t>
            </a:r>
          </a:p>
          <a:p>
            <a:r>
              <a:rPr lang="en-US" dirty="0"/>
              <a:t>Browse titles (from index)</a:t>
            </a:r>
          </a:p>
          <a:p>
            <a:r>
              <a:rPr lang="en-US" dirty="0"/>
              <a:t>Browse questions (from index)</a:t>
            </a:r>
          </a:p>
          <a:p>
            <a:r>
              <a:rPr lang="en-US" dirty="0"/>
              <a:t>Collation of original text from multiple manuscripts</a:t>
            </a:r>
          </a:p>
          <a:p>
            <a:pPr lvl="1"/>
            <a:r>
              <a:rPr lang="en-US" dirty="0"/>
              <a:t>May be useful when authorized text at Bahá’í Reference Library does not exist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EA9633-F70E-4519-87CD-33E893D7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47F52E-FBA7-43EC-A234-CCAEAEDF4721}"/>
              </a:ext>
            </a:extLst>
          </p:cNvPr>
          <p:cNvSpPr/>
          <p:nvPr/>
        </p:nvSpPr>
        <p:spPr>
          <a:xfrm>
            <a:off x="5588294" y="5568398"/>
            <a:ext cx="2768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http://blog.loomofreality.org/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399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Next step:  Content</a:t>
            </a:r>
            <a:br>
              <a:rPr lang="en-US" sz="2800" b="1" dirty="0"/>
            </a:br>
            <a:r>
              <a:rPr lang="en-US" sz="2000" dirty="0"/>
              <a:t>(appendix to the Inventory)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65" y="1239982"/>
            <a:ext cx="7774870" cy="5165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Kant’s Critique of Pure Reason</a:t>
            </a:r>
          </a:p>
          <a:p>
            <a:r>
              <a:rPr lang="en-US" dirty="0"/>
              <a:t>What can we know?</a:t>
            </a:r>
          </a:p>
          <a:p>
            <a:r>
              <a:rPr lang="en-US" dirty="0"/>
              <a:t>What should we do?</a:t>
            </a:r>
          </a:p>
          <a:p>
            <a:r>
              <a:rPr lang="en-US" dirty="0"/>
              <a:t>What may we hope?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D0C519-1083-4923-8E35-C57069FF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4EA605-7856-484C-A458-C8B993ED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71" y="1152983"/>
            <a:ext cx="3349273" cy="5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Previous systems?</a:t>
            </a:r>
            <a:br>
              <a:rPr lang="en-US" sz="2800" b="1" dirty="0"/>
            </a:br>
            <a:r>
              <a:rPr lang="en-US" sz="1800" dirty="0"/>
              <a:t>Adler’s “</a:t>
            </a:r>
            <a:r>
              <a:rPr lang="en-US" sz="1800" dirty="0" err="1"/>
              <a:t>Syntopicon</a:t>
            </a:r>
            <a:r>
              <a:rPr lang="en-US" sz="1800" dirty="0"/>
              <a:t>”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D0C519-1083-4923-8E35-C57069FF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08605F-8CE4-462C-A453-9C3BC17C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27" y="610705"/>
            <a:ext cx="3806934" cy="5794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EF57FA-977F-40FC-B789-24C7E022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41" y="1708802"/>
            <a:ext cx="3334215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3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09" y="168303"/>
            <a:ext cx="3052388" cy="6267059"/>
          </a:xfrm>
        </p:spPr>
        <p:txBody>
          <a:bodyPr/>
          <a:lstStyle/>
          <a:p>
            <a:r>
              <a:rPr lang="en-US" sz="2800" b="1" dirty="0"/>
              <a:t>A classification</a:t>
            </a:r>
            <a:br>
              <a:rPr lang="en-US" sz="2800" b="1" dirty="0"/>
            </a:br>
            <a:r>
              <a:rPr lang="en-US" sz="2800" b="1" dirty="0"/>
              <a:t>scheme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7" y="1286071"/>
            <a:ext cx="2795826" cy="5207347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What can we know?</a:t>
            </a:r>
          </a:p>
          <a:p>
            <a:pPr lvl="1"/>
            <a:r>
              <a:rPr lang="en-US" sz="1400" dirty="0"/>
              <a:t>What are the ultimate things to know about?</a:t>
            </a:r>
          </a:p>
          <a:p>
            <a:pPr lvl="1"/>
            <a:r>
              <a:rPr lang="en-US" sz="1400" dirty="0"/>
              <a:t>How do we know them?  How does language function as a vehicle for the transmission of knowledge?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What should we do?</a:t>
            </a:r>
          </a:p>
          <a:p>
            <a:pPr lvl="1"/>
            <a:r>
              <a:rPr lang="en-US" sz="1400" dirty="0"/>
              <a:t>As individuals, in relation to ourselves, others, the Truth?</a:t>
            </a:r>
          </a:p>
          <a:p>
            <a:pPr lvl="1"/>
            <a:r>
              <a:rPr lang="en-US" sz="1400" dirty="0"/>
              <a:t>As groups of individuals that need to both cooperate and compete?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What shall we hope?</a:t>
            </a:r>
          </a:p>
          <a:p>
            <a:pPr lvl="1"/>
            <a:r>
              <a:rPr lang="en-US" sz="1400" dirty="0"/>
              <a:t>Where did we come from, and what kind of a world are we creating?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3BB30C-82BA-4FDD-A39D-3731C211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76" y="226359"/>
            <a:ext cx="5261482" cy="64052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793A5F-B63D-4274-8661-8E8D40410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13</a:t>
            </a:fld>
            <a:endParaRPr lang="en-US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xmlns="" id="{D8FE28E6-FD72-4BCF-B4E7-89962806EFA2}"/>
              </a:ext>
            </a:extLst>
          </p:cNvPr>
          <p:cNvSpPr/>
          <p:nvPr/>
        </p:nvSpPr>
        <p:spPr>
          <a:xfrm>
            <a:off x="3688360" y="1286071"/>
            <a:ext cx="202449" cy="183450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xmlns="" id="{FF714920-805E-4E57-8351-46B5B4D2DBF5}"/>
              </a:ext>
            </a:extLst>
          </p:cNvPr>
          <p:cNvSpPr/>
          <p:nvPr/>
        </p:nvSpPr>
        <p:spPr>
          <a:xfrm>
            <a:off x="3693921" y="3289041"/>
            <a:ext cx="202449" cy="215381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xmlns="" id="{5D938041-314E-45C7-99E4-AFB836179312}"/>
              </a:ext>
            </a:extLst>
          </p:cNvPr>
          <p:cNvSpPr/>
          <p:nvPr/>
        </p:nvSpPr>
        <p:spPr>
          <a:xfrm>
            <a:off x="3686663" y="5723810"/>
            <a:ext cx="202449" cy="838719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0" y="295736"/>
            <a:ext cx="3052388" cy="6267059"/>
          </a:xfrm>
        </p:spPr>
        <p:txBody>
          <a:bodyPr/>
          <a:lstStyle/>
          <a:p>
            <a:r>
              <a:rPr lang="en-US" sz="2800" b="1" dirty="0"/>
              <a:t>Classification:</a:t>
            </a:r>
            <a:br>
              <a:rPr lang="en-US" sz="2800" b="1" dirty="0"/>
            </a:br>
            <a:r>
              <a:rPr lang="en-US" sz="2800" b="1" dirty="0"/>
              <a:t>sub-categories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54" y="1722474"/>
            <a:ext cx="2164961" cy="4682808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400" dirty="0"/>
              <a:t>Links to thematic compilations of extracts</a:t>
            </a:r>
          </a:p>
          <a:p>
            <a:r>
              <a:rPr lang="en-US" sz="1400" dirty="0" err="1"/>
              <a:t>Shoghi</a:t>
            </a:r>
            <a:r>
              <a:rPr lang="en-US" sz="1400" dirty="0"/>
              <a:t> Effendi, Universal House of Justice heavily referenced here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FBE3EF-5DAA-4FFF-B450-ED13E8A7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969" y="1197933"/>
            <a:ext cx="5566321" cy="49724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20700A-49DC-41B6-A7EA-EA714334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38" y="1892710"/>
            <a:ext cx="7950711" cy="3072579"/>
          </a:xfrm>
        </p:spPr>
        <p:txBody>
          <a:bodyPr>
            <a:normAutofit/>
          </a:bodyPr>
          <a:lstStyle/>
          <a:p>
            <a:pPr marL="457207" lvl="1" indent="0">
              <a:buNone/>
            </a:pPr>
            <a:r>
              <a:rPr lang="en-US" sz="2000" dirty="0"/>
              <a:t>Access</a:t>
            </a:r>
          </a:p>
          <a:p>
            <a:pPr lvl="2"/>
            <a:r>
              <a:rPr lang="en-US" sz="1800" dirty="0"/>
              <a:t>What is out there?</a:t>
            </a:r>
          </a:p>
          <a:p>
            <a:pPr lvl="2"/>
            <a:r>
              <a:rPr lang="en-US" sz="1800" dirty="0"/>
              <a:t>“Chart the coastline”</a:t>
            </a:r>
          </a:p>
          <a:p>
            <a:pPr marL="457207" lvl="1" indent="0">
              <a:buNone/>
            </a:pPr>
            <a:r>
              <a:rPr lang="en-US" sz="2000" dirty="0"/>
              <a:t>Content</a:t>
            </a:r>
          </a:p>
          <a:p>
            <a:pPr lvl="2"/>
            <a:r>
              <a:rPr lang="en-US" sz="1800" dirty="0"/>
              <a:t>What does it say?</a:t>
            </a:r>
          </a:p>
          <a:p>
            <a:pPr lvl="2"/>
            <a:r>
              <a:rPr lang="en-US" sz="1800" dirty="0"/>
              <a:t>“Plumb the depths”</a:t>
            </a:r>
            <a:endParaRPr lang="en-US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Challenges for foundational work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7A7FF75-5138-4052-BEB6-22F27072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65" y="2051107"/>
            <a:ext cx="7689263" cy="4161625"/>
          </a:xfrm>
        </p:spPr>
        <p:txBody>
          <a:bodyPr>
            <a:normAutofit/>
          </a:bodyPr>
          <a:lstStyle/>
          <a:p>
            <a:pPr marL="6350" lvl="1" indent="0">
              <a:buNone/>
            </a:pPr>
            <a:r>
              <a:rPr lang="en-US" sz="2000" dirty="0"/>
              <a:t>Create two aids for </a:t>
            </a:r>
            <a:r>
              <a:rPr lang="en-US" sz="2000"/>
              <a:t>foundational work</a:t>
            </a:r>
            <a:endParaRPr lang="en-US" sz="2000" dirty="0"/>
          </a:p>
          <a:p>
            <a:pPr marL="692158" lvl="2" indent="-285750"/>
            <a:r>
              <a:rPr lang="en-US" sz="1800" dirty="0"/>
              <a:t>1. Facilitating access:  catalog the accessible sources</a:t>
            </a:r>
          </a:p>
          <a:p>
            <a:pPr marL="1149365" lvl="3" indent="-285750"/>
            <a:r>
              <a:rPr lang="en-US" sz="1800" dirty="0"/>
              <a:t>Exhaustive list of what we presently have access to</a:t>
            </a:r>
          </a:p>
          <a:p>
            <a:pPr marL="1149365" lvl="3" indent="-285750"/>
            <a:r>
              <a:rPr lang="en-US" sz="1800" dirty="0"/>
              <a:t>Both original texts and translations</a:t>
            </a:r>
          </a:p>
          <a:p>
            <a:pPr marL="1149365" lvl="3" indent="-285750"/>
            <a:r>
              <a:rPr lang="en-US" sz="1800" dirty="0"/>
              <a:t>Include all three Central Figures</a:t>
            </a:r>
          </a:p>
          <a:p>
            <a:pPr marL="692158" lvl="2" indent="-285750"/>
            <a:r>
              <a:rPr lang="en-US" sz="1800" dirty="0"/>
              <a:t>2. Exploring content:  thematic reconstructions</a:t>
            </a:r>
          </a:p>
          <a:p>
            <a:pPr marL="1149365" lvl="3" indent="-285750"/>
            <a:r>
              <a:rPr lang="en-US" sz="1800" dirty="0"/>
              <a:t>Multiple approaches possible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The goals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9508B34-F1F5-4179-A204-5B86E60C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7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60" y="2071361"/>
            <a:ext cx="7889679" cy="4490903"/>
          </a:xfrm>
        </p:spPr>
        <p:txBody>
          <a:bodyPr>
            <a:normAutofit/>
          </a:bodyPr>
          <a:lstStyle/>
          <a:p>
            <a:r>
              <a:rPr lang="en-US" sz="2200" dirty="0"/>
              <a:t>August 2019 Wilmette Institute Webinar:  </a:t>
            </a:r>
            <a:br>
              <a:rPr lang="en-US" sz="2200" dirty="0"/>
            </a:br>
            <a:r>
              <a:rPr lang="en-US" sz="2200" dirty="0"/>
              <a:t>The Writings of the Báb</a:t>
            </a:r>
          </a:p>
          <a:p>
            <a:pPr lvl="1"/>
            <a:r>
              <a:rPr lang="en-US" sz="2000" dirty="0">
                <a:hlinkClick r:id="rId2"/>
              </a:rPr>
              <a:t>http://wilmetteinstitute.org/overview-of-the-writings-of-the-bab/</a:t>
            </a:r>
            <a:endParaRPr lang="en-US" sz="2000" dirty="0"/>
          </a:p>
          <a:p>
            <a:r>
              <a:rPr lang="en-US" sz="2200" dirty="0"/>
              <a:t>February 2020 Wilmette Institute Webinar:  </a:t>
            </a:r>
            <a:br>
              <a:rPr lang="en-US" sz="2200" dirty="0"/>
            </a:br>
            <a:r>
              <a:rPr lang="en-US" sz="2200" dirty="0"/>
              <a:t>The Writings of Bahá’u’lláh (and Abdu’-Bahá)</a:t>
            </a:r>
          </a:p>
          <a:p>
            <a:pPr lvl="1"/>
            <a:r>
              <a:rPr lang="en-US" sz="2000" dirty="0">
                <a:hlinkClick r:id="rId3"/>
              </a:rPr>
              <a:t>https://wilmetteinstitute.org/overview-of-the-writings-of-bahaullah/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Background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F9FA20-AAA2-4E47-AEA7-4E8D9922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ABF802-52A3-41DB-A0C3-52A9726FCE04}"/>
              </a:ext>
            </a:extLst>
          </p:cNvPr>
          <p:cNvSpPr txBox="1"/>
          <p:nvPr/>
        </p:nvSpPr>
        <p:spPr>
          <a:xfrm>
            <a:off x="8516839" y="515257"/>
            <a:ext cx="50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14</a:t>
            </a:r>
          </a:p>
        </p:txBody>
      </p:sp>
    </p:spTree>
    <p:extLst>
      <p:ext uri="{BB962C8B-B14F-4D97-AF65-F5344CB8AC3E}">
        <p14:creationId xmlns:p14="http://schemas.microsoft.com/office/powerpoint/2010/main" val="251974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Challenges on the path of approach:</a:t>
            </a:r>
            <a:br>
              <a:rPr lang="en-US" sz="2800" b="1" dirty="0"/>
            </a:br>
            <a:r>
              <a:rPr lang="en-US" sz="2800" b="1" dirty="0"/>
              <a:t>The Writings of </a:t>
            </a:r>
            <a:r>
              <a:rPr lang="en-US" sz="2800" b="1" dirty="0" err="1"/>
              <a:t>Bahá’u’lláh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66" y="1853248"/>
            <a:ext cx="7774870" cy="4594988"/>
          </a:xfrm>
        </p:spPr>
        <p:txBody>
          <a:bodyPr>
            <a:normAutofit/>
          </a:bodyPr>
          <a:lstStyle/>
          <a:p>
            <a:r>
              <a:rPr lang="en-US" dirty="0"/>
              <a:t>Access  </a:t>
            </a:r>
          </a:p>
          <a:p>
            <a:pPr lvl="1"/>
            <a:r>
              <a:rPr lang="en-US" dirty="0"/>
              <a:t>Both original texts and translations are scattered, uncoordinated (beyond the BWC)</a:t>
            </a:r>
          </a:p>
          <a:p>
            <a:pPr lvl="1"/>
            <a:r>
              <a:rPr lang="en-US" dirty="0"/>
              <a:t>Majority of texts (&gt;90%) are untranslated</a:t>
            </a:r>
          </a:p>
          <a:p>
            <a:pPr lvl="1"/>
            <a:r>
              <a:rPr lang="en-US" dirty="0"/>
              <a:t>For those wanting an exhaustive and systematic study:  where do they begin and where do they end?  And where can I find them?</a:t>
            </a:r>
          </a:p>
          <a:p>
            <a:r>
              <a:rPr lang="en-US" dirty="0"/>
              <a:t>Content</a:t>
            </a:r>
          </a:p>
          <a:p>
            <a:pPr lvl="1"/>
            <a:r>
              <a:rPr lang="en-US" dirty="0"/>
              <a:t>Size:  ~5 + 6 + 6 million words</a:t>
            </a:r>
            <a:br>
              <a:rPr lang="en-US" dirty="0"/>
            </a:br>
            <a:r>
              <a:rPr lang="en-US" dirty="0"/>
              <a:t>		~2,000 + 20,000 + 30,000 surviving works</a:t>
            </a:r>
            <a:endParaRPr lang="en-US" sz="1100" dirty="0"/>
          </a:p>
          <a:p>
            <a:pPr lvl="1"/>
            <a:r>
              <a:rPr lang="en-US" dirty="0"/>
              <a:t>Uncharted vastness discourages the approach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A44B8B-C582-4C0D-9379-4D512AAB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820BD0-8194-4325-8A07-CA7867DA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65" y="1873394"/>
            <a:ext cx="8346204" cy="4763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						</a:t>
            </a:r>
            <a:r>
              <a:rPr lang="en-US" sz="1800" u="sng" dirty="0"/>
              <a:t>Longest				Shortest		Later additions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Writings</a:t>
            </a:r>
          </a:p>
          <a:p>
            <a:pPr lvl="1"/>
            <a:r>
              <a:rPr lang="en-US" dirty="0"/>
              <a:t>The Báb			BB00001       …		BB00635		BB00636+</a:t>
            </a:r>
          </a:p>
          <a:p>
            <a:pPr lvl="1"/>
            <a:r>
              <a:rPr lang="en-US" dirty="0"/>
              <a:t>Bahá’u’lláh		BH00001	…		BH11676	BH11677+	</a:t>
            </a:r>
          </a:p>
          <a:p>
            <a:pPr lvl="1"/>
            <a:r>
              <a:rPr lang="en-US" dirty="0"/>
              <a:t>‘Abdu’l-Bahá		AB00001	…		AB11805	AB11806+</a:t>
            </a:r>
          </a:p>
          <a:p>
            <a:endParaRPr lang="en-US" sz="1800" dirty="0"/>
          </a:p>
          <a:p>
            <a:r>
              <a:rPr lang="en-US" sz="1800" dirty="0"/>
              <a:t>Utterances</a:t>
            </a:r>
          </a:p>
          <a:p>
            <a:pPr lvl="1"/>
            <a:r>
              <a:rPr lang="en-US" dirty="0"/>
              <a:t>The Báb			BBU0001	…		BBU0015	BBU0016+</a:t>
            </a:r>
          </a:p>
          <a:p>
            <a:pPr lvl="1"/>
            <a:r>
              <a:rPr lang="en-US" dirty="0"/>
              <a:t>Bahá’u’lláh		BHU0001	…		BHU0065	BHU0066+</a:t>
            </a:r>
          </a:p>
          <a:p>
            <a:pPr lvl="1"/>
            <a:r>
              <a:rPr lang="en-US" dirty="0"/>
              <a:t>‘Abdu’l-Bahá		ABU0001	…		ABU3664	ABU3665+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101DA1D-AC72-4794-B098-9DF58D7B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sz="2800" b="1" dirty="0"/>
              <a:t>A “coordinate system” for the Bahá’í Writings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3F9FA20-AAA2-4E47-AEA7-4E8D9922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ABF802-52A3-41DB-A0C3-52A9726FCE04}"/>
              </a:ext>
            </a:extLst>
          </p:cNvPr>
          <p:cNvSpPr txBox="1"/>
          <p:nvPr/>
        </p:nvSpPr>
        <p:spPr>
          <a:xfrm>
            <a:off x="8516839" y="515257"/>
            <a:ext cx="50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14</a:t>
            </a:r>
          </a:p>
        </p:txBody>
      </p:sp>
    </p:spTree>
    <p:extLst>
      <p:ext uri="{BB962C8B-B14F-4D97-AF65-F5344CB8AC3E}">
        <p14:creationId xmlns:p14="http://schemas.microsoft.com/office/powerpoint/2010/main" val="22558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Results of the inventory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26" y="1152983"/>
            <a:ext cx="7774870" cy="55313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Availability:</a:t>
            </a:r>
          </a:p>
          <a:p>
            <a:pPr lvl="1"/>
            <a:r>
              <a:rPr lang="en-US" dirty="0"/>
              <a:t>The Báb:  ~25-30% in public domain in original languages</a:t>
            </a:r>
          </a:p>
          <a:p>
            <a:pPr lvl="1"/>
            <a:r>
              <a:rPr lang="en-US" dirty="0"/>
              <a:t>Bahá’u’lláh:  ~75% </a:t>
            </a:r>
          </a:p>
          <a:p>
            <a:pPr lvl="1"/>
            <a:r>
              <a:rPr lang="en-US" dirty="0"/>
              <a:t>‘</a:t>
            </a:r>
            <a:r>
              <a:rPr lang="en-US" dirty="0" err="1"/>
              <a:t>Abdu’l-Bahá</a:t>
            </a:r>
            <a:r>
              <a:rPr lang="en-US" dirty="0"/>
              <a:t>:  ~40%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Reported utterances</a:t>
            </a:r>
          </a:p>
          <a:p>
            <a:pPr lvl="1"/>
            <a:r>
              <a:rPr lang="en-US" dirty="0"/>
              <a:t>A few thousand more (mostly ‘</a:t>
            </a:r>
            <a:r>
              <a:rPr lang="en-US" dirty="0" err="1"/>
              <a:t>Abdu’l-Bahá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FB71FE-829F-4B5B-9DBC-7F71B366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C99622-6A95-43C3-BD8E-A99AAB87D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94" y="2620094"/>
            <a:ext cx="6249272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Accessing the inventory </a:t>
            </a:r>
            <a:r>
              <a:rPr lang="en-US" sz="2800" dirty="0"/>
              <a:t>(~50MB pdf)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http://blog.loomofreality.org/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EA9633-F70E-4519-87CD-33E893D7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3C1841-B356-463F-9DEC-4917D12FF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78" y="1933768"/>
            <a:ext cx="6008322" cy="45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7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609D0-97ED-44DC-B85D-67AE54F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Parsing catalog entries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E84CA4-39C5-4075-9091-3E3A0D7D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39" y="1342832"/>
            <a:ext cx="7774870" cy="5183227"/>
          </a:xfrm>
        </p:spPr>
        <p:txBody>
          <a:bodyPr>
            <a:normAutofit/>
          </a:bodyPr>
          <a:lstStyle/>
          <a:p>
            <a:r>
              <a:rPr lang="en-US" dirty="0"/>
              <a:t>Catalog ID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Word Count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First line (Ara/Per)</a:t>
            </a:r>
          </a:p>
          <a:p>
            <a:r>
              <a:rPr lang="en-US" dirty="0"/>
              <a:t>Manuscripts (Ara/Per)</a:t>
            </a:r>
          </a:p>
          <a:p>
            <a:r>
              <a:rPr lang="en-US" dirty="0"/>
              <a:t>Publications (Ara/Per)</a:t>
            </a:r>
          </a:p>
          <a:p>
            <a:r>
              <a:rPr lang="en-US" dirty="0"/>
              <a:t>Translations (</a:t>
            </a:r>
            <a:r>
              <a:rPr lang="en-US" dirty="0" err="1"/>
              <a:t>Eng</a:t>
            </a:r>
            <a:r>
              <a:rPr lang="en-US" dirty="0"/>
              <a:t> only)</a:t>
            </a:r>
          </a:p>
          <a:p>
            <a:r>
              <a:rPr lang="en-US" dirty="0"/>
              <a:t>First line in translation</a:t>
            </a:r>
          </a:p>
          <a:p>
            <a:r>
              <a:rPr lang="en-US" dirty="0"/>
              <a:t>Musical interpretations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[Hyperlinks]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5024C6-BDB3-4468-B924-93EF84B1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855" y="1272029"/>
            <a:ext cx="4358906" cy="41553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517657-B001-45D0-B0E3-8E347AB1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DF85-71DB-45AC-B29D-B0C2265AE787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DAE068-1E73-412A-800A-B5FD76841DFE}"/>
              </a:ext>
            </a:extLst>
          </p:cNvPr>
          <p:cNvSpPr/>
          <p:nvPr/>
        </p:nvSpPr>
        <p:spPr>
          <a:xfrm>
            <a:off x="4793074" y="589998"/>
            <a:ext cx="2768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http://blog.loomofreality.org/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22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59323</TotalTime>
  <Words>506</Words>
  <Application>Microsoft Macintosh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The Reference Desk: Cataloging and Subject Indexing</vt:lpstr>
      <vt:lpstr>Challenges for foundational work</vt:lpstr>
      <vt:lpstr>The goals</vt:lpstr>
      <vt:lpstr>Background</vt:lpstr>
      <vt:lpstr>Challenges on the path of approach: The Writings of Bahá’u’lláh</vt:lpstr>
      <vt:lpstr>A “coordinate system” for the Bahá’í Writings</vt:lpstr>
      <vt:lpstr>Results of the inventory</vt:lpstr>
      <vt:lpstr>Accessing the inventory (~50MB pdf)</vt:lpstr>
      <vt:lpstr>Parsing catalog entries</vt:lpstr>
      <vt:lpstr>Some use cases</vt:lpstr>
      <vt:lpstr>Next step:  Content (appendix to the Inventory)</vt:lpstr>
      <vt:lpstr>Previous systems? Adler’s “Syntopicon”</vt:lpstr>
      <vt:lpstr>A classification scheme</vt:lpstr>
      <vt:lpstr>Classification: sub-categories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Phelps</dc:creator>
  <cp:lastModifiedBy>Jonah Winters</cp:lastModifiedBy>
  <cp:revision>199</cp:revision>
  <dcterms:created xsi:type="dcterms:W3CDTF">2015-12-21T06:29:01Z</dcterms:created>
  <dcterms:modified xsi:type="dcterms:W3CDTF">2022-04-10T01:57:44Z</dcterms:modified>
</cp:coreProperties>
</file>