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alabrar.info/images/mashayekh/-2.jp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e34f56dae8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e34f56dae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e6b0c24101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e6b0c2410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dbfe47f15f_0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dbfe47f15f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dbfe47f15f_0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dbfe47f15f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e2cc963869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e2cc96386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e2512ed49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e2512ed49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dbfe47f15f_0_1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dbfe47f15f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dbfe47f15f_0_1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dbfe47f15f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dbfe47f15f_0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dbfe47f15f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dbfe47f15f_0_2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dbfe47f15f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dbfe47f15f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dbfe47f15f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dbfe47f15f_0_2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dbfe47f15f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e6b0c24101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e6b0c24101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027337c07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1027337c07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e6b0c24101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e6b0c2410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e6b0c24101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e6b0c24101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e2f79891c8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e2f79891c8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e6b0c24101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e6b0c24101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2f79891c8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2f79891c8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e2f79891c8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e2f79891c8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e2f79891c8_0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e2f79891c8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bfe47f15f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bfe47f15f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e2f79891c8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e2f79891c8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e2f79891c8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e2f79891c8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e6b0c24101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e6b0c24101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e6b0c24101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e6b0c24101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e5d98af206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e5d98af206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e5d98af206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e5d98af206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e5d98af206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e5d98af20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e6b0c24101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e6b0c24101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e5d98af206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e5d98af206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e5d98af206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e5d98af206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dbfe47f15f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dbfe47f15f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e6b0c2410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e6b0c2410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dbfe47f15f_0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dbfe47f15f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e34f56dae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e34f56dae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dbfe47f15f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dbfe47f15f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dbe140646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dbe140646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Left: Image of Sayyid Kazim from entrance of Shaykhi religious center in Kermanshah &lt;</a:t>
            </a:r>
            <a:r>
              <a:rPr lang="en" u="sng">
                <a:solidFill>
                  <a:schemeClr val="hlink"/>
                </a:solidFill>
                <a:hlinkClick r:id="rId3"/>
              </a:rPr>
              <a:t>https://www.alabrar.info/images/mashayekh/-2.jpg</a:t>
            </a:r>
            <a:r>
              <a:rPr lang="en"/>
              <a:t>&gt;. “The authors learned about this Shaykhi mosque through correspondence with a Baha’i who lives in Kermanshah.” [World of Images, fn64]</a:t>
            </a:r>
            <a:endParaRPr/>
          </a:p>
          <a:p>
            <a:pPr marL="0" lvl="0" indent="0" algn="l" rtl="0">
              <a:spcBef>
                <a:spcPts val="0"/>
              </a:spcBef>
              <a:spcAft>
                <a:spcPts val="0"/>
              </a:spcAft>
              <a:buNone/>
            </a:pPr>
            <a:r>
              <a:rPr lang="en"/>
              <a:t>Middle: Momen, Introduction to Shi`ism</a:t>
            </a:r>
            <a:endParaRPr/>
          </a:p>
          <a:p>
            <a:pPr marL="0" lvl="0" indent="0" algn="l" rtl="0">
              <a:spcBef>
                <a:spcPts val="0"/>
              </a:spcBef>
              <a:spcAft>
                <a:spcPts val="0"/>
              </a:spcAft>
              <a:buNone/>
            </a:pPr>
            <a:r>
              <a:rPr lang="en"/>
              <a:t>Right: Front of new edition of Sharh Khutba Tutunjiyya Kuwait: Jami`a al-Imam al-Sādiq [ed. Hajji Mīrzā `Abd al-Rasūl al-Ihqāqī] 1421/2001] &lt;https://hurqalya.ucmerced.edu/node/294&gt;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0"/>
              </a:spcBef>
              <a:spcAft>
                <a:spcPts val="0"/>
              </a:spcAft>
              <a:buClr>
                <a:schemeClr val="lt2"/>
              </a:buClr>
              <a:buSzPts val="1400"/>
              <a:buChar char="○"/>
              <a:defRPr>
                <a:solidFill>
                  <a:schemeClr val="lt2"/>
                </a:solidFill>
              </a:defRPr>
            </a:lvl2pPr>
            <a:lvl3pPr marL="1371600" lvl="2" indent="-317500">
              <a:lnSpc>
                <a:spcPct val="115000"/>
              </a:lnSpc>
              <a:spcBef>
                <a:spcPts val="0"/>
              </a:spcBef>
              <a:spcAft>
                <a:spcPts val="0"/>
              </a:spcAft>
              <a:buClr>
                <a:schemeClr val="lt2"/>
              </a:buClr>
              <a:buSzPts val="1400"/>
              <a:buChar char="■"/>
              <a:defRPr>
                <a:solidFill>
                  <a:schemeClr val="lt2"/>
                </a:solidFill>
              </a:defRPr>
            </a:lvl3pPr>
            <a:lvl4pPr marL="1828800" lvl="3" indent="-317500">
              <a:lnSpc>
                <a:spcPct val="115000"/>
              </a:lnSpc>
              <a:spcBef>
                <a:spcPts val="0"/>
              </a:spcBef>
              <a:spcAft>
                <a:spcPts val="0"/>
              </a:spcAft>
              <a:buClr>
                <a:schemeClr val="lt2"/>
              </a:buClr>
              <a:buSzPts val="1400"/>
              <a:buChar char="●"/>
              <a:defRPr>
                <a:solidFill>
                  <a:schemeClr val="lt2"/>
                </a:solidFill>
              </a:defRPr>
            </a:lvl4pPr>
            <a:lvl5pPr marL="2286000" lvl="4" indent="-317500">
              <a:lnSpc>
                <a:spcPct val="115000"/>
              </a:lnSpc>
              <a:spcBef>
                <a:spcPts val="0"/>
              </a:spcBef>
              <a:spcAft>
                <a:spcPts val="0"/>
              </a:spcAft>
              <a:buClr>
                <a:schemeClr val="lt2"/>
              </a:buClr>
              <a:buSzPts val="1400"/>
              <a:buChar char="○"/>
              <a:defRPr>
                <a:solidFill>
                  <a:schemeClr val="lt2"/>
                </a:solidFill>
              </a:defRPr>
            </a:lvl5pPr>
            <a:lvl6pPr marL="2743200" lvl="5" indent="-317500">
              <a:lnSpc>
                <a:spcPct val="115000"/>
              </a:lnSpc>
              <a:spcBef>
                <a:spcPts val="0"/>
              </a:spcBef>
              <a:spcAft>
                <a:spcPts val="0"/>
              </a:spcAft>
              <a:buClr>
                <a:schemeClr val="lt2"/>
              </a:buClr>
              <a:buSzPts val="1400"/>
              <a:buChar char="■"/>
              <a:defRPr>
                <a:solidFill>
                  <a:schemeClr val="lt2"/>
                </a:solidFill>
              </a:defRPr>
            </a:lvl6pPr>
            <a:lvl7pPr marL="3200400" lvl="6" indent="-317500">
              <a:lnSpc>
                <a:spcPct val="115000"/>
              </a:lnSpc>
              <a:spcBef>
                <a:spcPts val="0"/>
              </a:spcBef>
              <a:spcAft>
                <a:spcPts val="0"/>
              </a:spcAft>
              <a:buClr>
                <a:schemeClr val="lt2"/>
              </a:buClr>
              <a:buSzPts val="1400"/>
              <a:buChar char="●"/>
              <a:defRPr>
                <a:solidFill>
                  <a:schemeClr val="lt2"/>
                </a:solidFill>
              </a:defRPr>
            </a:lvl7pPr>
            <a:lvl8pPr marL="3657600" lvl="7" indent="-317500">
              <a:lnSpc>
                <a:spcPct val="115000"/>
              </a:lnSpc>
              <a:spcBef>
                <a:spcPts val="0"/>
              </a:spcBef>
              <a:spcAft>
                <a:spcPts val="0"/>
              </a:spcAft>
              <a:buClr>
                <a:schemeClr val="lt2"/>
              </a:buClr>
              <a:buSzPts val="1400"/>
              <a:buChar char="○"/>
              <a:defRPr>
                <a:solidFill>
                  <a:schemeClr val="lt2"/>
                </a:solidFill>
              </a:defRPr>
            </a:lvl8pPr>
            <a:lvl9pPr marL="4114800" lvl="8" indent="-317500">
              <a:lnSpc>
                <a:spcPct val="115000"/>
              </a:lnSpc>
              <a:spcBef>
                <a:spcPts val="0"/>
              </a:spcBef>
              <a:spcAft>
                <a:spcPts val="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28.png"/><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notesSlide" Target="../notesSlides/notesSlide15.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49.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8.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81.png"/><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85.png"/></Relationships>
</file>

<file path=ppt/slides/_rels/slide27.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png"/><Relationship Id="rId7" Type="http://schemas.openxmlformats.org/officeDocument/2006/relationships/image" Target="../media/image90.jpe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89.jpeg"/><Relationship Id="rId5" Type="http://schemas.openxmlformats.org/officeDocument/2006/relationships/image" Target="../media/image88.jpeg"/><Relationship Id="rId10" Type="http://schemas.openxmlformats.org/officeDocument/2006/relationships/image" Target="../media/image93.jpeg"/><Relationship Id="rId4" Type="http://schemas.openxmlformats.org/officeDocument/2006/relationships/image" Target="../media/image87.jpeg"/><Relationship Id="rId9" Type="http://schemas.openxmlformats.org/officeDocument/2006/relationships/image" Target="../media/image9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95.jpeg"/></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95.jpeg"/></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97.png"/></Relationships>
</file>

<file path=ppt/slides/_rels/slide3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95.jpeg"/></Relationships>
</file>

<file path=ppt/slides/_rels/slide3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99.png"/></Relationships>
</file>

<file path=ppt/slides/_rels/slide3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102.png"/></Relationships>
</file>

<file path=ppt/slides/_rels/slide3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106.png"/><Relationship Id="rId4" Type="http://schemas.openxmlformats.org/officeDocument/2006/relationships/image" Target="../media/image105.png"/></Relationships>
</file>

<file path=ppt/slides/_rels/slide3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Hiding in Plain Sight</a:t>
            </a:r>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fontScale="85000" lnSpcReduction="20000"/>
          </a:bodyPr>
          <a:lstStyle/>
          <a:p>
            <a:pPr marL="0" lvl="0" indent="0" algn="ctr" rtl="0">
              <a:spcBef>
                <a:spcPts val="0"/>
              </a:spcBef>
              <a:spcAft>
                <a:spcPts val="0"/>
              </a:spcAft>
              <a:buNone/>
            </a:pPr>
            <a:r>
              <a:rPr lang="en"/>
              <a:t>The Case for the Authenticity of an </a:t>
            </a:r>
            <a:endParaRPr/>
          </a:p>
          <a:p>
            <a:pPr marL="0" lvl="0" indent="0" algn="ctr" rtl="0">
              <a:spcBef>
                <a:spcPts val="0"/>
              </a:spcBef>
              <a:spcAft>
                <a:spcPts val="0"/>
              </a:spcAft>
              <a:buNone/>
            </a:pPr>
            <a:r>
              <a:rPr lang="en"/>
              <a:t>Alternative Portrait of the Bab</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2"/>
          <p:cNvSpPr txBox="1"/>
          <p:nvPr/>
        </p:nvSpPr>
        <p:spPr>
          <a:xfrm>
            <a:off x="1446325" y="1000175"/>
            <a:ext cx="6868200" cy="363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i="1">
                <a:solidFill>
                  <a:schemeClr val="dk1"/>
                </a:solidFill>
              </a:rPr>
              <a:t>Some people have circulated images [suvvar] that are in books and some on photographic paper, all of which are fanciful images [suvvar-i khiyaliyyih] and imaginary drawings [nuqush-i vahmiyyih] and have absolutely no resemblance to the drawing [rasm] of his holiness the Bab. </a:t>
            </a:r>
            <a:r>
              <a:rPr lang="en" sz="2800">
                <a:solidFill>
                  <a:schemeClr val="dk1"/>
                </a:solidFill>
              </a:rPr>
              <a:t>(</a:t>
            </a:r>
            <a:r>
              <a:rPr lang="en" sz="2800" i="1">
                <a:solidFill>
                  <a:schemeClr val="dk1"/>
                </a:solidFill>
              </a:rPr>
              <a:t>Kawakib</a:t>
            </a:r>
            <a:r>
              <a:rPr lang="en" sz="2800">
                <a:solidFill>
                  <a:schemeClr val="dk1"/>
                </a:solidFill>
              </a:rPr>
              <a:t> 2:219)</a:t>
            </a:r>
            <a:endParaRPr sz="28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23"/>
          <p:cNvPicPr preferRelativeResize="0"/>
          <p:nvPr/>
        </p:nvPicPr>
        <p:blipFill>
          <a:blip r:embed="rId3">
            <a:alphaModFix/>
          </a:blip>
          <a:stretch>
            <a:fillRect/>
          </a:stretch>
        </p:blipFill>
        <p:spPr>
          <a:xfrm>
            <a:off x="152400" y="152400"/>
            <a:ext cx="3901561" cy="4838701"/>
          </a:xfrm>
          <a:prstGeom prst="rect">
            <a:avLst/>
          </a:prstGeom>
          <a:noFill/>
          <a:ln>
            <a:noFill/>
          </a:ln>
        </p:spPr>
      </p:pic>
      <p:pic>
        <p:nvPicPr>
          <p:cNvPr id="159" name="Google Shape;159;p23"/>
          <p:cNvPicPr preferRelativeResize="0"/>
          <p:nvPr/>
        </p:nvPicPr>
        <p:blipFill>
          <a:blip r:embed="rId4">
            <a:alphaModFix/>
          </a:blip>
          <a:stretch>
            <a:fillRect/>
          </a:stretch>
        </p:blipFill>
        <p:spPr>
          <a:xfrm>
            <a:off x="5631475" y="152400"/>
            <a:ext cx="3344388" cy="4838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2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096000" y="179525"/>
            <a:ext cx="2907060" cy="4201976"/>
          </a:xfrm>
          <a:prstGeom prst="rect">
            <a:avLst/>
          </a:prstGeom>
          <a:noFill/>
          <a:ln>
            <a:noFill/>
          </a:ln>
        </p:spPr>
      </p:pic>
      <p:sp>
        <p:nvSpPr>
          <p:cNvPr id="165" name="Google Shape;165;p24"/>
          <p:cNvSpPr txBox="1"/>
          <p:nvPr/>
        </p:nvSpPr>
        <p:spPr>
          <a:xfrm>
            <a:off x="686000" y="753150"/>
            <a:ext cx="4730100" cy="3324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400" i="1">
                <a:solidFill>
                  <a:schemeClr val="dk1"/>
                </a:solidFill>
              </a:rPr>
              <a:t>Execution of "Bab"</a:t>
            </a:r>
            <a:endParaRPr sz="3400" i="1">
              <a:solidFill>
                <a:schemeClr val="dk1"/>
              </a:solidFill>
            </a:endParaRPr>
          </a:p>
          <a:p>
            <a:pPr marL="0" lvl="0" indent="0" algn="l" rtl="0">
              <a:spcBef>
                <a:spcPts val="0"/>
              </a:spcBef>
              <a:spcAft>
                <a:spcPts val="0"/>
              </a:spcAft>
              <a:buNone/>
            </a:pPr>
            <a:r>
              <a:rPr lang="en" sz="3400" i="1">
                <a:solidFill>
                  <a:schemeClr val="dk1"/>
                </a:solidFill>
              </a:rPr>
              <a:t>The only portrait of the author,</a:t>
            </a:r>
            <a:endParaRPr sz="3400" i="1">
              <a:solidFill>
                <a:schemeClr val="dk1"/>
              </a:solidFill>
            </a:endParaRPr>
          </a:p>
          <a:p>
            <a:pPr marL="0" lvl="0" indent="0" algn="l" rtl="0">
              <a:spcBef>
                <a:spcPts val="0"/>
              </a:spcBef>
              <a:spcAft>
                <a:spcPts val="0"/>
              </a:spcAft>
              <a:buNone/>
            </a:pPr>
            <a:r>
              <a:rPr lang="en" sz="3400" i="1">
                <a:solidFill>
                  <a:schemeClr val="dk1"/>
                </a:solidFill>
              </a:rPr>
              <a:t>in Alexandropol</a:t>
            </a:r>
            <a:endParaRPr sz="3400" i="1">
              <a:solidFill>
                <a:schemeClr val="dk1"/>
              </a:solidFill>
            </a:endParaRPr>
          </a:p>
          <a:p>
            <a:pPr marL="0" lvl="0" indent="0" algn="l" rtl="0">
              <a:spcBef>
                <a:spcPts val="0"/>
              </a:spcBef>
              <a:spcAft>
                <a:spcPts val="0"/>
              </a:spcAft>
              <a:buNone/>
            </a:pPr>
            <a:endParaRPr sz="3400">
              <a:solidFill>
                <a:schemeClr val="dk1"/>
              </a:solidFill>
            </a:endParaRPr>
          </a:p>
          <a:p>
            <a:pPr marL="0" lvl="0" indent="0" algn="l" rtl="0">
              <a:spcBef>
                <a:spcPts val="0"/>
              </a:spcBef>
              <a:spcAft>
                <a:spcPts val="0"/>
              </a:spcAft>
              <a:buNone/>
            </a:pPr>
            <a:endParaRPr sz="34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5"/>
          <p:cNvSpPr txBox="1"/>
          <p:nvPr/>
        </p:nvSpPr>
        <p:spPr>
          <a:xfrm>
            <a:off x="152400" y="4038600"/>
            <a:ext cx="1295400" cy="938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i="1">
                <a:solidFill>
                  <a:schemeClr val="dk1"/>
                </a:solidFill>
              </a:rPr>
              <a:t>Seyd Ali Mahomet “Bab” (work of a European artist)</a:t>
            </a:r>
            <a:endParaRPr i="1">
              <a:solidFill>
                <a:schemeClr val="dk1"/>
              </a:solidFill>
            </a:endParaRPr>
          </a:p>
        </p:txBody>
      </p:sp>
      <p:sp>
        <p:nvSpPr>
          <p:cNvPr id="171" name="Google Shape;171;p25"/>
          <p:cNvSpPr txBox="1"/>
          <p:nvPr/>
        </p:nvSpPr>
        <p:spPr>
          <a:xfrm>
            <a:off x="7543800" y="4038600"/>
            <a:ext cx="1295400" cy="938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i="1">
                <a:solidFill>
                  <a:schemeClr val="dk1"/>
                </a:solidFill>
              </a:rPr>
              <a:t>Seyd Ali Mahomet “Bab” (work of a Persian artist)</a:t>
            </a:r>
            <a:endParaRPr i="1">
              <a:solidFill>
                <a:schemeClr val="dk1"/>
              </a:solidFill>
            </a:endParaRPr>
          </a:p>
        </p:txBody>
      </p:sp>
      <p:pic>
        <p:nvPicPr>
          <p:cNvPr id="172" name="Google Shape;172;p2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906375" y="791425"/>
            <a:ext cx="5122949" cy="418587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2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3650" y="787800"/>
            <a:ext cx="2372506" cy="2897401"/>
          </a:xfrm>
          <a:prstGeom prst="rect">
            <a:avLst/>
          </a:prstGeom>
          <a:noFill/>
          <a:ln>
            <a:noFill/>
          </a:ln>
        </p:spPr>
      </p:pic>
      <p:pic>
        <p:nvPicPr>
          <p:cNvPr id="178" name="Google Shape;178;p2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712175" y="768575"/>
            <a:ext cx="2226875" cy="2897399"/>
          </a:xfrm>
          <a:prstGeom prst="rect">
            <a:avLst/>
          </a:prstGeom>
          <a:noFill/>
          <a:ln>
            <a:noFill/>
          </a:ln>
        </p:spPr>
      </p:pic>
      <p:pic>
        <p:nvPicPr>
          <p:cNvPr id="179" name="Google Shape;179;p26"/>
          <p:cNvPicPr preferRelativeResize="0"/>
          <p:nvPr/>
        </p:nvPicPr>
        <p:blipFill>
          <a:blip r:embed="rId5">
            <a:alphaModFix/>
          </a:blip>
          <a:stretch>
            <a:fillRect/>
          </a:stretch>
        </p:blipFill>
        <p:spPr>
          <a:xfrm>
            <a:off x="3649726" y="152400"/>
            <a:ext cx="1987025" cy="2065358"/>
          </a:xfrm>
          <a:prstGeom prst="rect">
            <a:avLst/>
          </a:prstGeom>
          <a:noFill/>
          <a:ln>
            <a:noFill/>
          </a:ln>
        </p:spPr>
      </p:pic>
      <p:pic>
        <p:nvPicPr>
          <p:cNvPr id="180" name="Google Shape;180;p2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649725" y="2933550"/>
            <a:ext cx="1987025" cy="1996450"/>
          </a:xfrm>
          <a:prstGeom prst="rect">
            <a:avLst/>
          </a:prstGeom>
          <a:noFill/>
          <a:ln>
            <a:noFill/>
          </a:ln>
        </p:spPr>
      </p:pic>
      <p:sp>
        <p:nvSpPr>
          <p:cNvPr id="181" name="Google Shape;181;p26"/>
          <p:cNvSpPr/>
          <p:nvPr/>
        </p:nvSpPr>
        <p:spPr>
          <a:xfrm>
            <a:off x="3744300" y="768575"/>
            <a:ext cx="374400" cy="1449300"/>
          </a:xfrm>
          <a:prstGeom prst="rect">
            <a:avLst/>
          </a:prstGeom>
          <a:no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6"/>
          <p:cNvSpPr/>
          <p:nvPr/>
        </p:nvSpPr>
        <p:spPr>
          <a:xfrm>
            <a:off x="3724593" y="3445428"/>
            <a:ext cx="374400" cy="1449300"/>
          </a:xfrm>
          <a:prstGeom prst="rect">
            <a:avLst/>
          </a:prstGeom>
          <a:no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3" name="Google Shape;183;p26"/>
          <p:cNvCxnSpPr>
            <a:stCxn id="181" idx="1"/>
          </p:cNvCxnSpPr>
          <p:nvPr/>
        </p:nvCxnSpPr>
        <p:spPr>
          <a:xfrm flipH="1">
            <a:off x="473100" y="1493225"/>
            <a:ext cx="3271200" cy="2054100"/>
          </a:xfrm>
          <a:prstGeom prst="straightConnector1">
            <a:avLst/>
          </a:prstGeom>
          <a:noFill/>
          <a:ln w="19050" cap="flat" cmpd="sng">
            <a:solidFill>
              <a:srgbClr val="9900FF"/>
            </a:solidFill>
            <a:prstDash val="solid"/>
            <a:round/>
            <a:headEnd type="none" w="med" len="med"/>
            <a:tailEnd type="none" w="med" len="med"/>
          </a:ln>
        </p:spPr>
      </p:cxnSp>
      <p:cxnSp>
        <p:nvCxnSpPr>
          <p:cNvPr id="184" name="Google Shape;184;p26"/>
          <p:cNvCxnSpPr/>
          <p:nvPr/>
        </p:nvCxnSpPr>
        <p:spPr>
          <a:xfrm rot="10800000" flipH="1">
            <a:off x="4079286" y="3527478"/>
            <a:ext cx="2621100" cy="642600"/>
          </a:xfrm>
          <a:prstGeom prst="straightConnector1">
            <a:avLst/>
          </a:prstGeom>
          <a:noFill/>
          <a:ln w="19050" cap="flat" cmpd="sng">
            <a:solidFill>
              <a:srgbClr val="00FF00"/>
            </a:solidFill>
            <a:prstDash val="solid"/>
            <a:round/>
            <a:headEnd type="none" w="med" len="med"/>
            <a:tailEnd type="none" w="med" len="med"/>
          </a:ln>
        </p:spPr>
      </p:cxnSp>
      <p:sp>
        <p:nvSpPr>
          <p:cNvPr id="185" name="Google Shape;185;p26"/>
          <p:cNvSpPr txBox="1"/>
          <p:nvPr/>
        </p:nvSpPr>
        <p:spPr>
          <a:xfrm>
            <a:off x="723775" y="3729125"/>
            <a:ext cx="1278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1909</a:t>
            </a:r>
            <a:endParaRPr>
              <a:solidFill>
                <a:schemeClr val="dk1"/>
              </a:solidFill>
            </a:endParaRPr>
          </a:p>
        </p:txBody>
      </p:sp>
      <p:sp>
        <p:nvSpPr>
          <p:cNvPr id="186" name="Google Shape;186;p26"/>
          <p:cNvSpPr txBox="1"/>
          <p:nvPr/>
        </p:nvSpPr>
        <p:spPr>
          <a:xfrm>
            <a:off x="7276975" y="3729125"/>
            <a:ext cx="1278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1910</a:t>
            </a:r>
            <a:endParaRPr>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2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16741" y="152194"/>
            <a:ext cx="1452703" cy="1974454"/>
          </a:xfrm>
          <a:prstGeom prst="rect">
            <a:avLst/>
          </a:prstGeom>
          <a:noFill/>
          <a:ln>
            <a:noFill/>
          </a:ln>
        </p:spPr>
      </p:pic>
      <p:sp>
        <p:nvSpPr>
          <p:cNvPr id="192" name="Google Shape;192;p27"/>
          <p:cNvSpPr txBox="1"/>
          <p:nvPr/>
        </p:nvSpPr>
        <p:spPr>
          <a:xfrm>
            <a:off x="-103174" y="2090750"/>
            <a:ext cx="2090400" cy="548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100" i="1">
                <a:solidFill>
                  <a:schemeClr val="dk1"/>
                </a:solidFill>
              </a:rPr>
              <a:t>Imamat </a:t>
            </a:r>
            <a:r>
              <a:rPr lang="en" sz="1100">
                <a:solidFill>
                  <a:schemeClr val="dk1"/>
                </a:solidFill>
              </a:rPr>
              <a:t>(Armenian)</a:t>
            </a:r>
            <a:endParaRPr sz="1100">
              <a:solidFill>
                <a:schemeClr val="dk1"/>
              </a:solidFill>
            </a:endParaRPr>
          </a:p>
          <a:p>
            <a:pPr marL="0" lvl="0" indent="0" algn="ctr" rtl="0">
              <a:lnSpc>
                <a:spcPct val="115000"/>
              </a:lnSpc>
              <a:spcBef>
                <a:spcPts val="0"/>
              </a:spcBef>
              <a:spcAft>
                <a:spcPts val="0"/>
              </a:spcAft>
              <a:buNone/>
            </a:pPr>
            <a:r>
              <a:rPr lang="en" sz="1100">
                <a:solidFill>
                  <a:schemeClr val="dk1"/>
                </a:solidFill>
              </a:rPr>
              <a:t>Alexandropol (Gyumri), 1906</a:t>
            </a:r>
            <a:endParaRPr sz="1100">
              <a:solidFill>
                <a:schemeClr val="dk1"/>
              </a:solidFill>
            </a:endParaRPr>
          </a:p>
        </p:txBody>
      </p:sp>
      <p:pic>
        <p:nvPicPr>
          <p:cNvPr id="193" name="Google Shape;193;p2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651934" y="152312"/>
            <a:ext cx="1374496" cy="1974455"/>
          </a:xfrm>
          <a:prstGeom prst="rect">
            <a:avLst/>
          </a:prstGeom>
          <a:noFill/>
          <a:ln>
            <a:noFill/>
          </a:ln>
        </p:spPr>
      </p:pic>
      <p:sp>
        <p:nvSpPr>
          <p:cNvPr id="194" name="Google Shape;194;p27"/>
          <p:cNvSpPr txBox="1"/>
          <p:nvPr/>
        </p:nvSpPr>
        <p:spPr>
          <a:xfrm>
            <a:off x="2315600" y="2090750"/>
            <a:ext cx="2090400" cy="548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100" i="1">
                <a:solidFill>
                  <a:schemeClr val="dk1"/>
                </a:solidFill>
              </a:rPr>
              <a:t>Imamat </a:t>
            </a:r>
            <a:r>
              <a:rPr lang="en" sz="1100">
                <a:solidFill>
                  <a:schemeClr val="dk1"/>
                </a:solidFill>
              </a:rPr>
              <a:t>(Russian)</a:t>
            </a:r>
            <a:endParaRPr sz="1100">
              <a:solidFill>
                <a:schemeClr val="dk1"/>
              </a:solidFill>
            </a:endParaRPr>
          </a:p>
          <a:p>
            <a:pPr marL="0" lvl="0" indent="0" algn="ctr" rtl="0">
              <a:lnSpc>
                <a:spcPct val="115000"/>
              </a:lnSpc>
              <a:spcBef>
                <a:spcPts val="0"/>
              </a:spcBef>
              <a:spcAft>
                <a:spcPts val="0"/>
              </a:spcAft>
              <a:buNone/>
            </a:pPr>
            <a:r>
              <a:rPr lang="en" sz="1100">
                <a:solidFill>
                  <a:schemeClr val="dk1"/>
                </a:solidFill>
              </a:rPr>
              <a:t>Alexandropol (Gyumri), 1909</a:t>
            </a:r>
            <a:endParaRPr sz="1100">
              <a:solidFill>
                <a:schemeClr val="dk1"/>
              </a:solidFill>
            </a:endParaRPr>
          </a:p>
        </p:txBody>
      </p:sp>
      <p:pic>
        <p:nvPicPr>
          <p:cNvPr id="195" name="Google Shape;195;p27"/>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640894" y="150875"/>
            <a:ext cx="1350507" cy="1939980"/>
          </a:xfrm>
          <a:prstGeom prst="rect">
            <a:avLst/>
          </a:prstGeom>
          <a:noFill/>
          <a:ln>
            <a:noFill/>
          </a:ln>
        </p:spPr>
      </p:pic>
      <p:sp>
        <p:nvSpPr>
          <p:cNvPr id="196" name="Google Shape;196;p27"/>
          <p:cNvSpPr txBox="1"/>
          <p:nvPr/>
        </p:nvSpPr>
        <p:spPr>
          <a:xfrm>
            <a:off x="6322622" y="2090751"/>
            <a:ext cx="2017200" cy="548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100" i="1">
                <a:solidFill>
                  <a:schemeClr val="dk1"/>
                </a:solidFill>
              </a:rPr>
              <a:t>Babizm i Bekhaizm </a:t>
            </a:r>
            <a:r>
              <a:rPr lang="en" sz="1100">
                <a:solidFill>
                  <a:schemeClr val="dk1"/>
                </a:solidFill>
              </a:rPr>
              <a:t>(Russian)</a:t>
            </a:r>
            <a:endParaRPr sz="1100">
              <a:solidFill>
                <a:schemeClr val="dk1"/>
              </a:solidFill>
            </a:endParaRPr>
          </a:p>
          <a:p>
            <a:pPr marL="0" lvl="0" indent="0" algn="ctr" rtl="0">
              <a:lnSpc>
                <a:spcPct val="115000"/>
              </a:lnSpc>
              <a:spcBef>
                <a:spcPts val="0"/>
              </a:spcBef>
              <a:spcAft>
                <a:spcPts val="0"/>
              </a:spcAft>
              <a:buNone/>
            </a:pPr>
            <a:r>
              <a:rPr lang="en" sz="1100">
                <a:solidFill>
                  <a:schemeClr val="dk1"/>
                </a:solidFill>
              </a:rPr>
              <a:t>Tiflis, 1910</a:t>
            </a:r>
            <a:endParaRPr sz="1100">
              <a:solidFill>
                <a:schemeClr val="dk1"/>
              </a:solidFill>
            </a:endParaRPr>
          </a:p>
        </p:txBody>
      </p:sp>
      <p:pic>
        <p:nvPicPr>
          <p:cNvPr id="197" name="Google Shape;197;p27"/>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685800" y="2834700"/>
            <a:ext cx="477431" cy="642750"/>
          </a:xfrm>
          <a:prstGeom prst="rect">
            <a:avLst/>
          </a:prstGeom>
          <a:noFill/>
          <a:ln>
            <a:noFill/>
          </a:ln>
        </p:spPr>
      </p:pic>
      <p:pic>
        <p:nvPicPr>
          <p:cNvPr id="198" name="Google Shape;198;p27"/>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3143857" y="2834700"/>
            <a:ext cx="430829" cy="642750"/>
          </a:xfrm>
          <a:prstGeom prst="rect">
            <a:avLst/>
          </a:prstGeom>
          <a:noFill/>
          <a:ln>
            <a:noFill/>
          </a:ln>
        </p:spPr>
      </p:pic>
      <p:pic>
        <p:nvPicPr>
          <p:cNvPr id="199" name="Google Shape;199;p27"/>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7116691" y="2836378"/>
            <a:ext cx="399443" cy="642750"/>
          </a:xfrm>
          <a:prstGeom prst="rect">
            <a:avLst/>
          </a:prstGeom>
          <a:noFill/>
          <a:ln>
            <a:noFill/>
          </a:ln>
        </p:spPr>
      </p:pic>
      <p:pic>
        <p:nvPicPr>
          <p:cNvPr id="200" name="Google Shape;200;p27"/>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1523650" y="3671753"/>
            <a:ext cx="876558" cy="642750"/>
          </a:xfrm>
          <a:prstGeom prst="rect">
            <a:avLst/>
          </a:prstGeom>
          <a:noFill/>
          <a:ln>
            <a:noFill/>
          </a:ln>
        </p:spPr>
      </p:pic>
      <p:pic>
        <p:nvPicPr>
          <p:cNvPr id="201" name="Google Shape;201;p27"/>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5528768" y="3671750"/>
            <a:ext cx="399437" cy="642750"/>
          </a:xfrm>
          <a:prstGeom prst="rect">
            <a:avLst/>
          </a:prstGeom>
          <a:noFill/>
          <a:ln>
            <a:noFill/>
          </a:ln>
        </p:spPr>
      </p:pic>
      <p:pic>
        <p:nvPicPr>
          <p:cNvPr id="202" name="Google Shape;202;p27"/>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5950798" y="3671750"/>
            <a:ext cx="399437" cy="647885"/>
          </a:xfrm>
          <a:prstGeom prst="rect">
            <a:avLst/>
          </a:prstGeom>
          <a:noFill/>
          <a:ln>
            <a:noFill/>
          </a:ln>
        </p:spPr>
      </p:pic>
      <p:pic>
        <p:nvPicPr>
          <p:cNvPr id="203" name="Google Shape;203;p27"/>
          <p:cNvPicPr preferRelativeResize="0"/>
          <p:nvPr/>
        </p:nvPicPr>
        <p:blipFill>
          <a:blip r:embed="rId12" cstate="screen">
            <a:alphaModFix/>
            <a:extLst>
              <a:ext uri="{28A0092B-C50C-407E-A947-70E740481C1C}">
                <a14:useLocalDpi xmlns:a14="http://schemas.microsoft.com/office/drawing/2010/main"/>
              </a:ext>
            </a:extLst>
          </a:blip>
          <a:stretch>
            <a:fillRect/>
          </a:stretch>
        </p:blipFill>
        <p:spPr>
          <a:xfrm>
            <a:off x="2474181" y="3670050"/>
            <a:ext cx="423200" cy="642750"/>
          </a:xfrm>
          <a:prstGeom prst="rect">
            <a:avLst/>
          </a:prstGeom>
          <a:noFill/>
          <a:ln>
            <a:noFill/>
          </a:ln>
        </p:spPr>
      </p:pic>
      <p:pic>
        <p:nvPicPr>
          <p:cNvPr id="204" name="Google Shape;204;p27"/>
          <p:cNvPicPr preferRelativeResize="0"/>
          <p:nvPr/>
        </p:nvPicPr>
        <p:blipFill>
          <a:blip r:embed="rId13" cstate="screen">
            <a:alphaModFix/>
            <a:extLst>
              <a:ext uri="{28A0092B-C50C-407E-A947-70E740481C1C}">
                <a14:useLocalDpi xmlns:a14="http://schemas.microsoft.com/office/drawing/2010/main"/>
              </a:ext>
            </a:extLst>
          </a:blip>
          <a:stretch>
            <a:fillRect/>
          </a:stretch>
        </p:blipFill>
        <p:spPr>
          <a:xfrm>
            <a:off x="6414976" y="3670050"/>
            <a:ext cx="417127" cy="647875"/>
          </a:xfrm>
          <a:prstGeom prst="rect">
            <a:avLst/>
          </a:prstGeom>
          <a:noFill/>
          <a:ln>
            <a:noFill/>
          </a:ln>
        </p:spPr>
      </p:pic>
      <p:pic>
        <p:nvPicPr>
          <p:cNvPr id="205" name="Google Shape;205;p27"/>
          <p:cNvPicPr preferRelativeResize="0"/>
          <p:nvPr/>
        </p:nvPicPr>
        <p:blipFill>
          <a:blip r:embed="rId14" cstate="screen">
            <a:alphaModFix/>
            <a:extLst>
              <a:ext uri="{28A0092B-C50C-407E-A947-70E740481C1C}">
                <a14:useLocalDpi xmlns:a14="http://schemas.microsoft.com/office/drawing/2010/main"/>
              </a:ext>
            </a:extLst>
          </a:blip>
          <a:stretch>
            <a:fillRect/>
          </a:stretch>
        </p:blipFill>
        <p:spPr>
          <a:xfrm>
            <a:off x="2928406" y="3668100"/>
            <a:ext cx="409450" cy="647875"/>
          </a:xfrm>
          <a:prstGeom prst="rect">
            <a:avLst/>
          </a:prstGeom>
          <a:noFill/>
          <a:ln>
            <a:noFill/>
          </a:ln>
        </p:spPr>
      </p:pic>
      <p:pic>
        <p:nvPicPr>
          <p:cNvPr id="206" name="Google Shape;206;p27"/>
          <p:cNvPicPr preferRelativeResize="0"/>
          <p:nvPr/>
        </p:nvPicPr>
        <p:blipFill>
          <a:blip r:embed="rId15" cstate="screen">
            <a:alphaModFix/>
            <a:extLst>
              <a:ext uri="{28A0092B-C50C-407E-A947-70E740481C1C}">
                <a14:useLocalDpi xmlns:a14="http://schemas.microsoft.com/office/drawing/2010/main"/>
              </a:ext>
            </a:extLst>
          </a:blip>
          <a:stretch>
            <a:fillRect/>
          </a:stretch>
        </p:blipFill>
        <p:spPr>
          <a:xfrm>
            <a:off x="6855325" y="3670825"/>
            <a:ext cx="430825" cy="651800"/>
          </a:xfrm>
          <a:prstGeom prst="rect">
            <a:avLst/>
          </a:prstGeom>
          <a:noFill/>
          <a:ln>
            <a:noFill/>
          </a:ln>
        </p:spPr>
      </p:pic>
      <p:pic>
        <p:nvPicPr>
          <p:cNvPr id="207" name="Google Shape;207;p27"/>
          <p:cNvPicPr preferRelativeResize="0"/>
          <p:nvPr/>
        </p:nvPicPr>
        <p:blipFill>
          <a:blip r:embed="rId16" cstate="screen">
            <a:alphaModFix/>
            <a:extLst>
              <a:ext uri="{28A0092B-C50C-407E-A947-70E740481C1C}">
                <a14:useLocalDpi xmlns:a14="http://schemas.microsoft.com/office/drawing/2010/main"/>
              </a:ext>
            </a:extLst>
          </a:blip>
          <a:stretch>
            <a:fillRect/>
          </a:stretch>
        </p:blipFill>
        <p:spPr>
          <a:xfrm>
            <a:off x="7355950" y="3670050"/>
            <a:ext cx="370200" cy="656244"/>
          </a:xfrm>
          <a:prstGeom prst="rect">
            <a:avLst/>
          </a:prstGeom>
          <a:noFill/>
          <a:ln>
            <a:noFill/>
          </a:ln>
        </p:spPr>
      </p:pic>
      <p:pic>
        <p:nvPicPr>
          <p:cNvPr id="208" name="Google Shape;208;p27"/>
          <p:cNvPicPr preferRelativeResize="0"/>
          <p:nvPr/>
        </p:nvPicPr>
        <p:blipFill>
          <a:blip r:embed="rId17" cstate="screen">
            <a:alphaModFix/>
            <a:extLst>
              <a:ext uri="{28A0092B-C50C-407E-A947-70E740481C1C}">
                <a14:useLocalDpi xmlns:a14="http://schemas.microsoft.com/office/drawing/2010/main"/>
              </a:ext>
            </a:extLst>
          </a:blip>
          <a:stretch>
            <a:fillRect/>
          </a:stretch>
        </p:blipFill>
        <p:spPr>
          <a:xfrm>
            <a:off x="3878079" y="3666055"/>
            <a:ext cx="430822" cy="651808"/>
          </a:xfrm>
          <a:prstGeom prst="rect">
            <a:avLst/>
          </a:prstGeom>
          <a:noFill/>
          <a:ln>
            <a:noFill/>
          </a:ln>
        </p:spPr>
      </p:pic>
      <p:pic>
        <p:nvPicPr>
          <p:cNvPr id="209" name="Google Shape;209;p27"/>
          <p:cNvPicPr preferRelativeResize="0"/>
          <p:nvPr/>
        </p:nvPicPr>
        <p:blipFill>
          <a:blip r:embed="rId18" cstate="screen">
            <a:alphaModFix/>
            <a:extLst>
              <a:ext uri="{28A0092B-C50C-407E-A947-70E740481C1C}">
                <a14:useLocalDpi xmlns:a14="http://schemas.microsoft.com/office/drawing/2010/main"/>
              </a:ext>
            </a:extLst>
          </a:blip>
          <a:stretch>
            <a:fillRect/>
          </a:stretch>
        </p:blipFill>
        <p:spPr>
          <a:xfrm>
            <a:off x="7745950" y="3671400"/>
            <a:ext cx="353383" cy="656250"/>
          </a:xfrm>
          <a:prstGeom prst="rect">
            <a:avLst/>
          </a:prstGeom>
          <a:noFill/>
          <a:ln>
            <a:noFill/>
          </a:ln>
        </p:spPr>
      </p:pic>
      <p:pic>
        <p:nvPicPr>
          <p:cNvPr id="210" name="Google Shape;210;p27"/>
          <p:cNvPicPr preferRelativeResize="0"/>
          <p:nvPr/>
        </p:nvPicPr>
        <p:blipFill>
          <a:blip r:embed="rId19" cstate="screen">
            <a:alphaModFix/>
            <a:extLst>
              <a:ext uri="{28A0092B-C50C-407E-A947-70E740481C1C}">
                <a14:useLocalDpi xmlns:a14="http://schemas.microsoft.com/office/drawing/2010/main"/>
              </a:ext>
            </a:extLst>
          </a:blip>
          <a:stretch>
            <a:fillRect/>
          </a:stretch>
        </p:blipFill>
        <p:spPr>
          <a:xfrm>
            <a:off x="3424626" y="3666675"/>
            <a:ext cx="423200" cy="647875"/>
          </a:xfrm>
          <a:prstGeom prst="rect">
            <a:avLst/>
          </a:prstGeom>
          <a:noFill/>
          <a:ln>
            <a:noFill/>
          </a:ln>
        </p:spPr>
      </p:pic>
      <p:pic>
        <p:nvPicPr>
          <p:cNvPr id="211" name="Google Shape;211;p27"/>
          <p:cNvPicPr preferRelativeResize="0"/>
          <p:nvPr/>
        </p:nvPicPr>
        <p:blipFill rotWithShape="1">
          <a:blip r:embed="rId20" cstate="screen">
            <a:alphaModFix/>
            <a:extLst>
              <a:ext uri="{28A0092B-C50C-407E-A947-70E740481C1C}">
                <a14:useLocalDpi xmlns:a14="http://schemas.microsoft.com/office/drawing/2010/main"/>
              </a:ext>
            </a:extLst>
          </a:blip>
          <a:srcRect/>
          <a:stretch/>
        </p:blipFill>
        <p:spPr>
          <a:xfrm>
            <a:off x="4371231" y="3667800"/>
            <a:ext cx="370200" cy="651800"/>
          </a:xfrm>
          <a:prstGeom prst="rect">
            <a:avLst/>
          </a:prstGeom>
          <a:noFill/>
          <a:ln>
            <a:noFill/>
          </a:ln>
        </p:spPr>
      </p:pic>
      <p:pic>
        <p:nvPicPr>
          <p:cNvPr id="212" name="Google Shape;212;p27"/>
          <p:cNvPicPr preferRelativeResize="0"/>
          <p:nvPr/>
        </p:nvPicPr>
        <p:blipFill>
          <a:blip r:embed="rId21" cstate="screen">
            <a:alphaModFix/>
            <a:extLst>
              <a:ext uri="{28A0092B-C50C-407E-A947-70E740481C1C}">
                <a14:useLocalDpi xmlns:a14="http://schemas.microsoft.com/office/drawing/2010/main"/>
              </a:ext>
            </a:extLst>
          </a:blip>
          <a:stretch>
            <a:fillRect/>
          </a:stretch>
        </p:blipFill>
        <p:spPr>
          <a:xfrm>
            <a:off x="8162100" y="3673650"/>
            <a:ext cx="353375" cy="655055"/>
          </a:xfrm>
          <a:prstGeom prst="rect">
            <a:avLst/>
          </a:prstGeom>
          <a:noFill/>
          <a:ln>
            <a:noFill/>
          </a:ln>
        </p:spPr>
      </p:pic>
      <p:pic>
        <p:nvPicPr>
          <p:cNvPr id="213" name="Google Shape;213;p27"/>
          <p:cNvPicPr preferRelativeResize="0"/>
          <p:nvPr/>
        </p:nvPicPr>
        <p:blipFill>
          <a:blip r:embed="rId22" cstate="screen">
            <a:alphaModFix/>
            <a:extLst>
              <a:ext uri="{28A0092B-C50C-407E-A947-70E740481C1C}">
                <a14:useLocalDpi xmlns:a14="http://schemas.microsoft.com/office/drawing/2010/main"/>
              </a:ext>
            </a:extLst>
          </a:blip>
          <a:stretch>
            <a:fillRect/>
          </a:stretch>
        </p:blipFill>
        <p:spPr>
          <a:xfrm>
            <a:off x="4805321" y="3666125"/>
            <a:ext cx="399425" cy="651800"/>
          </a:xfrm>
          <a:prstGeom prst="rect">
            <a:avLst/>
          </a:prstGeom>
          <a:noFill/>
          <a:ln>
            <a:noFill/>
          </a:ln>
        </p:spPr>
      </p:pic>
      <p:pic>
        <p:nvPicPr>
          <p:cNvPr id="214" name="Google Shape;214;p27"/>
          <p:cNvPicPr preferRelativeResize="0"/>
          <p:nvPr/>
        </p:nvPicPr>
        <p:blipFill>
          <a:blip r:embed="rId23" cstate="screen">
            <a:alphaModFix/>
            <a:extLst>
              <a:ext uri="{28A0092B-C50C-407E-A947-70E740481C1C}">
                <a14:useLocalDpi xmlns:a14="http://schemas.microsoft.com/office/drawing/2010/main"/>
              </a:ext>
            </a:extLst>
          </a:blip>
          <a:stretch>
            <a:fillRect/>
          </a:stretch>
        </p:blipFill>
        <p:spPr>
          <a:xfrm>
            <a:off x="8585284" y="3675726"/>
            <a:ext cx="399437" cy="656230"/>
          </a:xfrm>
          <a:prstGeom prst="rect">
            <a:avLst/>
          </a:prstGeom>
          <a:noFill/>
          <a:ln>
            <a:noFill/>
          </a:ln>
        </p:spPr>
      </p:pic>
      <p:pic>
        <p:nvPicPr>
          <p:cNvPr id="215" name="Google Shape;215;p27"/>
          <p:cNvPicPr preferRelativeResize="0"/>
          <p:nvPr/>
        </p:nvPicPr>
        <p:blipFill>
          <a:blip r:embed="rId24" cstate="screen">
            <a:alphaModFix/>
            <a:extLst>
              <a:ext uri="{28A0092B-C50C-407E-A947-70E740481C1C}">
                <a14:useLocalDpi xmlns:a14="http://schemas.microsoft.com/office/drawing/2010/main"/>
              </a:ext>
            </a:extLst>
          </a:blip>
          <a:stretch>
            <a:fillRect/>
          </a:stretch>
        </p:blipFill>
        <p:spPr>
          <a:xfrm>
            <a:off x="6969108" y="4424329"/>
            <a:ext cx="691721" cy="6427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2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09600" y="789125"/>
            <a:ext cx="2069649" cy="3014100"/>
          </a:xfrm>
          <a:prstGeom prst="rect">
            <a:avLst/>
          </a:prstGeom>
          <a:noFill/>
          <a:ln>
            <a:noFill/>
          </a:ln>
        </p:spPr>
      </p:pic>
      <p:pic>
        <p:nvPicPr>
          <p:cNvPr id="221" name="Google Shape;221;p2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565451" y="789125"/>
            <a:ext cx="1963732" cy="3014100"/>
          </a:xfrm>
          <a:prstGeom prst="rect">
            <a:avLst/>
          </a:prstGeom>
          <a:noFill/>
          <a:ln>
            <a:noFill/>
          </a:ln>
        </p:spPr>
      </p:pic>
      <p:pic>
        <p:nvPicPr>
          <p:cNvPr id="222" name="Google Shape;222;p28"/>
          <p:cNvPicPr preferRelativeResize="0"/>
          <p:nvPr/>
        </p:nvPicPr>
        <p:blipFill>
          <a:blip r:embed="rId5">
            <a:alphaModFix/>
          </a:blip>
          <a:stretch>
            <a:fillRect/>
          </a:stretch>
        </p:blipFill>
        <p:spPr>
          <a:xfrm>
            <a:off x="3517449" y="2922725"/>
            <a:ext cx="1952625" cy="1838325"/>
          </a:xfrm>
          <a:prstGeom prst="rect">
            <a:avLst/>
          </a:prstGeom>
          <a:noFill/>
          <a:ln w="19050" cap="flat" cmpd="sng">
            <a:solidFill>
              <a:srgbClr val="00FF00"/>
            </a:solidFill>
            <a:prstDash val="solid"/>
            <a:round/>
            <a:headEnd type="none" w="sm" len="sm"/>
            <a:tailEnd type="none" w="sm" len="sm"/>
          </a:ln>
        </p:spPr>
      </p:pic>
      <p:pic>
        <p:nvPicPr>
          <p:cNvPr id="223" name="Google Shape;223;p28"/>
          <p:cNvPicPr preferRelativeResize="0"/>
          <p:nvPr/>
        </p:nvPicPr>
        <p:blipFill>
          <a:blip r:embed="rId6">
            <a:alphaModFix/>
          </a:blip>
          <a:stretch>
            <a:fillRect/>
          </a:stretch>
        </p:blipFill>
        <p:spPr>
          <a:xfrm>
            <a:off x="3517450" y="789125"/>
            <a:ext cx="1952625" cy="1838325"/>
          </a:xfrm>
          <a:prstGeom prst="rect">
            <a:avLst/>
          </a:prstGeom>
          <a:noFill/>
          <a:ln w="19050" cap="flat" cmpd="sng">
            <a:solidFill>
              <a:srgbClr val="9900FF"/>
            </a:solidFill>
            <a:prstDash val="solid"/>
            <a:round/>
            <a:headEnd type="none" w="sm" len="sm"/>
            <a:tailEnd type="none" w="sm" len="sm"/>
          </a:ln>
        </p:spPr>
      </p:pic>
      <p:cxnSp>
        <p:nvCxnSpPr>
          <p:cNvPr id="224" name="Google Shape;224;p28"/>
          <p:cNvCxnSpPr>
            <a:stCxn id="223" idx="1"/>
            <a:endCxn id="225" idx="3"/>
          </p:cNvCxnSpPr>
          <p:nvPr/>
        </p:nvCxnSpPr>
        <p:spPr>
          <a:xfrm flipH="1">
            <a:off x="1306450" y="1708287"/>
            <a:ext cx="2211000" cy="1092000"/>
          </a:xfrm>
          <a:prstGeom prst="straightConnector1">
            <a:avLst/>
          </a:prstGeom>
          <a:noFill/>
          <a:ln w="19050" cap="flat" cmpd="sng">
            <a:solidFill>
              <a:srgbClr val="9900FF"/>
            </a:solidFill>
            <a:prstDash val="solid"/>
            <a:round/>
            <a:headEnd type="none" w="med" len="med"/>
            <a:tailEnd type="none" w="med" len="med"/>
          </a:ln>
        </p:spPr>
      </p:cxnSp>
      <p:sp>
        <p:nvSpPr>
          <p:cNvPr id="225" name="Google Shape;225;p28"/>
          <p:cNvSpPr/>
          <p:nvPr/>
        </p:nvSpPr>
        <p:spPr>
          <a:xfrm>
            <a:off x="661550" y="2513875"/>
            <a:ext cx="645000" cy="572700"/>
          </a:xfrm>
          <a:prstGeom prst="rect">
            <a:avLst/>
          </a:prstGeom>
          <a:no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8"/>
          <p:cNvSpPr/>
          <p:nvPr/>
        </p:nvSpPr>
        <p:spPr>
          <a:xfrm>
            <a:off x="6899904" y="2513875"/>
            <a:ext cx="645000" cy="572700"/>
          </a:xfrm>
          <a:prstGeom prst="rect">
            <a:avLst/>
          </a:prstGeom>
          <a:no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27" name="Google Shape;227;p28"/>
          <p:cNvCxnSpPr>
            <a:stCxn id="226" idx="1"/>
            <a:endCxn id="222" idx="3"/>
          </p:cNvCxnSpPr>
          <p:nvPr/>
        </p:nvCxnSpPr>
        <p:spPr>
          <a:xfrm flipH="1">
            <a:off x="5470104" y="2800225"/>
            <a:ext cx="1429800" cy="1041600"/>
          </a:xfrm>
          <a:prstGeom prst="straightConnector1">
            <a:avLst/>
          </a:prstGeom>
          <a:noFill/>
          <a:ln w="19050" cap="flat" cmpd="sng">
            <a:solidFill>
              <a:srgbClr val="00FF00"/>
            </a:solidFill>
            <a:prstDash val="solid"/>
            <a:round/>
            <a:headEnd type="none" w="med" len="med"/>
            <a:tailEnd type="none"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29"/>
          <p:cNvPicPr preferRelativeResize="0"/>
          <p:nvPr/>
        </p:nvPicPr>
        <p:blipFill>
          <a:blip r:embed="rId3">
            <a:alphaModFix/>
          </a:blip>
          <a:stretch>
            <a:fillRect/>
          </a:stretch>
        </p:blipFill>
        <p:spPr>
          <a:xfrm>
            <a:off x="152400" y="789125"/>
            <a:ext cx="3419925" cy="4256725"/>
          </a:xfrm>
          <a:prstGeom prst="rect">
            <a:avLst/>
          </a:prstGeom>
          <a:noFill/>
          <a:ln>
            <a:noFill/>
          </a:ln>
        </p:spPr>
      </p:pic>
      <p:pic>
        <p:nvPicPr>
          <p:cNvPr id="233" name="Google Shape;233;p2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029525" y="789125"/>
            <a:ext cx="2958063" cy="4256725"/>
          </a:xfrm>
          <a:prstGeom prst="rect">
            <a:avLst/>
          </a:prstGeom>
          <a:noFill/>
          <a:ln>
            <a:noFill/>
          </a:ln>
        </p:spPr>
      </p:pic>
      <p:pic>
        <p:nvPicPr>
          <p:cNvPr id="234" name="Google Shape;234;p29"/>
          <p:cNvPicPr preferRelativeResize="0"/>
          <p:nvPr/>
        </p:nvPicPr>
        <p:blipFill>
          <a:blip r:embed="rId5">
            <a:alphaModFix/>
          </a:blip>
          <a:stretch>
            <a:fillRect/>
          </a:stretch>
        </p:blipFill>
        <p:spPr>
          <a:xfrm>
            <a:off x="7174200" y="3437175"/>
            <a:ext cx="1826250" cy="872900"/>
          </a:xfrm>
          <a:prstGeom prst="rect">
            <a:avLst/>
          </a:prstGeom>
          <a:noFill/>
          <a:ln w="19050" cap="flat" cmpd="sng">
            <a:solidFill>
              <a:srgbClr val="9900FF"/>
            </a:solidFill>
            <a:prstDash val="solid"/>
            <a:round/>
            <a:headEnd type="none" w="sm" len="sm"/>
            <a:tailEnd type="none" w="sm" len="sm"/>
          </a:ln>
        </p:spPr>
      </p:pic>
      <p:sp>
        <p:nvSpPr>
          <p:cNvPr id="235" name="Google Shape;235;p29"/>
          <p:cNvSpPr/>
          <p:nvPr/>
        </p:nvSpPr>
        <p:spPr>
          <a:xfrm>
            <a:off x="5590050" y="3754250"/>
            <a:ext cx="612000" cy="264600"/>
          </a:xfrm>
          <a:prstGeom prst="rect">
            <a:avLst/>
          </a:prstGeom>
          <a:no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6" name="Google Shape;236;p29"/>
          <p:cNvCxnSpPr>
            <a:stCxn id="234" idx="1"/>
            <a:endCxn id="235" idx="3"/>
          </p:cNvCxnSpPr>
          <p:nvPr/>
        </p:nvCxnSpPr>
        <p:spPr>
          <a:xfrm flipH="1">
            <a:off x="6202200" y="3873625"/>
            <a:ext cx="972000" cy="12900"/>
          </a:xfrm>
          <a:prstGeom prst="straightConnector1">
            <a:avLst/>
          </a:prstGeom>
          <a:noFill/>
          <a:ln w="19050" cap="flat" cmpd="sng">
            <a:solidFill>
              <a:srgbClr val="9900FF"/>
            </a:solidFill>
            <a:prstDash val="solid"/>
            <a:round/>
            <a:headEnd type="none" w="med" len="med"/>
            <a:tailEnd type="none"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p3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590800" y="789125"/>
            <a:ext cx="4313025" cy="4007675"/>
          </a:xfrm>
          <a:prstGeom prst="rect">
            <a:avLst/>
          </a:prstGeom>
          <a:noFill/>
          <a:ln>
            <a:noFill/>
          </a:ln>
        </p:spPr>
      </p:pic>
      <p:pic>
        <p:nvPicPr>
          <p:cNvPr id="242" name="Google Shape;242;p3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81000" y="2620573"/>
            <a:ext cx="1859175" cy="790575"/>
          </a:xfrm>
          <a:prstGeom prst="rect">
            <a:avLst/>
          </a:prstGeom>
          <a:noFill/>
          <a:ln w="19050" cap="flat" cmpd="sng">
            <a:solidFill>
              <a:srgbClr val="9900FF"/>
            </a:solidFill>
            <a:prstDash val="solid"/>
            <a:round/>
            <a:headEnd type="none" w="sm" len="sm"/>
            <a:tailEnd type="none" w="sm" len="sm"/>
          </a:ln>
        </p:spPr>
      </p:pic>
      <p:pic>
        <p:nvPicPr>
          <p:cNvPr id="243" name="Google Shape;243;p30"/>
          <p:cNvPicPr preferRelativeResize="0"/>
          <p:nvPr/>
        </p:nvPicPr>
        <p:blipFill>
          <a:blip r:embed="rId5">
            <a:alphaModFix/>
          </a:blip>
          <a:stretch>
            <a:fillRect/>
          </a:stretch>
        </p:blipFill>
        <p:spPr>
          <a:xfrm>
            <a:off x="7132425" y="2617925"/>
            <a:ext cx="1859175" cy="790584"/>
          </a:xfrm>
          <a:prstGeom prst="rect">
            <a:avLst/>
          </a:prstGeom>
          <a:noFill/>
          <a:ln w="19050" cap="flat" cmpd="sng">
            <a:solidFill>
              <a:srgbClr val="00FF00"/>
            </a:solidFill>
            <a:prstDash val="solid"/>
            <a:round/>
            <a:headEnd type="none" w="sm" len="sm"/>
            <a:tailEnd type="none" w="sm" len="sm"/>
          </a:ln>
        </p:spPr>
      </p:pic>
      <p:sp>
        <p:nvSpPr>
          <p:cNvPr id="244" name="Google Shape;244;p30"/>
          <p:cNvSpPr/>
          <p:nvPr/>
        </p:nvSpPr>
        <p:spPr>
          <a:xfrm>
            <a:off x="3076175" y="3092725"/>
            <a:ext cx="429900" cy="231600"/>
          </a:xfrm>
          <a:prstGeom prst="rect">
            <a:avLst/>
          </a:prstGeom>
          <a:no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5" name="Google Shape;245;p30"/>
          <p:cNvCxnSpPr>
            <a:stCxn id="242" idx="3"/>
            <a:endCxn id="244" idx="1"/>
          </p:cNvCxnSpPr>
          <p:nvPr/>
        </p:nvCxnSpPr>
        <p:spPr>
          <a:xfrm>
            <a:off x="2240175" y="3015861"/>
            <a:ext cx="836100" cy="192600"/>
          </a:xfrm>
          <a:prstGeom prst="straightConnector1">
            <a:avLst/>
          </a:prstGeom>
          <a:noFill/>
          <a:ln w="19050" cap="flat" cmpd="sng">
            <a:solidFill>
              <a:srgbClr val="9900FF"/>
            </a:solidFill>
            <a:prstDash val="solid"/>
            <a:round/>
            <a:headEnd type="none" w="med" len="med"/>
            <a:tailEnd type="none" w="med" len="med"/>
          </a:ln>
        </p:spPr>
      </p:cxnSp>
      <p:sp>
        <p:nvSpPr>
          <p:cNvPr id="246" name="Google Shape;246;p30"/>
          <p:cNvSpPr/>
          <p:nvPr/>
        </p:nvSpPr>
        <p:spPr>
          <a:xfrm>
            <a:off x="5953900" y="3506175"/>
            <a:ext cx="429900" cy="231600"/>
          </a:xfrm>
          <a:prstGeom prst="rect">
            <a:avLst/>
          </a:prstGeom>
          <a:no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7" name="Google Shape;247;p30"/>
          <p:cNvCxnSpPr>
            <a:stCxn id="246" idx="3"/>
            <a:endCxn id="243" idx="1"/>
          </p:cNvCxnSpPr>
          <p:nvPr/>
        </p:nvCxnSpPr>
        <p:spPr>
          <a:xfrm rot="10800000" flipH="1">
            <a:off x="6383800" y="3013275"/>
            <a:ext cx="748500" cy="608700"/>
          </a:xfrm>
          <a:prstGeom prst="straightConnector1">
            <a:avLst/>
          </a:prstGeom>
          <a:noFill/>
          <a:ln w="19050" cap="flat" cmpd="sng">
            <a:solidFill>
              <a:srgbClr val="00FF00"/>
            </a:solidFill>
            <a:prstDash val="solid"/>
            <a:round/>
            <a:headEnd type="none" w="med" len="med"/>
            <a:tailEnd type="none"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1"/>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pic>
        <p:nvPicPr>
          <p:cNvPr id="253" name="Google Shape;253;p3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97875" y="747250"/>
            <a:ext cx="2191650" cy="3633625"/>
          </a:xfrm>
          <a:prstGeom prst="rect">
            <a:avLst/>
          </a:prstGeom>
          <a:noFill/>
          <a:ln>
            <a:noFill/>
          </a:ln>
        </p:spPr>
      </p:pic>
      <p:pic>
        <p:nvPicPr>
          <p:cNvPr id="254" name="Google Shape;254;p3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023775" y="1816500"/>
            <a:ext cx="2844725" cy="1642599"/>
          </a:xfrm>
          <a:prstGeom prst="rect">
            <a:avLst/>
          </a:prstGeom>
          <a:noFill/>
          <a:ln>
            <a:noFill/>
          </a:ln>
        </p:spPr>
      </p:pic>
      <p:pic>
        <p:nvPicPr>
          <p:cNvPr id="255" name="Google Shape;255;p31"/>
          <p:cNvPicPr preferRelativeResize="0"/>
          <p:nvPr/>
        </p:nvPicPr>
        <p:blipFill>
          <a:blip r:embed="rId5">
            <a:alphaModFix/>
          </a:blip>
          <a:stretch>
            <a:fillRect/>
          </a:stretch>
        </p:blipFill>
        <p:spPr>
          <a:xfrm>
            <a:off x="3456325" y="2875100"/>
            <a:ext cx="2057400" cy="781050"/>
          </a:xfrm>
          <a:prstGeom prst="rect">
            <a:avLst/>
          </a:prstGeom>
          <a:noFill/>
          <a:ln w="19050" cap="flat" cmpd="sng">
            <a:solidFill>
              <a:srgbClr val="00FF00"/>
            </a:solidFill>
            <a:prstDash val="solid"/>
            <a:round/>
            <a:headEnd type="none" w="sm" len="sm"/>
            <a:tailEnd type="none" w="sm" len="sm"/>
          </a:ln>
        </p:spPr>
      </p:pic>
      <p:pic>
        <p:nvPicPr>
          <p:cNvPr id="256" name="Google Shape;256;p31"/>
          <p:cNvPicPr preferRelativeResize="0"/>
          <p:nvPr/>
        </p:nvPicPr>
        <p:blipFill>
          <a:blip r:embed="rId6">
            <a:alphaModFix/>
          </a:blip>
          <a:stretch>
            <a:fillRect/>
          </a:stretch>
        </p:blipFill>
        <p:spPr>
          <a:xfrm>
            <a:off x="3151525" y="1827350"/>
            <a:ext cx="2586059" cy="877750"/>
          </a:xfrm>
          <a:prstGeom prst="rect">
            <a:avLst/>
          </a:prstGeom>
          <a:noFill/>
          <a:ln w="19050" cap="flat" cmpd="sng">
            <a:solidFill>
              <a:srgbClr val="9900FF"/>
            </a:solidFill>
            <a:prstDash val="solid"/>
            <a:round/>
            <a:headEnd type="none" w="sm" len="sm"/>
            <a:tailEnd type="none" w="sm" len="sm"/>
          </a:ln>
        </p:spPr>
      </p:pic>
      <p:sp>
        <p:nvSpPr>
          <p:cNvPr id="257" name="Google Shape;257;p31"/>
          <p:cNvSpPr/>
          <p:nvPr/>
        </p:nvSpPr>
        <p:spPr>
          <a:xfrm>
            <a:off x="1493275" y="3932300"/>
            <a:ext cx="398100" cy="199200"/>
          </a:xfrm>
          <a:prstGeom prst="rect">
            <a:avLst/>
          </a:prstGeom>
          <a:no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1"/>
          <p:cNvSpPr/>
          <p:nvPr/>
        </p:nvSpPr>
        <p:spPr>
          <a:xfrm>
            <a:off x="6751075" y="3246500"/>
            <a:ext cx="398100" cy="199200"/>
          </a:xfrm>
          <a:prstGeom prst="rect">
            <a:avLst/>
          </a:prstGeom>
          <a:no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9" name="Google Shape;259;p31"/>
          <p:cNvCxnSpPr>
            <a:stCxn id="257" idx="3"/>
            <a:endCxn id="256" idx="1"/>
          </p:cNvCxnSpPr>
          <p:nvPr/>
        </p:nvCxnSpPr>
        <p:spPr>
          <a:xfrm rot="10800000" flipH="1">
            <a:off x="1891375" y="2266100"/>
            <a:ext cx="1260000" cy="1765800"/>
          </a:xfrm>
          <a:prstGeom prst="straightConnector1">
            <a:avLst/>
          </a:prstGeom>
          <a:noFill/>
          <a:ln w="19050" cap="flat" cmpd="sng">
            <a:solidFill>
              <a:srgbClr val="9900FF"/>
            </a:solidFill>
            <a:prstDash val="solid"/>
            <a:round/>
            <a:headEnd type="none" w="med" len="med"/>
            <a:tailEnd type="none" w="med" len="med"/>
          </a:ln>
        </p:spPr>
      </p:cxnSp>
      <p:cxnSp>
        <p:nvCxnSpPr>
          <p:cNvPr id="260" name="Google Shape;260;p31"/>
          <p:cNvCxnSpPr>
            <a:stCxn id="255" idx="3"/>
            <a:endCxn id="258" idx="1"/>
          </p:cNvCxnSpPr>
          <p:nvPr/>
        </p:nvCxnSpPr>
        <p:spPr>
          <a:xfrm>
            <a:off x="5513725" y="3265625"/>
            <a:ext cx="1237500" cy="80400"/>
          </a:xfrm>
          <a:prstGeom prst="straightConnector1">
            <a:avLst/>
          </a:prstGeom>
          <a:noFill/>
          <a:ln w="19050" cap="flat" cmpd="sng">
            <a:solidFill>
              <a:srgbClr val="00FF00"/>
            </a:solidFill>
            <a:prstDash val="solid"/>
            <a:round/>
            <a:headEnd type="none" w="med" len="med"/>
            <a:tailEnd type="none" w="med" len="med"/>
          </a:ln>
        </p:spPr>
      </p:cxnSp>
      <p:sp>
        <p:nvSpPr>
          <p:cNvPr id="261" name="Google Shape;261;p31"/>
          <p:cNvSpPr txBox="1"/>
          <p:nvPr/>
        </p:nvSpPr>
        <p:spPr>
          <a:xfrm>
            <a:off x="290675" y="4352625"/>
            <a:ext cx="24555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solidFill>
                  <a:schemeClr val="dk1"/>
                </a:solidFill>
              </a:rPr>
              <a:t>Babi Suleiman-khan, tortured by order of the government in Tehran</a:t>
            </a:r>
            <a:endParaRPr i="1">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Aqa Bala’s ¾ Profile Watercolor Portrait of Bab in Haifa</a:t>
            </a:r>
            <a:endParaRPr/>
          </a:p>
        </p:txBody>
      </p:sp>
      <p:pic>
        <p:nvPicPr>
          <p:cNvPr id="61" name="Google Shape;61;p14"/>
          <p:cNvPicPr preferRelativeResize="0"/>
          <p:nvPr/>
        </p:nvPicPr>
        <p:blipFill>
          <a:blip r:embed="rId3">
            <a:alphaModFix/>
          </a:blip>
          <a:stretch>
            <a:fillRect/>
          </a:stretch>
        </p:blipFill>
        <p:spPr>
          <a:xfrm>
            <a:off x="609600" y="1474925"/>
            <a:ext cx="5053100" cy="3360300"/>
          </a:xfrm>
          <a:prstGeom prst="rect">
            <a:avLst/>
          </a:prstGeom>
          <a:noFill/>
          <a:ln>
            <a:noFill/>
          </a:ln>
        </p:spPr>
      </p:pic>
      <p:sp>
        <p:nvSpPr>
          <p:cNvPr id="62" name="Google Shape;62;p14"/>
          <p:cNvSpPr txBox="1"/>
          <p:nvPr/>
        </p:nvSpPr>
        <p:spPr>
          <a:xfrm>
            <a:off x="6045150" y="1605300"/>
            <a:ext cx="2981400" cy="892800"/>
          </a:xfrm>
          <a:prstGeom prst="rect">
            <a:avLst/>
          </a:prstGeom>
          <a:noFill/>
          <a:ln>
            <a:noFill/>
          </a:ln>
        </p:spPr>
        <p:txBody>
          <a:bodyPr spcFirstLastPara="1" wrap="square" lIns="91425" tIns="91425" rIns="91425" bIns="91425" anchor="t" anchorCtr="0">
            <a:spAutoFit/>
          </a:bodyPr>
          <a:lstStyle/>
          <a:p>
            <a:pPr marL="0" lvl="0" indent="0" algn="r" rtl="1">
              <a:spcBef>
                <a:spcPts val="0"/>
              </a:spcBef>
              <a:spcAft>
                <a:spcPts val="0"/>
              </a:spcAft>
              <a:buNone/>
            </a:pPr>
            <a:r>
              <a:rPr lang="en" sz="2300">
                <a:solidFill>
                  <a:schemeClr val="dk1"/>
                </a:solidFill>
              </a:rPr>
              <a:t>عمل كمترين اقا بالا در بلد اورمي كشيده شد سنه  ١٢۶۶</a:t>
            </a:r>
            <a:endParaRPr sz="2300">
              <a:solidFill>
                <a:schemeClr val="dk1"/>
              </a:solidFill>
            </a:endParaRPr>
          </a:p>
        </p:txBody>
      </p:sp>
      <p:sp>
        <p:nvSpPr>
          <p:cNvPr id="63" name="Google Shape;63;p14"/>
          <p:cNvSpPr txBox="1"/>
          <p:nvPr/>
        </p:nvSpPr>
        <p:spPr>
          <a:xfrm>
            <a:off x="6045150" y="2748300"/>
            <a:ext cx="29814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i="1">
                <a:solidFill>
                  <a:schemeClr val="dk1"/>
                </a:solidFill>
              </a:rPr>
              <a:t>The work of the lowliest, Aqa Bala, done in the city of Urmia (in the) year 1266</a:t>
            </a:r>
            <a:r>
              <a:rPr lang="en" sz="2000">
                <a:solidFill>
                  <a:schemeClr val="dk1"/>
                </a:solidFill>
              </a:rPr>
              <a:t> </a:t>
            </a:r>
            <a:r>
              <a:rPr lang="en" sz="2000" i="1">
                <a:solidFill>
                  <a:schemeClr val="dk1"/>
                </a:solidFill>
              </a:rPr>
              <a:t>[1849-50].</a:t>
            </a:r>
            <a:endParaRPr sz="2000" i="1">
              <a:solidFill>
                <a:schemeClr val="dk1"/>
              </a:solidFill>
            </a:endParaRPr>
          </a:p>
          <a:p>
            <a:pPr marL="0" lvl="0" indent="0" algn="l" rtl="0">
              <a:spcBef>
                <a:spcPts val="0"/>
              </a:spcBef>
              <a:spcAft>
                <a:spcPts val="0"/>
              </a:spcAft>
              <a:buNone/>
            </a:pPr>
            <a:endParaRPr sz="2000">
              <a:solidFill>
                <a:schemeClr val="dk1"/>
              </a:solidFill>
            </a:endParaRPr>
          </a:p>
          <a:p>
            <a:pPr marL="0" lvl="0" indent="0" algn="l" rtl="0">
              <a:spcBef>
                <a:spcPts val="0"/>
              </a:spcBef>
              <a:spcAft>
                <a:spcPts val="0"/>
              </a:spcAft>
              <a:buNone/>
            </a:pPr>
            <a:r>
              <a:rPr lang="en" sz="2000">
                <a:solidFill>
                  <a:schemeClr val="dk1"/>
                </a:solidFill>
              </a:rPr>
              <a:t>(Signature of the artist)</a:t>
            </a:r>
            <a:endParaRPr sz="200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2"/>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pic>
        <p:nvPicPr>
          <p:cNvPr id="267" name="Google Shape;267;p3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0057" y="820375"/>
            <a:ext cx="1708975" cy="3069500"/>
          </a:xfrm>
          <a:prstGeom prst="rect">
            <a:avLst/>
          </a:prstGeom>
          <a:noFill/>
          <a:ln>
            <a:noFill/>
          </a:ln>
        </p:spPr>
      </p:pic>
      <p:sp>
        <p:nvSpPr>
          <p:cNvPr id="268" name="Google Shape;268;p32"/>
          <p:cNvSpPr txBox="1"/>
          <p:nvPr/>
        </p:nvSpPr>
        <p:spPr>
          <a:xfrm>
            <a:off x="189875" y="3924925"/>
            <a:ext cx="2090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solidFill>
                  <a:schemeClr val="dk1"/>
                </a:solidFill>
              </a:rPr>
              <a:t>Babi "Rustem-Ali" Zenjen heroine</a:t>
            </a:r>
            <a:endParaRPr i="1">
              <a:solidFill>
                <a:schemeClr val="dk1"/>
              </a:solidFill>
            </a:endParaRPr>
          </a:p>
        </p:txBody>
      </p:sp>
      <p:pic>
        <p:nvPicPr>
          <p:cNvPr id="269" name="Google Shape;269;p3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223367" y="820375"/>
            <a:ext cx="1739665" cy="3069500"/>
          </a:xfrm>
          <a:prstGeom prst="rect">
            <a:avLst/>
          </a:prstGeom>
          <a:noFill/>
          <a:ln>
            <a:noFill/>
          </a:ln>
        </p:spPr>
      </p:pic>
      <p:sp>
        <p:nvSpPr>
          <p:cNvPr id="270" name="Google Shape;270;p32"/>
          <p:cNvSpPr txBox="1"/>
          <p:nvPr/>
        </p:nvSpPr>
        <p:spPr>
          <a:xfrm>
            <a:off x="2247275" y="3924925"/>
            <a:ext cx="2090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solidFill>
                  <a:schemeClr val="dk1"/>
                </a:solidFill>
              </a:rPr>
              <a:t>Babi "Rustem-Ali" Zenjen heroine</a:t>
            </a:r>
            <a:endParaRPr i="1">
              <a:solidFill>
                <a:schemeClr val="dk1"/>
              </a:solidFill>
            </a:endParaRPr>
          </a:p>
        </p:txBody>
      </p:sp>
      <p:pic>
        <p:nvPicPr>
          <p:cNvPr id="271" name="Google Shape;271;p3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949957" y="816700"/>
            <a:ext cx="1877234" cy="3069500"/>
          </a:xfrm>
          <a:prstGeom prst="rect">
            <a:avLst/>
          </a:prstGeom>
          <a:noFill/>
          <a:ln>
            <a:noFill/>
          </a:ln>
        </p:spPr>
      </p:pic>
      <p:sp>
        <p:nvSpPr>
          <p:cNvPr id="272" name="Google Shape;272;p32"/>
          <p:cNvSpPr txBox="1"/>
          <p:nvPr/>
        </p:nvSpPr>
        <p:spPr>
          <a:xfrm>
            <a:off x="4914275" y="3924925"/>
            <a:ext cx="20907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solidFill>
                  <a:schemeClr val="dk1"/>
                </a:solidFill>
              </a:rPr>
              <a:t>Tahire reads a lecture on theology of talabam (students) in Karbala.</a:t>
            </a:r>
            <a:endParaRPr i="1">
              <a:solidFill>
                <a:schemeClr val="dk1"/>
              </a:solidFill>
            </a:endParaRPr>
          </a:p>
        </p:txBody>
      </p:sp>
      <p:pic>
        <p:nvPicPr>
          <p:cNvPr id="273" name="Google Shape;273;p3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156782" y="829575"/>
            <a:ext cx="1739675" cy="3040200"/>
          </a:xfrm>
          <a:prstGeom prst="rect">
            <a:avLst/>
          </a:prstGeom>
          <a:noFill/>
          <a:ln>
            <a:noFill/>
          </a:ln>
        </p:spPr>
      </p:pic>
      <p:sp>
        <p:nvSpPr>
          <p:cNvPr id="274" name="Google Shape;274;p32"/>
          <p:cNvSpPr txBox="1"/>
          <p:nvPr/>
        </p:nvSpPr>
        <p:spPr>
          <a:xfrm>
            <a:off x="7352675" y="3924925"/>
            <a:ext cx="2090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solidFill>
                  <a:schemeClr val="dk1"/>
                </a:solidFill>
              </a:rPr>
              <a:t>Death of Tahire</a:t>
            </a:r>
            <a:endParaRPr i="1">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3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986450" y="152400"/>
            <a:ext cx="3422400" cy="477045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4"/>
          <p:cNvSpPr txBox="1"/>
          <p:nvPr/>
        </p:nvSpPr>
        <p:spPr>
          <a:xfrm>
            <a:off x="1370125" y="619175"/>
            <a:ext cx="6868200" cy="4079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i="1">
                <a:solidFill>
                  <a:schemeClr val="dk1"/>
                </a:solidFill>
              </a:rPr>
              <a:t>Nowhere is Baha's portrait or photographic card, since he did not like to be photographed at all. A single portrait has survived in Akka, and even then with a half-closed face so that almost nothing is visible. As reported, he was of average height, pleasant appearance with black pensive eyes and hair and a small beautiful beard. I had heard from Mirza Jelil (Мирзы Джелилъ), who lived with Baha for more than two months and received Lawh Ishraqat from him, that Baha’s face was so charming and attractive...</a:t>
            </a:r>
            <a:endParaRPr sz="230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35"/>
          <p:cNvPicPr preferRelativeResize="0"/>
          <p:nvPr/>
        </p:nvPicPr>
        <p:blipFill>
          <a:blip r:embed="rId3">
            <a:alphaModFix/>
          </a:blip>
          <a:stretch>
            <a:fillRect/>
          </a:stretch>
        </p:blipFill>
        <p:spPr>
          <a:xfrm>
            <a:off x="643233" y="190450"/>
            <a:ext cx="2880758" cy="3691541"/>
          </a:xfrm>
          <a:prstGeom prst="rect">
            <a:avLst/>
          </a:prstGeom>
          <a:noFill/>
          <a:ln>
            <a:noFill/>
          </a:ln>
        </p:spPr>
      </p:pic>
      <p:sp>
        <p:nvSpPr>
          <p:cNvPr id="290" name="Google Shape;290;p35"/>
          <p:cNvSpPr txBox="1"/>
          <p:nvPr/>
        </p:nvSpPr>
        <p:spPr>
          <a:xfrm>
            <a:off x="-35671" y="3881792"/>
            <a:ext cx="4302900" cy="548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100" i="1">
                <a:solidFill>
                  <a:schemeClr val="dk1"/>
                </a:solidFill>
              </a:rPr>
              <a:t>Babizm i Bekhaizm </a:t>
            </a:r>
            <a:r>
              <a:rPr lang="en" sz="1100">
                <a:solidFill>
                  <a:schemeClr val="dk1"/>
                </a:solidFill>
              </a:rPr>
              <a:t>(Russian)</a:t>
            </a:r>
            <a:endParaRPr sz="1100">
              <a:solidFill>
                <a:schemeClr val="dk1"/>
              </a:solidFill>
            </a:endParaRPr>
          </a:p>
          <a:p>
            <a:pPr marL="0" lvl="0" indent="0" algn="ctr" rtl="0">
              <a:lnSpc>
                <a:spcPct val="115000"/>
              </a:lnSpc>
              <a:spcBef>
                <a:spcPts val="0"/>
              </a:spcBef>
              <a:spcAft>
                <a:spcPts val="0"/>
              </a:spcAft>
              <a:buNone/>
            </a:pPr>
            <a:r>
              <a:rPr lang="en" sz="1100">
                <a:solidFill>
                  <a:schemeClr val="dk1"/>
                </a:solidFill>
              </a:rPr>
              <a:t>Tiflis, 1910</a:t>
            </a:r>
            <a:endParaRPr sz="1100">
              <a:solidFill>
                <a:schemeClr val="dk1"/>
              </a:solidFill>
            </a:endParaRPr>
          </a:p>
        </p:txBody>
      </p:sp>
      <p:pic>
        <p:nvPicPr>
          <p:cNvPr id="291" name="Google Shape;291;p3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178616" y="245575"/>
            <a:ext cx="567445" cy="1023668"/>
          </a:xfrm>
          <a:prstGeom prst="rect">
            <a:avLst/>
          </a:prstGeom>
          <a:noFill/>
          <a:ln>
            <a:noFill/>
          </a:ln>
        </p:spPr>
      </p:pic>
      <p:pic>
        <p:nvPicPr>
          <p:cNvPr id="292" name="Google Shape;292;p3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922825" y="1576021"/>
            <a:ext cx="567437" cy="1023668"/>
          </a:xfrm>
          <a:prstGeom prst="rect">
            <a:avLst/>
          </a:prstGeom>
          <a:noFill/>
          <a:ln>
            <a:noFill/>
          </a:ln>
        </p:spPr>
      </p:pic>
      <p:pic>
        <p:nvPicPr>
          <p:cNvPr id="293" name="Google Shape;293;p3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522357" y="1576021"/>
            <a:ext cx="567437" cy="1031846"/>
          </a:xfrm>
          <a:prstGeom prst="rect">
            <a:avLst/>
          </a:prstGeom>
          <a:noFill/>
          <a:ln>
            <a:noFill/>
          </a:ln>
        </p:spPr>
      </p:pic>
      <p:pic>
        <p:nvPicPr>
          <p:cNvPr id="294" name="Google Shape;294;p35"/>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5181765" y="1573314"/>
            <a:ext cx="592568" cy="1031831"/>
          </a:xfrm>
          <a:prstGeom prst="rect">
            <a:avLst/>
          </a:prstGeom>
          <a:noFill/>
          <a:ln>
            <a:noFill/>
          </a:ln>
        </p:spPr>
      </p:pic>
      <p:pic>
        <p:nvPicPr>
          <p:cNvPr id="295" name="Google Shape;295;p35"/>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5807322" y="1574548"/>
            <a:ext cx="612027" cy="1038082"/>
          </a:xfrm>
          <a:prstGeom prst="rect">
            <a:avLst/>
          </a:prstGeom>
          <a:noFill/>
          <a:ln>
            <a:noFill/>
          </a:ln>
        </p:spPr>
      </p:pic>
      <p:pic>
        <p:nvPicPr>
          <p:cNvPr id="296" name="Google Shape;296;p35"/>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6518505" y="1573314"/>
            <a:ext cx="525903" cy="1045159"/>
          </a:xfrm>
          <a:prstGeom prst="rect">
            <a:avLst/>
          </a:prstGeom>
          <a:noFill/>
          <a:ln>
            <a:noFill/>
          </a:ln>
        </p:spPr>
      </p:pic>
      <p:pic>
        <p:nvPicPr>
          <p:cNvPr id="297" name="Google Shape;297;p35"/>
          <p:cNvPicPr preferRelativeResize="0"/>
          <p:nvPr/>
        </p:nvPicPr>
        <p:blipFill>
          <a:blip r:embed="rId10" cstate="screen">
            <a:alphaModFix/>
            <a:extLst>
              <a:ext uri="{28A0092B-C50C-407E-A947-70E740481C1C}">
                <a14:useLocalDpi xmlns:a14="http://schemas.microsoft.com/office/drawing/2010/main"/>
              </a:ext>
            </a:extLst>
          </a:blip>
          <a:stretch>
            <a:fillRect/>
          </a:stretch>
        </p:blipFill>
        <p:spPr>
          <a:xfrm>
            <a:off x="7072536" y="1575464"/>
            <a:ext cx="502013" cy="1045169"/>
          </a:xfrm>
          <a:prstGeom prst="rect">
            <a:avLst/>
          </a:prstGeom>
          <a:noFill/>
          <a:ln>
            <a:noFill/>
          </a:ln>
        </p:spPr>
      </p:pic>
      <p:pic>
        <p:nvPicPr>
          <p:cNvPr id="298" name="Google Shape;298;p35"/>
          <p:cNvPicPr preferRelativeResize="0"/>
          <p:nvPr/>
        </p:nvPicPr>
        <p:blipFill>
          <a:blip r:embed="rId11" cstate="screen">
            <a:alphaModFix/>
            <a:extLst>
              <a:ext uri="{28A0092B-C50C-407E-A947-70E740481C1C}">
                <a14:useLocalDpi xmlns:a14="http://schemas.microsoft.com/office/drawing/2010/main"/>
              </a:ext>
            </a:extLst>
          </a:blip>
          <a:stretch>
            <a:fillRect/>
          </a:stretch>
        </p:blipFill>
        <p:spPr>
          <a:xfrm>
            <a:off x="7663715" y="1579047"/>
            <a:ext cx="502002" cy="1043265"/>
          </a:xfrm>
          <a:prstGeom prst="rect">
            <a:avLst/>
          </a:prstGeom>
          <a:noFill/>
          <a:ln>
            <a:noFill/>
          </a:ln>
        </p:spPr>
      </p:pic>
      <p:pic>
        <p:nvPicPr>
          <p:cNvPr id="299" name="Google Shape;299;p35"/>
          <p:cNvPicPr preferRelativeResize="0"/>
          <p:nvPr/>
        </p:nvPicPr>
        <p:blipFill>
          <a:blip r:embed="rId12" cstate="screen">
            <a:alphaModFix/>
            <a:extLst>
              <a:ext uri="{28A0092B-C50C-407E-A947-70E740481C1C}">
                <a14:useLocalDpi xmlns:a14="http://schemas.microsoft.com/office/drawing/2010/main"/>
              </a:ext>
            </a:extLst>
          </a:blip>
          <a:stretch>
            <a:fillRect/>
          </a:stretch>
        </p:blipFill>
        <p:spPr>
          <a:xfrm>
            <a:off x="8264887" y="1582353"/>
            <a:ext cx="567437" cy="1045137"/>
          </a:xfrm>
          <a:prstGeom prst="rect">
            <a:avLst/>
          </a:prstGeom>
          <a:noFill/>
          <a:ln>
            <a:noFill/>
          </a:ln>
        </p:spPr>
      </p:pic>
      <p:pic>
        <p:nvPicPr>
          <p:cNvPr id="300" name="Google Shape;300;p35"/>
          <p:cNvPicPr preferRelativeResize="0"/>
          <p:nvPr/>
        </p:nvPicPr>
        <p:blipFill>
          <a:blip r:embed="rId13" cstate="screen">
            <a:alphaModFix/>
            <a:extLst>
              <a:ext uri="{28A0092B-C50C-407E-A947-70E740481C1C}">
                <a14:useLocalDpi xmlns:a14="http://schemas.microsoft.com/office/drawing/2010/main"/>
              </a:ext>
            </a:extLst>
          </a:blip>
          <a:stretch>
            <a:fillRect/>
          </a:stretch>
        </p:blipFill>
        <p:spPr>
          <a:xfrm>
            <a:off x="5968961" y="2774607"/>
            <a:ext cx="982654" cy="102366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36"/>
          <p:cNvSpPr txBox="1"/>
          <p:nvPr/>
        </p:nvSpPr>
        <p:spPr>
          <a:xfrm>
            <a:off x="609600" y="2895600"/>
            <a:ext cx="8314500" cy="2253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400" i="1">
                <a:solidFill>
                  <a:schemeClr val="dk1"/>
                </a:solidFill>
              </a:rPr>
              <a:t>The photograph thou hast sent is not that of His Holiness, the Báb. A contemptible person hath given it to that hapless Russian author and even taken from him a sum of money in return for lies and slander. Announce this to all the friends.</a:t>
            </a:r>
            <a:endParaRPr sz="2400" i="1">
              <a:solidFill>
                <a:schemeClr val="dk1"/>
              </a:solidFill>
            </a:endParaRPr>
          </a:p>
          <a:p>
            <a:pPr marL="457200" lvl="0" indent="-381000" algn="r" rtl="0">
              <a:lnSpc>
                <a:spcPct val="115000"/>
              </a:lnSpc>
              <a:spcBef>
                <a:spcPts val="0"/>
              </a:spcBef>
              <a:spcAft>
                <a:spcPts val="0"/>
              </a:spcAft>
              <a:buClr>
                <a:schemeClr val="dk1"/>
              </a:buClr>
              <a:buSzPts val="2400"/>
              <a:buChar char="-"/>
            </a:pPr>
            <a:r>
              <a:rPr lang="en" sz="2400">
                <a:solidFill>
                  <a:schemeClr val="dk1"/>
                </a:solidFill>
              </a:rPr>
              <a:t>Abdu’l-Baha</a:t>
            </a:r>
            <a:endParaRPr sz="2400">
              <a:solidFill>
                <a:schemeClr val="dk1"/>
              </a:solidFill>
            </a:endParaRPr>
          </a:p>
        </p:txBody>
      </p:sp>
      <p:pic>
        <p:nvPicPr>
          <p:cNvPr id="306" name="Google Shape;306;p3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188097" y="400750"/>
            <a:ext cx="1247878" cy="2153788"/>
          </a:xfrm>
          <a:prstGeom prst="rect">
            <a:avLst/>
          </a:prstGeom>
          <a:noFill/>
          <a:ln>
            <a:noFill/>
          </a:ln>
        </p:spPr>
      </p:pic>
      <p:pic>
        <p:nvPicPr>
          <p:cNvPr id="307" name="Google Shape;307;p3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551225" y="400755"/>
            <a:ext cx="1247860" cy="2153789"/>
          </a:xfrm>
          <a:prstGeom prst="rect">
            <a:avLst/>
          </a:prstGeom>
          <a:noFill/>
          <a:ln>
            <a:noFill/>
          </a:ln>
        </p:spPr>
      </p:pic>
      <p:pic>
        <p:nvPicPr>
          <p:cNvPr id="308" name="Google Shape;308;p3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869666" y="400755"/>
            <a:ext cx="1247861" cy="217099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p3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614491" y="1160209"/>
            <a:ext cx="1868632" cy="2674288"/>
          </a:xfrm>
          <a:prstGeom prst="rect">
            <a:avLst/>
          </a:prstGeom>
          <a:noFill/>
          <a:ln>
            <a:noFill/>
          </a:ln>
        </p:spPr>
      </p:pic>
      <p:pic>
        <p:nvPicPr>
          <p:cNvPr id="314" name="Google Shape;314;p3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422569" y="1145142"/>
            <a:ext cx="1712207" cy="2674318"/>
          </a:xfrm>
          <a:prstGeom prst="rect">
            <a:avLst/>
          </a:prstGeom>
          <a:noFill/>
          <a:ln>
            <a:noFill/>
          </a:ln>
        </p:spPr>
      </p:pic>
      <p:sp>
        <p:nvSpPr>
          <p:cNvPr id="315" name="Google Shape;315;p37"/>
          <p:cNvSpPr txBox="1"/>
          <p:nvPr/>
        </p:nvSpPr>
        <p:spPr>
          <a:xfrm>
            <a:off x="2045400" y="3746684"/>
            <a:ext cx="24276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rPr>
              <a:t>1982</a:t>
            </a:r>
            <a:endParaRPr sz="1800">
              <a:solidFill>
                <a:schemeClr val="dk1"/>
              </a:solidFill>
            </a:endParaRPr>
          </a:p>
        </p:txBody>
      </p:sp>
      <p:sp>
        <p:nvSpPr>
          <p:cNvPr id="316" name="Google Shape;316;p37"/>
          <p:cNvSpPr txBox="1"/>
          <p:nvPr/>
        </p:nvSpPr>
        <p:spPr>
          <a:xfrm>
            <a:off x="4356892" y="3746684"/>
            <a:ext cx="24276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rPr>
              <a:t>1982</a:t>
            </a:r>
            <a:endParaRPr sz="1800">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3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078925" y="1099300"/>
            <a:ext cx="1958204" cy="2740376"/>
          </a:xfrm>
          <a:prstGeom prst="rect">
            <a:avLst/>
          </a:prstGeom>
          <a:noFill/>
          <a:ln>
            <a:noFill/>
          </a:ln>
        </p:spPr>
      </p:pic>
      <p:sp>
        <p:nvSpPr>
          <p:cNvPr id="322" name="Google Shape;322;p38"/>
          <p:cNvSpPr txBox="1"/>
          <p:nvPr/>
        </p:nvSpPr>
        <p:spPr>
          <a:xfrm>
            <a:off x="2835109" y="3737496"/>
            <a:ext cx="24276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rPr>
              <a:t>~2013</a:t>
            </a:r>
            <a:endParaRPr sz="1800">
              <a:solidFill>
                <a:schemeClr val="dk1"/>
              </a:solidFill>
            </a:endParaRPr>
          </a:p>
        </p:txBody>
      </p:sp>
      <p:pic>
        <p:nvPicPr>
          <p:cNvPr id="323" name="Google Shape;323;p3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575149" y="935901"/>
            <a:ext cx="1062175" cy="869749"/>
          </a:xfrm>
          <a:prstGeom prst="rect">
            <a:avLst/>
          </a:prstGeom>
          <a:noFill/>
          <a:ln w="19050" cap="flat" cmpd="sng">
            <a:solidFill>
              <a:srgbClr val="9900FF"/>
            </a:solidFill>
            <a:prstDash val="solid"/>
            <a:round/>
            <a:headEnd type="none" w="sm" len="sm"/>
            <a:tailEnd type="none" w="sm" len="sm"/>
          </a:ln>
        </p:spPr>
      </p:pic>
      <p:sp>
        <p:nvSpPr>
          <p:cNvPr id="324" name="Google Shape;324;p38"/>
          <p:cNvSpPr/>
          <p:nvPr/>
        </p:nvSpPr>
        <p:spPr>
          <a:xfrm>
            <a:off x="4559450" y="1898250"/>
            <a:ext cx="477600" cy="461700"/>
          </a:xfrm>
          <a:prstGeom prst="rect">
            <a:avLst/>
          </a:prstGeom>
          <a:no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25" name="Google Shape;325;p38"/>
          <p:cNvCxnSpPr>
            <a:stCxn id="323" idx="1"/>
            <a:endCxn id="324" idx="3"/>
          </p:cNvCxnSpPr>
          <p:nvPr/>
        </p:nvCxnSpPr>
        <p:spPr>
          <a:xfrm flipH="1">
            <a:off x="5036949" y="1370776"/>
            <a:ext cx="538200" cy="758400"/>
          </a:xfrm>
          <a:prstGeom prst="straightConnector1">
            <a:avLst/>
          </a:prstGeom>
          <a:noFill/>
          <a:ln w="19050" cap="flat" cmpd="sng">
            <a:solidFill>
              <a:srgbClr val="9900FF"/>
            </a:solidFill>
            <a:prstDash val="solid"/>
            <a:round/>
            <a:headEnd type="none" w="med" len="med"/>
            <a:tailEnd type="none" w="med" len="med"/>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3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73000" y="381000"/>
            <a:ext cx="1971950" cy="2026525"/>
          </a:xfrm>
          <a:prstGeom prst="rect">
            <a:avLst/>
          </a:prstGeom>
          <a:noFill/>
          <a:ln>
            <a:noFill/>
          </a:ln>
        </p:spPr>
      </p:pic>
      <p:sp>
        <p:nvSpPr>
          <p:cNvPr id="331" name="Google Shape;331;p39"/>
          <p:cNvSpPr txBox="1"/>
          <p:nvPr/>
        </p:nvSpPr>
        <p:spPr>
          <a:xfrm>
            <a:off x="1927812" y="4737284"/>
            <a:ext cx="24276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rPr>
              <a:t>1982</a:t>
            </a:r>
            <a:endParaRPr sz="1800">
              <a:solidFill>
                <a:schemeClr val="dk1"/>
              </a:solidFill>
            </a:endParaRPr>
          </a:p>
        </p:txBody>
      </p:sp>
      <p:sp>
        <p:nvSpPr>
          <p:cNvPr id="332" name="Google Shape;332;p39"/>
          <p:cNvSpPr txBox="1"/>
          <p:nvPr/>
        </p:nvSpPr>
        <p:spPr>
          <a:xfrm>
            <a:off x="4204492" y="4737284"/>
            <a:ext cx="24276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rPr>
              <a:t>1982</a:t>
            </a:r>
            <a:endParaRPr sz="1800">
              <a:solidFill>
                <a:schemeClr val="dk1"/>
              </a:solidFill>
            </a:endParaRPr>
          </a:p>
        </p:txBody>
      </p:sp>
      <p:sp>
        <p:nvSpPr>
          <p:cNvPr id="333" name="Google Shape;333;p39"/>
          <p:cNvSpPr txBox="1"/>
          <p:nvPr/>
        </p:nvSpPr>
        <p:spPr>
          <a:xfrm>
            <a:off x="6721309" y="4728096"/>
            <a:ext cx="24276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rPr>
              <a:t>~2013</a:t>
            </a:r>
            <a:endParaRPr sz="1800">
              <a:solidFill>
                <a:schemeClr val="dk1"/>
              </a:solidFill>
            </a:endParaRPr>
          </a:p>
        </p:txBody>
      </p:sp>
      <p:sp>
        <p:nvSpPr>
          <p:cNvPr id="334" name="Google Shape;334;p39"/>
          <p:cNvSpPr txBox="1"/>
          <p:nvPr/>
        </p:nvSpPr>
        <p:spPr>
          <a:xfrm>
            <a:off x="-164400" y="4737284"/>
            <a:ext cx="24276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rPr>
              <a:t>1909/10</a:t>
            </a:r>
            <a:endParaRPr sz="1800">
              <a:solidFill>
                <a:schemeClr val="dk1"/>
              </a:solidFill>
            </a:endParaRPr>
          </a:p>
        </p:txBody>
      </p:sp>
      <p:pic>
        <p:nvPicPr>
          <p:cNvPr id="335" name="Google Shape;335;p3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52400" y="381000"/>
            <a:ext cx="1777550" cy="2026525"/>
          </a:xfrm>
          <a:prstGeom prst="rect">
            <a:avLst/>
          </a:prstGeom>
          <a:noFill/>
          <a:ln>
            <a:noFill/>
          </a:ln>
        </p:spPr>
      </p:pic>
      <p:pic>
        <p:nvPicPr>
          <p:cNvPr id="336" name="Google Shape;336;p3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276475" y="381000"/>
            <a:ext cx="1835950" cy="2026525"/>
          </a:xfrm>
          <a:prstGeom prst="rect">
            <a:avLst/>
          </a:prstGeom>
          <a:noFill/>
          <a:ln>
            <a:noFill/>
          </a:ln>
        </p:spPr>
      </p:pic>
      <p:pic>
        <p:nvPicPr>
          <p:cNvPr id="337" name="Google Shape;337;p3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834650" y="381000"/>
            <a:ext cx="1777550" cy="2026525"/>
          </a:xfrm>
          <a:prstGeom prst="rect">
            <a:avLst/>
          </a:prstGeom>
          <a:noFill/>
          <a:ln>
            <a:noFill/>
          </a:ln>
        </p:spPr>
      </p:pic>
      <p:pic>
        <p:nvPicPr>
          <p:cNvPr id="338" name="Google Shape;338;p39"/>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81325" y="2555100"/>
            <a:ext cx="1777550" cy="2195740"/>
          </a:xfrm>
          <a:prstGeom prst="rect">
            <a:avLst/>
          </a:prstGeom>
          <a:noFill/>
          <a:ln>
            <a:noFill/>
          </a:ln>
        </p:spPr>
      </p:pic>
      <p:pic>
        <p:nvPicPr>
          <p:cNvPr id="339" name="Google Shape;339;p39"/>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314925" y="2555100"/>
            <a:ext cx="1777550" cy="2163610"/>
          </a:xfrm>
          <a:prstGeom prst="rect">
            <a:avLst/>
          </a:prstGeom>
          <a:noFill/>
          <a:ln>
            <a:noFill/>
          </a:ln>
        </p:spPr>
      </p:pic>
      <p:pic>
        <p:nvPicPr>
          <p:cNvPr id="340" name="Google Shape;340;p39"/>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4524725" y="2555100"/>
            <a:ext cx="1777550" cy="2154542"/>
          </a:xfrm>
          <a:prstGeom prst="rect">
            <a:avLst/>
          </a:prstGeom>
          <a:noFill/>
          <a:ln>
            <a:noFill/>
          </a:ln>
        </p:spPr>
      </p:pic>
      <p:pic>
        <p:nvPicPr>
          <p:cNvPr id="341" name="Google Shape;341;p39"/>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6858000" y="2555100"/>
            <a:ext cx="1971950" cy="21957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0"/>
          <p:cNvSpPr txBox="1">
            <a:spLocks noGrp="1"/>
          </p:cNvSpPr>
          <p:nvPr>
            <p:ph type="body" idx="1"/>
          </p:nvPr>
        </p:nvSpPr>
        <p:spPr>
          <a:xfrm>
            <a:off x="395650" y="1278750"/>
            <a:ext cx="8506500" cy="20772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1018"/>
              <a:buNone/>
            </a:pPr>
            <a:r>
              <a:rPr lang="en" sz="2917" i="1">
                <a:solidFill>
                  <a:schemeClr val="dk1"/>
                </a:solidFill>
              </a:rPr>
              <a:t>‘[t]he picture supposed to be of the Báb is not authentic at all. He advises you to destroy these as we never under any circumstances circulate pictures of either the blessed Báb or Bahá’u’lláh, and this one is not even of Him.</a:t>
            </a:r>
            <a:endParaRPr sz="2917" i="1">
              <a:solidFill>
                <a:schemeClr val="dk1"/>
              </a:solidFill>
            </a:endParaRPr>
          </a:p>
          <a:p>
            <a:pPr marL="457200" lvl="0" indent="-413861" algn="l" rtl="0">
              <a:lnSpc>
                <a:spcPct val="95000"/>
              </a:lnSpc>
              <a:spcBef>
                <a:spcPts val="0"/>
              </a:spcBef>
              <a:spcAft>
                <a:spcPts val="0"/>
              </a:spcAft>
              <a:buClr>
                <a:schemeClr val="dk1"/>
              </a:buClr>
              <a:buSzPts val="2918"/>
              <a:buChar char="-"/>
            </a:pPr>
            <a:r>
              <a:rPr lang="en" sz="2917">
                <a:solidFill>
                  <a:schemeClr val="dk1"/>
                </a:solidFill>
              </a:rPr>
              <a:t>Letter on behalf of the Guardian, June 16, 1951</a:t>
            </a:r>
            <a:endParaRPr sz="2917">
              <a:solidFill>
                <a:schemeClr val="dk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1"/>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pic>
        <p:nvPicPr>
          <p:cNvPr id="352" name="Google Shape;352;p4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1700" y="789125"/>
            <a:ext cx="3102406" cy="4201976"/>
          </a:xfrm>
          <a:prstGeom prst="rect">
            <a:avLst/>
          </a:prstGeom>
          <a:noFill/>
          <a:ln>
            <a:noFill/>
          </a:ln>
        </p:spPr>
      </p:pic>
      <p:pic>
        <p:nvPicPr>
          <p:cNvPr id="353" name="Google Shape;353;p4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709500" y="789125"/>
            <a:ext cx="3773431" cy="42019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Other ¾ Profile Portraits of the Bab Begin to Appear</a:t>
            </a:r>
            <a:endParaRPr/>
          </a:p>
        </p:txBody>
      </p:sp>
      <p:pic>
        <p:nvPicPr>
          <p:cNvPr id="69" name="Google Shape;69;p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24914" y="1431486"/>
            <a:ext cx="549150" cy="755856"/>
          </a:xfrm>
          <a:prstGeom prst="rect">
            <a:avLst/>
          </a:prstGeom>
          <a:noFill/>
          <a:ln>
            <a:noFill/>
          </a:ln>
        </p:spPr>
      </p:pic>
      <p:sp>
        <p:nvSpPr>
          <p:cNvPr id="70" name="Google Shape;70;p15"/>
          <p:cNvSpPr txBox="1"/>
          <p:nvPr/>
        </p:nvSpPr>
        <p:spPr>
          <a:xfrm>
            <a:off x="-205351" y="2143175"/>
            <a:ext cx="18018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chemeClr val="dk1"/>
                </a:solidFill>
              </a:rPr>
              <a:t>1909/10</a:t>
            </a:r>
            <a:endParaRPr sz="1100">
              <a:solidFill>
                <a:schemeClr val="dk1"/>
              </a:solidFill>
            </a:endParaRPr>
          </a:p>
        </p:txBody>
      </p:sp>
      <p:sp>
        <p:nvSpPr>
          <p:cNvPr id="71" name="Google Shape;71;p15"/>
          <p:cNvSpPr txBox="1"/>
          <p:nvPr/>
        </p:nvSpPr>
        <p:spPr>
          <a:xfrm>
            <a:off x="-507664" y="3411517"/>
            <a:ext cx="18018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chemeClr val="dk1"/>
                </a:solidFill>
              </a:rPr>
              <a:t>1905</a:t>
            </a:r>
            <a:endParaRPr sz="1100">
              <a:solidFill>
                <a:schemeClr val="dk1"/>
              </a:solidFill>
            </a:endParaRPr>
          </a:p>
        </p:txBody>
      </p:sp>
      <p:pic>
        <p:nvPicPr>
          <p:cNvPr id="72" name="Google Shape;72;p1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518089" y="3712650"/>
            <a:ext cx="549150" cy="823725"/>
          </a:xfrm>
          <a:prstGeom prst="rect">
            <a:avLst/>
          </a:prstGeom>
          <a:noFill/>
          <a:ln>
            <a:noFill/>
          </a:ln>
        </p:spPr>
      </p:pic>
      <p:cxnSp>
        <p:nvCxnSpPr>
          <p:cNvPr id="73" name="Google Shape;73;p15"/>
          <p:cNvCxnSpPr/>
          <p:nvPr/>
        </p:nvCxnSpPr>
        <p:spPr>
          <a:xfrm>
            <a:off x="1450" y="3007600"/>
            <a:ext cx="9122400" cy="0"/>
          </a:xfrm>
          <a:prstGeom prst="straightConnector1">
            <a:avLst/>
          </a:prstGeom>
          <a:noFill/>
          <a:ln w="9525" cap="flat" cmpd="sng">
            <a:solidFill>
              <a:schemeClr val="dk1"/>
            </a:solidFill>
            <a:prstDash val="solid"/>
            <a:round/>
            <a:headEnd type="none" w="med" len="med"/>
            <a:tailEnd type="none" w="med" len="med"/>
          </a:ln>
        </p:spPr>
      </p:cxnSp>
      <p:cxnSp>
        <p:nvCxnSpPr>
          <p:cNvPr id="74" name="Google Shape;74;p15"/>
          <p:cNvCxnSpPr/>
          <p:nvPr/>
        </p:nvCxnSpPr>
        <p:spPr>
          <a:xfrm>
            <a:off x="17100" y="2843800"/>
            <a:ext cx="0" cy="327600"/>
          </a:xfrm>
          <a:prstGeom prst="straightConnector1">
            <a:avLst/>
          </a:prstGeom>
          <a:noFill/>
          <a:ln w="9525" cap="flat" cmpd="sng">
            <a:solidFill>
              <a:schemeClr val="dk1"/>
            </a:solidFill>
            <a:prstDash val="solid"/>
            <a:round/>
            <a:headEnd type="none" w="med" len="med"/>
            <a:tailEnd type="none" w="med" len="med"/>
          </a:ln>
        </p:spPr>
      </p:cxnSp>
      <p:cxnSp>
        <p:nvCxnSpPr>
          <p:cNvPr id="75" name="Google Shape;75;p15"/>
          <p:cNvCxnSpPr/>
          <p:nvPr/>
        </p:nvCxnSpPr>
        <p:spPr>
          <a:xfrm>
            <a:off x="779100" y="2843800"/>
            <a:ext cx="0" cy="327600"/>
          </a:xfrm>
          <a:prstGeom prst="straightConnector1">
            <a:avLst/>
          </a:prstGeom>
          <a:noFill/>
          <a:ln w="9525" cap="flat" cmpd="sng">
            <a:solidFill>
              <a:schemeClr val="dk1"/>
            </a:solidFill>
            <a:prstDash val="solid"/>
            <a:round/>
            <a:headEnd type="none" w="med" len="med"/>
            <a:tailEnd type="none" w="med" len="med"/>
          </a:ln>
        </p:spPr>
      </p:cxnSp>
      <p:cxnSp>
        <p:nvCxnSpPr>
          <p:cNvPr id="76" name="Google Shape;76;p15"/>
          <p:cNvCxnSpPr/>
          <p:nvPr/>
        </p:nvCxnSpPr>
        <p:spPr>
          <a:xfrm>
            <a:off x="1541100" y="2843800"/>
            <a:ext cx="0" cy="327600"/>
          </a:xfrm>
          <a:prstGeom prst="straightConnector1">
            <a:avLst/>
          </a:prstGeom>
          <a:noFill/>
          <a:ln w="9525" cap="flat" cmpd="sng">
            <a:solidFill>
              <a:schemeClr val="dk1"/>
            </a:solidFill>
            <a:prstDash val="solid"/>
            <a:round/>
            <a:headEnd type="none" w="med" len="med"/>
            <a:tailEnd type="none" w="med" len="med"/>
          </a:ln>
        </p:spPr>
      </p:cxnSp>
      <p:cxnSp>
        <p:nvCxnSpPr>
          <p:cNvPr id="77" name="Google Shape;77;p15"/>
          <p:cNvCxnSpPr/>
          <p:nvPr/>
        </p:nvCxnSpPr>
        <p:spPr>
          <a:xfrm>
            <a:off x="2303100" y="2843800"/>
            <a:ext cx="0" cy="327600"/>
          </a:xfrm>
          <a:prstGeom prst="straightConnector1">
            <a:avLst/>
          </a:prstGeom>
          <a:noFill/>
          <a:ln w="9525" cap="flat" cmpd="sng">
            <a:solidFill>
              <a:schemeClr val="dk1"/>
            </a:solidFill>
            <a:prstDash val="solid"/>
            <a:round/>
            <a:headEnd type="none" w="med" len="med"/>
            <a:tailEnd type="none" w="med" len="med"/>
          </a:ln>
        </p:spPr>
      </p:cxnSp>
      <p:cxnSp>
        <p:nvCxnSpPr>
          <p:cNvPr id="78" name="Google Shape;78;p15"/>
          <p:cNvCxnSpPr/>
          <p:nvPr/>
        </p:nvCxnSpPr>
        <p:spPr>
          <a:xfrm>
            <a:off x="3065100" y="2843800"/>
            <a:ext cx="0" cy="327600"/>
          </a:xfrm>
          <a:prstGeom prst="straightConnector1">
            <a:avLst/>
          </a:prstGeom>
          <a:noFill/>
          <a:ln w="9525" cap="flat" cmpd="sng">
            <a:solidFill>
              <a:schemeClr val="dk1"/>
            </a:solidFill>
            <a:prstDash val="solid"/>
            <a:round/>
            <a:headEnd type="none" w="med" len="med"/>
            <a:tailEnd type="none" w="med" len="med"/>
          </a:ln>
        </p:spPr>
      </p:cxnSp>
      <p:cxnSp>
        <p:nvCxnSpPr>
          <p:cNvPr id="79" name="Google Shape;79;p15"/>
          <p:cNvCxnSpPr/>
          <p:nvPr/>
        </p:nvCxnSpPr>
        <p:spPr>
          <a:xfrm>
            <a:off x="3827100" y="2843800"/>
            <a:ext cx="0" cy="327600"/>
          </a:xfrm>
          <a:prstGeom prst="straightConnector1">
            <a:avLst/>
          </a:prstGeom>
          <a:noFill/>
          <a:ln w="9525" cap="flat" cmpd="sng">
            <a:solidFill>
              <a:schemeClr val="dk1"/>
            </a:solidFill>
            <a:prstDash val="solid"/>
            <a:round/>
            <a:headEnd type="none" w="med" len="med"/>
            <a:tailEnd type="none" w="med" len="med"/>
          </a:ln>
        </p:spPr>
      </p:cxnSp>
      <p:cxnSp>
        <p:nvCxnSpPr>
          <p:cNvPr id="80" name="Google Shape;80;p15"/>
          <p:cNvCxnSpPr/>
          <p:nvPr/>
        </p:nvCxnSpPr>
        <p:spPr>
          <a:xfrm>
            <a:off x="4589100" y="2843800"/>
            <a:ext cx="0" cy="327600"/>
          </a:xfrm>
          <a:prstGeom prst="straightConnector1">
            <a:avLst/>
          </a:prstGeom>
          <a:noFill/>
          <a:ln w="9525" cap="flat" cmpd="sng">
            <a:solidFill>
              <a:schemeClr val="dk1"/>
            </a:solidFill>
            <a:prstDash val="solid"/>
            <a:round/>
            <a:headEnd type="none" w="med" len="med"/>
            <a:tailEnd type="none" w="med" len="med"/>
          </a:ln>
        </p:spPr>
      </p:cxnSp>
      <p:cxnSp>
        <p:nvCxnSpPr>
          <p:cNvPr id="81" name="Google Shape;81;p15"/>
          <p:cNvCxnSpPr/>
          <p:nvPr/>
        </p:nvCxnSpPr>
        <p:spPr>
          <a:xfrm>
            <a:off x="5351100" y="2843800"/>
            <a:ext cx="0" cy="327600"/>
          </a:xfrm>
          <a:prstGeom prst="straightConnector1">
            <a:avLst/>
          </a:prstGeom>
          <a:noFill/>
          <a:ln w="9525" cap="flat" cmpd="sng">
            <a:solidFill>
              <a:schemeClr val="dk1"/>
            </a:solidFill>
            <a:prstDash val="solid"/>
            <a:round/>
            <a:headEnd type="none" w="med" len="med"/>
            <a:tailEnd type="none" w="med" len="med"/>
          </a:ln>
        </p:spPr>
      </p:cxnSp>
      <p:cxnSp>
        <p:nvCxnSpPr>
          <p:cNvPr id="82" name="Google Shape;82;p15"/>
          <p:cNvCxnSpPr/>
          <p:nvPr/>
        </p:nvCxnSpPr>
        <p:spPr>
          <a:xfrm>
            <a:off x="6113100" y="2843800"/>
            <a:ext cx="0" cy="327600"/>
          </a:xfrm>
          <a:prstGeom prst="straightConnector1">
            <a:avLst/>
          </a:prstGeom>
          <a:noFill/>
          <a:ln w="9525" cap="flat" cmpd="sng">
            <a:solidFill>
              <a:schemeClr val="dk1"/>
            </a:solidFill>
            <a:prstDash val="solid"/>
            <a:round/>
            <a:headEnd type="none" w="med" len="med"/>
            <a:tailEnd type="none" w="med" len="med"/>
          </a:ln>
        </p:spPr>
      </p:cxnSp>
      <p:cxnSp>
        <p:nvCxnSpPr>
          <p:cNvPr id="83" name="Google Shape;83;p15"/>
          <p:cNvCxnSpPr/>
          <p:nvPr/>
        </p:nvCxnSpPr>
        <p:spPr>
          <a:xfrm>
            <a:off x="6875100" y="2843800"/>
            <a:ext cx="0" cy="327600"/>
          </a:xfrm>
          <a:prstGeom prst="straightConnector1">
            <a:avLst/>
          </a:prstGeom>
          <a:noFill/>
          <a:ln w="9525" cap="flat" cmpd="sng">
            <a:solidFill>
              <a:schemeClr val="dk1"/>
            </a:solidFill>
            <a:prstDash val="solid"/>
            <a:round/>
            <a:headEnd type="none" w="med" len="med"/>
            <a:tailEnd type="none" w="med" len="med"/>
          </a:ln>
        </p:spPr>
      </p:cxnSp>
      <p:cxnSp>
        <p:nvCxnSpPr>
          <p:cNvPr id="84" name="Google Shape;84;p15"/>
          <p:cNvCxnSpPr/>
          <p:nvPr/>
        </p:nvCxnSpPr>
        <p:spPr>
          <a:xfrm>
            <a:off x="7637100" y="2843800"/>
            <a:ext cx="0" cy="327600"/>
          </a:xfrm>
          <a:prstGeom prst="straightConnector1">
            <a:avLst/>
          </a:prstGeom>
          <a:noFill/>
          <a:ln w="9525" cap="flat" cmpd="sng">
            <a:solidFill>
              <a:schemeClr val="dk1"/>
            </a:solidFill>
            <a:prstDash val="solid"/>
            <a:round/>
            <a:headEnd type="none" w="med" len="med"/>
            <a:tailEnd type="none" w="med" len="med"/>
          </a:ln>
        </p:spPr>
      </p:cxnSp>
      <p:cxnSp>
        <p:nvCxnSpPr>
          <p:cNvPr id="85" name="Google Shape;85;p15"/>
          <p:cNvCxnSpPr/>
          <p:nvPr/>
        </p:nvCxnSpPr>
        <p:spPr>
          <a:xfrm>
            <a:off x="8399100" y="2843800"/>
            <a:ext cx="0" cy="327600"/>
          </a:xfrm>
          <a:prstGeom prst="straightConnector1">
            <a:avLst/>
          </a:prstGeom>
          <a:noFill/>
          <a:ln w="9525" cap="flat" cmpd="sng">
            <a:solidFill>
              <a:schemeClr val="dk1"/>
            </a:solidFill>
            <a:prstDash val="solid"/>
            <a:round/>
            <a:headEnd type="none" w="med" len="med"/>
            <a:tailEnd type="none" w="med" len="med"/>
          </a:ln>
        </p:spPr>
      </p:cxnSp>
      <p:cxnSp>
        <p:nvCxnSpPr>
          <p:cNvPr id="86" name="Google Shape;86;p15"/>
          <p:cNvCxnSpPr/>
          <p:nvPr/>
        </p:nvCxnSpPr>
        <p:spPr>
          <a:xfrm>
            <a:off x="9128339" y="2843800"/>
            <a:ext cx="0" cy="327600"/>
          </a:xfrm>
          <a:prstGeom prst="straightConnector1">
            <a:avLst/>
          </a:prstGeom>
          <a:noFill/>
          <a:ln w="9525" cap="flat" cmpd="sng">
            <a:solidFill>
              <a:schemeClr val="dk1"/>
            </a:solidFill>
            <a:prstDash val="solid"/>
            <a:round/>
            <a:headEnd type="none" w="med" len="med"/>
            <a:tailEnd type="none" w="med" len="med"/>
          </a:ln>
        </p:spPr>
      </p:cxnSp>
      <p:sp>
        <p:nvSpPr>
          <p:cNvPr id="87" name="Google Shape;87;p15"/>
          <p:cNvSpPr txBox="1"/>
          <p:nvPr/>
        </p:nvSpPr>
        <p:spPr>
          <a:xfrm>
            <a:off x="869639" y="3411517"/>
            <a:ext cx="18018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chemeClr val="dk1"/>
                </a:solidFill>
              </a:rPr>
              <a:t>1923</a:t>
            </a:r>
            <a:endParaRPr sz="1100">
              <a:solidFill>
                <a:schemeClr val="dk1"/>
              </a:solidFill>
            </a:endParaRPr>
          </a:p>
        </p:txBody>
      </p:sp>
      <p:pic>
        <p:nvPicPr>
          <p:cNvPr id="88" name="Google Shape;88;p15"/>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073790" y="940214"/>
            <a:ext cx="549150" cy="855951"/>
          </a:xfrm>
          <a:prstGeom prst="rect">
            <a:avLst/>
          </a:prstGeom>
          <a:noFill/>
          <a:ln>
            <a:noFill/>
          </a:ln>
        </p:spPr>
      </p:pic>
      <p:pic>
        <p:nvPicPr>
          <p:cNvPr id="89" name="Google Shape;89;p15"/>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8319332" y="1315750"/>
            <a:ext cx="578743" cy="855950"/>
          </a:xfrm>
          <a:prstGeom prst="rect">
            <a:avLst/>
          </a:prstGeom>
          <a:noFill/>
          <a:ln>
            <a:noFill/>
          </a:ln>
        </p:spPr>
      </p:pic>
      <p:sp>
        <p:nvSpPr>
          <p:cNvPr id="90" name="Google Shape;90;p15"/>
          <p:cNvSpPr txBox="1"/>
          <p:nvPr/>
        </p:nvSpPr>
        <p:spPr>
          <a:xfrm>
            <a:off x="5441639" y="2600375"/>
            <a:ext cx="18018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chemeClr val="dk1"/>
                </a:solidFill>
              </a:rPr>
              <a:t>1982</a:t>
            </a:r>
            <a:endParaRPr sz="1100">
              <a:solidFill>
                <a:schemeClr val="dk1"/>
              </a:solidFill>
            </a:endParaRPr>
          </a:p>
        </p:txBody>
      </p:sp>
      <p:pic>
        <p:nvPicPr>
          <p:cNvPr id="91" name="Google Shape;91;p15"/>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6068260" y="1846326"/>
            <a:ext cx="549150" cy="784298"/>
          </a:xfrm>
          <a:prstGeom prst="rect">
            <a:avLst/>
          </a:prstGeom>
          <a:noFill/>
          <a:ln>
            <a:noFill/>
          </a:ln>
        </p:spPr>
      </p:pic>
      <p:cxnSp>
        <p:nvCxnSpPr>
          <p:cNvPr id="92" name="Google Shape;92;p15"/>
          <p:cNvCxnSpPr>
            <a:stCxn id="71" idx="0"/>
          </p:cNvCxnSpPr>
          <p:nvPr/>
        </p:nvCxnSpPr>
        <p:spPr>
          <a:xfrm rot="10800000">
            <a:off x="393236" y="2970817"/>
            <a:ext cx="0" cy="440700"/>
          </a:xfrm>
          <a:prstGeom prst="straightConnector1">
            <a:avLst/>
          </a:prstGeom>
          <a:noFill/>
          <a:ln w="9525" cap="flat" cmpd="sng">
            <a:solidFill>
              <a:schemeClr val="dk1"/>
            </a:solidFill>
            <a:prstDash val="solid"/>
            <a:round/>
            <a:headEnd type="none" w="med" len="med"/>
            <a:tailEnd type="oval" w="med" len="med"/>
          </a:ln>
        </p:spPr>
      </p:cxnSp>
      <p:cxnSp>
        <p:nvCxnSpPr>
          <p:cNvPr id="93" name="Google Shape;93;p15"/>
          <p:cNvCxnSpPr>
            <a:stCxn id="70" idx="2"/>
          </p:cNvCxnSpPr>
          <p:nvPr/>
        </p:nvCxnSpPr>
        <p:spPr>
          <a:xfrm flipH="1">
            <a:off x="691949" y="2497175"/>
            <a:ext cx="3600" cy="534900"/>
          </a:xfrm>
          <a:prstGeom prst="straightConnector1">
            <a:avLst/>
          </a:prstGeom>
          <a:noFill/>
          <a:ln w="9525" cap="flat" cmpd="sng">
            <a:solidFill>
              <a:schemeClr val="dk1"/>
            </a:solidFill>
            <a:prstDash val="solid"/>
            <a:round/>
            <a:headEnd type="none" w="med" len="med"/>
            <a:tailEnd type="oval" w="med" len="med"/>
          </a:ln>
        </p:spPr>
      </p:cxnSp>
      <p:cxnSp>
        <p:nvCxnSpPr>
          <p:cNvPr id="94" name="Google Shape;94;p15"/>
          <p:cNvCxnSpPr>
            <a:stCxn id="87" idx="0"/>
          </p:cNvCxnSpPr>
          <p:nvPr/>
        </p:nvCxnSpPr>
        <p:spPr>
          <a:xfrm rot="10800000">
            <a:off x="1769039" y="2983117"/>
            <a:ext cx="1500" cy="428400"/>
          </a:xfrm>
          <a:prstGeom prst="straightConnector1">
            <a:avLst/>
          </a:prstGeom>
          <a:noFill/>
          <a:ln w="9525" cap="flat" cmpd="sng">
            <a:solidFill>
              <a:schemeClr val="dk1"/>
            </a:solidFill>
            <a:prstDash val="solid"/>
            <a:round/>
            <a:headEnd type="none" w="med" len="med"/>
            <a:tailEnd type="oval" w="med" len="med"/>
          </a:ln>
        </p:spPr>
      </p:cxnSp>
      <p:sp>
        <p:nvSpPr>
          <p:cNvPr id="95" name="Google Shape;95;p15"/>
          <p:cNvSpPr txBox="1"/>
          <p:nvPr/>
        </p:nvSpPr>
        <p:spPr>
          <a:xfrm>
            <a:off x="7711206" y="2099841"/>
            <a:ext cx="18018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chemeClr val="dk1"/>
                </a:solidFill>
              </a:rPr>
              <a:t>~2013</a:t>
            </a:r>
            <a:endParaRPr sz="1100">
              <a:solidFill>
                <a:schemeClr val="dk1"/>
              </a:solidFill>
            </a:endParaRPr>
          </a:p>
        </p:txBody>
      </p:sp>
      <p:cxnSp>
        <p:nvCxnSpPr>
          <p:cNvPr id="96" name="Google Shape;96;p15"/>
          <p:cNvCxnSpPr>
            <a:stCxn id="90" idx="2"/>
          </p:cNvCxnSpPr>
          <p:nvPr/>
        </p:nvCxnSpPr>
        <p:spPr>
          <a:xfrm flipH="1">
            <a:off x="6330839" y="2954375"/>
            <a:ext cx="11700" cy="77700"/>
          </a:xfrm>
          <a:prstGeom prst="straightConnector1">
            <a:avLst/>
          </a:prstGeom>
          <a:noFill/>
          <a:ln w="9525" cap="flat" cmpd="sng">
            <a:solidFill>
              <a:schemeClr val="dk1"/>
            </a:solidFill>
            <a:prstDash val="solid"/>
            <a:round/>
            <a:headEnd type="none" w="med" len="med"/>
            <a:tailEnd type="oval" w="med" len="med"/>
          </a:ln>
        </p:spPr>
      </p:cxnSp>
      <p:cxnSp>
        <p:nvCxnSpPr>
          <p:cNvPr id="97" name="Google Shape;97;p15"/>
          <p:cNvCxnSpPr/>
          <p:nvPr/>
        </p:nvCxnSpPr>
        <p:spPr>
          <a:xfrm flipH="1">
            <a:off x="8616749" y="2497175"/>
            <a:ext cx="3600" cy="534900"/>
          </a:xfrm>
          <a:prstGeom prst="straightConnector1">
            <a:avLst/>
          </a:prstGeom>
          <a:noFill/>
          <a:ln w="9525" cap="flat" cmpd="sng">
            <a:solidFill>
              <a:schemeClr val="dk1"/>
            </a:solidFill>
            <a:prstDash val="solid"/>
            <a:round/>
            <a:headEnd type="none" w="med" len="med"/>
            <a:tailEnd type="oval" w="med" len="med"/>
          </a:ln>
        </p:spPr>
      </p:cxnSp>
      <p:cxnSp>
        <p:nvCxnSpPr>
          <p:cNvPr id="98" name="Google Shape;98;p15"/>
          <p:cNvCxnSpPr/>
          <p:nvPr/>
        </p:nvCxnSpPr>
        <p:spPr>
          <a:xfrm flipH="1">
            <a:off x="783548" y="2497175"/>
            <a:ext cx="3600" cy="534900"/>
          </a:xfrm>
          <a:prstGeom prst="straightConnector1">
            <a:avLst/>
          </a:prstGeom>
          <a:noFill/>
          <a:ln w="9525" cap="flat" cmpd="sng">
            <a:solidFill>
              <a:schemeClr val="dk1"/>
            </a:solidFill>
            <a:prstDash val="solid"/>
            <a:round/>
            <a:headEnd type="none" w="med" len="med"/>
            <a:tailEnd type="oval" w="med" len="med"/>
          </a:ln>
        </p:spPr>
      </p:cxnSp>
      <p:pic>
        <p:nvPicPr>
          <p:cNvPr id="99" name="Google Shape;99;p15"/>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154552" y="3732200"/>
            <a:ext cx="468013" cy="75587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42"/>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pic>
        <p:nvPicPr>
          <p:cNvPr id="359" name="Google Shape;359;p4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flipH="1">
            <a:off x="311700" y="789125"/>
            <a:ext cx="3102406" cy="4201976"/>
          </a:xfrm>
          <a:prstGeom prst="rect">
            <a:avLst/>
          </a:prstGeom>
          <a:noFill/>
          <a:ln>
            <a:noFill/>
          </a:ln>
        </p:spPr>
      </p:pic>
      <p:pic>
        <p:nvPicPr>
          <p:cNvPr id="360" name="Google Shape;360;p4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flipH="1">
            <a:off x="4709500" y="789125"/>
            <a:ext cx="3773431" cy="42019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295400" y="789125"/>
            <a:ext cx="2571609" cy="4201975"/>
          </a:xfrm>
          <a:prstGeom prst="rect">
            <a:avLst/>
          </a:prstGeom>
          <a:noFill/>
          <a:ln>
            <a:noFill/>
          </a:ln>
        </p:spPr>
      </p:pic>
      <p:pic>
        <p:nvPicPr>
          <p:cNvPr id="366" name="Google Shape;366;p43"/>
          <p:cNvPicPr preferRelativeResize="0"/>
          <p:nvPr/>
        </p:nvPicPr>
        <p:blipFill>
          <a:blip r:embed="rId4">
            <a:alphaModFix/>
          </a:blip>
          <a:stretch>
            <a:fillRect/>
          </a:stretch>
        </p:blipFill>
        <p:spPr>
          <a:xfrm>
            <a:off x="5162398" y="789125"/>
            <a:ext cx="2718227" cy="42019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4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874575" y="2676359"/>
            <a:ext cx="1386974" cy="1982516"/>
          </a:xfrm>
          <a:prstGeom prst="rect">
            <a:avLst/>
          </a:prstGeom>
          <a:noFill/>
          <a:ln>
            <a:noFill/>
          </a:ln>
        </p:spPr>
      </p:pic>
      <p:pic>
        <p:nvPicPr>
          <p:cNvPr id="372" name="Google Shape;372;p4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741800" y="1967961"/>
            <a:ext cx="1386974" cy="1914478"/>
          </a:xfrm>
          <a:prstGeom prst="rect">
            <a:avLst/>
          </a:prstGeom>
          <a:noFill/>
          <a:ln>
            <a:noFill/>
          </a:ln>
        </p:spPr>
      </p:pic>
      <p:pic>
        <p:nvPicPr>
          <p:cNvPr id="373" name="Google Shape;373;p44"/>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763750" y="1195181"/>
            <a:ext cx="1224811" cy="1845090"/>
          </a:xfrm>
          <a:prstGeom prst="rect">
            <a:avLst/>
          </a:prstGeom>
          <a:noFill/>
          <a:ln>
            <a:noFill/>
          </a:ln>
        </p:spPr>
      </p:pic>
      <p:sp>
        <p:nvSpPr>
          <p:cNvPr id="374" name="Google Shape;374;p44"/>
          <p:cNvSpPr txBox="1"/>
          <p:nvPr/>
        </p:nvSpPr>
        <p:spPr>
          <a:xfrm>
            <a:off x="597600" y="2066975"/>
            <a:ext cx="18018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rPr>
              <a:t>1905</a:t>
            </a:r>
            <a:endParaRPr sz="1800">
              <a:solidFill>
                <a:schemeClr val="dk1"/>
              </a:solidFill>
            </a:endParaRPr>
          </a:p>
        </p:txBody>
      </p:sp>
      <p:pic>
        <p:nvPicPr>
          <p:cNvPr id="375" name="Google Shape;375;p44"/>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1881907" y="1160567"/>
            <a:ext cx="1310211" cy="1899431"/>
          </a:xfrm>
          <a:prstGeom prst="rect">
            <a:avLst/>
          </a:prstGeom>
          <a:noFill/>
          <a:ln>
            <a:noFill/>
          </a:ln>
        </p:spPr>
      </p:pic>
      <p:sp>
        <p:nvSpPr>
          <p:cNvPr id="376" name="Google Shape;376;p44"/>
          <p:cNvSpPr txBox="1"/>
          <p:nvPr/>
        </p:nvSpPr>
        <p:spPr>
          <a:xfrm>
            <a:off x="1664400" y="3057575"/>
            <a:ext cx="18018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rPr>
              <a:t>1923</a:t>
            </a:r>
            <a:endParaRPr sz="1800">
              <a:solidFill>
                <a:schemeClr val="dk1"/>
              </a:solidFill>
            </a:endParaRPr>
          </a:p>
        </p:txBody>
      </p:sp>
      <p:pic>
        <p:nvPicPr>
          <p:cNvPr id="377" name="Google Shape;377;p44"/>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3843700" y="164775"/>
            <a:ext cx="1310226" cy="1803175"/>
          </a:xfrm>
          <a:prstGeom prst="rect">
            <a:avLst/>
          </a:prstGeom>
          <a:noFill/>
          <a:ln>
            <a:noFill/>
          </a:ln>
        </p:spPr>
      </p:pic>
      <p:sp>
        <p:nvSpPr>
          <p:cNvPr id="378" name="Google Shape;378;p44"/>
          <p:cNvSpPr txBox="1"/>
          <p:nvPr/>
        </p:nvSpPr>
        <p:spPr>
          <a:xfrm>
            <a:off x="3417000" y="1990775"/>
            <a:ext cx="18018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rPr>
              <a:t>1909/10</a:t>
            </a:r>
            <a:endParaRPr sz="1800">
              <a:solidFill>
                <a:schemeClr val="dk1"/>
              </a:solidFill>
            </a:endParaRPr>
          </a:p>
        </p:txBody>
      </p:sp>
      <p:sp>
        <p:nvSpPr>
          <p:cNvPr id="379" name="Google Shape;379;p44"/>
          <p:cNvSpPr txBox="1"/>
          <p:nvPr/>
        </p:nvSpPr>
        <p:spPr>
          <a:xfrm>
            <a:off x="4483800" y="3057575"/>
            <a:ext cx="18018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rPr>
              <a:t>1982</a:t>
            </a:r>
            <a:endParaRPr sz="1800">
              <a:solidFill>
                <a:schemeClr val="dk1"/>
              </a:solidFill>
            </a:endParaRPr>
          </a:p>
        </p:txBody>
      </p:sp>
      <p:sp>
        <p:nvSpPr>
          <p:cNvPr id="380" name="Google Shape;380;p44"/>
          <p:cNvSpPr txBox="1"/>
          <p:nvPr/>
        </p:nvSpPr>
        <p:spPr>
          <a:xfrm>
            <a:off x="5626800" y="3819575"/>
            <a:ext cx="18018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rPr>
              <a:t>1982</a:t>
            </a:r>
            <a:endParaRPr sz="1800">
              <a:solidFill>
                <a:schemeClr val="dk1"/>
              </a:solidFill>
            </a:endParaRPr>
          </a:p>
        </p:txBody>
      </p:sp>
      <p:sp>
        <p:nvSpPr>
          <p:cNvPr id="381" name="Google Shape;381;p44"/>
          <p:cNvSpPr txBox="1"/>
          <p:nvPr/>
        </p:nvSpPr>
        <p:spPr>
          <a:xfrm>
            <a:off x="6693600" y="4581575"/>
            <a:ext cx="18018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rPr>
              <a:t>~2013</a:t>
            </a:r>
            <a:endParaRPr sz="1800">
              <a:solidFill>
                <a:schemeClr val="dk1"/>
              </a:solidFill>
            </a:endParaRPr>
          </a:p>
        </p:txBody>
      </p:sp>
      <p:sp>
        <p:nvSpPr>
          <p:cNvPr id="382" name="Google Shape;382;p44"/>
          <p:cNvSpPr txBox="1"/>
          <p:nvPr/>
        </p:nvSpPr>
        <p:spPr>
          <a:xfrm>
            <a:off x="597600" y="4657775"/>
            <a:ext cx="18018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rPr>
              <a:t>Nicolas Subset</a:t>
            </a:r>
            <a:endParaRPr sz="1800">
              <a:solidFill>
                <a:schemeClr val="dk1"/>
              </a:solidFill>
            </a:endParaRPr>
          </a:p>
        </p:txBody>
      </p:sp>
      <p:sp>
        <p:nvSpPr>
          <p:cNvPr id="383" name="Google Shape;383;p44"/>
          <p:cNvSpPr txBox="1"/>
          <p:nvPr/>
        </p:nvSpPr>
        <p:spPr>
          <a:xfrm>
            <a:off x="3798000" y="4657775"/>
            <a:ext cx="18018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rPr>
              <a:t>Atrpet Subset</a:t>
            </a:r>
            <a:endParaRPr sz="1800">
              <a:solidFill>
                <a:schemeClr val="dk1"/>
              </a:solidFill>
            </a:endParaRPr>
          </a:p>
        </p:txBody>
      </p:sp>
      <p:pic>
        <p:nvPicPr>
          <p:cNvPr id="384" name="Google Shape;384;p44"/>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967502" y="204575"/>
            <a:ext cx="1142431" cy="18451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45"/>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pic>
        <p:nvPicPr>
          <p:cNvPr id="390" name="Google Shape;390;p4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1700" y="789125"/>
            <a:ext cx="3102406" cy="4201976"/>
          </a:xfrm>
          <a:prstGeom prst="rect">
            <a:avLst/>
          </a:prstGeom>
          <a:noFill/>
          <a:ln>
            <a:noFill/>
          </a:ln>
        </p:spPr>
      </p:pic>
      <p:pic>
        <p:nvPicPr>
          <p:cNvPr id="391" name="Google Shape;391;p4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709500" y="789125"/>
            <a:ext cx="3773431" cy="42019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p46" descr="پرتره، عمل آقا بالا نقاش سنه 1282 هجری قمری، 1865 میلادی، موزه هنر و تاریخ ژنو Portrait d'un homme, 1865 Feuille: 259 x 147 mm (miniature); feuille: 399 x 249 mm (montage) Gouache et aquarelle sur papier monté sur une page d'album giclée à l'or Musées d'art et d'histoire, Genève Qajar Dynasty, Iranian Art, Ceramic Figures, Art For Art Sake, Traditional Art, Art History, Miniatures, Persian, Illusion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60400" y="144175"/>
            <a:ext cx="2781008" cy="4570750"/>
          </a:xfrm>
          <a:prstGeom prst="rect">
            <a:avLst/>
          </a:prstGeom>
          <a:noFill/>
          <a:ln>
            <a:noFill/>
          </a:ln>
        </p:spPr>
      </p:pic>
      <p:sp>
        <p:nvSpPr>
          <p:cNvPr id="397" name="Google Shape;397;p46"/>
          <p:cNvSpPr txBox="1"/>
          <p:nvPr/>
        </p:nvSpPr>
        <p:spPr>
          <a:xfrm>
            <a:off x="1240200" y="4714925"/>
            <a:ext cx="1247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1282 (1865)</a:t>
            </a:r>
            <a:endParaRPr>
              <a:solidFill>
                <a:schemeClr val="dk1"/>
              </a:solidFill>
            </a:endParaRPr>
          </a:p>
        </p:txBody>
      </p:sp>
      <p:pic>
        <p:nvPicPr>
          <p:cNvPr id="398" name="Google Shape;398;p4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655150" y="144175"/>
            <a:ext cx="3753188" cy="4570750"/>
          </a:xfrm>
          <a:prstGeom prst="rect">
            <a:avLst/>
          </a:prstGeom>
          <a:noFill/>
          <a:ln>
            <a:noFill/>
          </a:ln>
        </p:spPr>
      </p:pic>
      <p:sp>
        <p:nvSpPr>
          <p:cNvPr id="399" name="Google Shape;399;p46"/>
          <p:cNvSpPr txBox="1"/>
          <p:nvPr/>
        </p:nvSpPr>
        <p:spPr>
          <a:xfrm>
            <a:off x="5964600" y="4714925"/>
            <a:ext cx="137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1280? (1863?)</a:t>
            </a:r>
            <a:endParaRPr>
              <a:solidFill>
                <a:schemeClr val="dk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4" name="Google Shape;404;p47"/>
          <p:cNvPicPr preferRelativeResize="0"/>
          <p:nvPr/>
        </p:nvPicPr>
        <p:blipFill>
          <a:blip r:embed="rId3">
            <a:alphaModFix/>
          </a:blip>
          <a:stretch>
            <a:fillRect/>
          </a:stretch>
        </p:blipFill>
        <p:spPr>
          <a:xfrm>
            <a:off x="76200" y="76200"/>
            <a:ext cx="6719169" cy="5025725"/>
          </a:xfrm>
          <a:prstGeom prst="rect">
            <a:avLst/>
          </a:prstGeom>
          <a:noFill/>
          <a:ln>
            <a:noFill/>
          </a:ln>
        </p:spPr>
      </p:pic>
      <p:sp>
        <p:nvSpPr>
          <p:cNvPr id="405" name="Google Shape;405;p47"/>
          <p:cNvSpPr txBox="1"/>
          <p:nvPr/>
        </p:nvSpPr>
        <p:spPr>
          <a:xfrm>
            <a:off x="6994200" y="76200"/>
            <a:ext cx="1769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Shams al-`Imara</a:t>
            </a:r>
            <a:endParaRPr>
              <a:solidFill>
                <a:schemeClr val="dk1"/>
              </a:solidFill>
            </a:endParaRPr>
          </a:p>
          <a:p>
            <a:pPr marL="0" lvl="0" indent="0" algn="l" rtl="0">
              <a:spcBef>
                <a:spcPts val="0"/>
              </a:spcBef>
              <a:spcAft>
                <a:spcPts val="0"/>
              </a:spcAft>
              <a:buNone/>
            </a:pPr>
            <a:r>
              <a:rPr lang="en">
                <a:solidFill>
                  <a:schemeClr val="dk1"/>
                </a:solidFill>
              </a:rPr>
              <a:t>1283 (1866-7)</a:t>
            </a:r>
            <a:endParaRPr>
              <a:solidFill>
                <a:schemeClr val="dk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4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52400"/>
            <a:ext cx="3558925" cy="4895600"/>
          </a:xfrm>
          <a:prstGeom prst="rect">
            <a:avLst/>
          </a:prstGeom>
          <a:noFill/>
          <a:ln>
            <a:noFill/>
          </a:ln>
        </p:spPr>
      </p:pic>
      <p:pic>
        <p:nvPicPr>
          <p:cNvPr id="411" name="Google Shape;411;p4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863725" y="152400"/>
            <a:ext cx="2994559" cy="4895600"/>
          </a:xfrm>
          <a:prstGeom prst="rect">
            <a:avLst/>
          </a:prstGeom>
          <a:noFill/>
          <a:ln>
            <a:noFill/>
          </a:ln>
        </p:spPr>
      </p:pic>
      <p:sp>
        <p:nvSpPr>
          <p:cNvPr id="412" name="Google Shape;412;p48"/>
          <p:cNvSpPr txBox="1"/>
          <p:nvPr/>
        </p:nvSpPr>
        <p:spPr>
          <a:xfrm>
            <a:off x="7025450" y="145775"/>
            <a:ext cx="19866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Two depictions of Mohammad Kazem bin Abdul Ali Tabrizi, nicknamed Moayed al-Ulama in two lithograph books</a:t>
            </a:r>
            <a:endParaRPr>
              <a:solidFill>
                <a:schemeClr val="dk1"/>
              </a:solidFill>
            </a:endParaRPr>
          </a:p>
          <a:p>
            <a:pPr marL="0" lvl="0" indent="0" algn="l" rtl="0">
              <a:spcBef>
                <a:spcPts val="0"/>
              </a:spcBef>
              <a:spcAft>
                <a:spcPts val="0"/>
              </a:spcAft>
              <a:buNone/>
            </a:pPr>
            <a:r>
              <a:rPr lang="en">
                <a:solidFill>
                  <a:schemeClr val="dk1"/>
                </a:solidFill>
              </a:rPr>
              <a:t>L: 1273 (1856-7)</a:t>
            </a:r>
            <a:endParaRPr>
              <a:solidFill>
                <a:schemeClr val="dk1"/>
              </a:solidFill>
            </a:endParaRPr>
          </a:p>
          <a:p>
            <a:pPr marL="0" lvl="0" indent="0" algn="l" rtl="0">
              <a:spcBef>
                <a:spcPts val="0"/>
              </a:spcBef>
              <a:spcAft>
                <a:spcPts val="0"/>
              </a:spcAft>
              <a:buNone/>
            </a:pPr>
            <a:r>
              <a:rPr lang="en">
                <a:solidFill>
                  <a:schemeClr val="dk1"/>
                </a:solidFill>
              </a:rPr>
              <a:t>R: 1282 (1865-6)</a:t>
            </a:r>
            <a:endParaRPr>
              <a:solidFill>
                <a:schemeClr val="dk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Google Shape;417;p4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802750" y="110200"/>
            <a:ext cx="3511126" cy="493392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50"/>
          <p:cNvPicPr preferRelativeResize="0"/>
          <p:nvPr/>
        </p:nvPicPr>
        <p:blipFill>
          <a:blip r:embed="rId3">
            <a:alphaModFix/>
          </a:blip>
          <a:stretch>
            <a:fillRect/>
          </a:stretch>
        </p:blipFill>
        <p:spPr>
          <a:xfrm>
            <a:off x="3048000" y="152400"/>
            <a:ext cx="2839400" cy="3697525"/>
          </a:xfrm>
          <a:prstGeom prst="rect">
            <a:avLst/>
          </a:prstGeom>
          <a:noFill/>
          <a:ln>
            <a:noFill/>
          </a:ln>
        </p:spPr>
      </p:pic>
      <p:sp>
        <p:nvSpPr>
          <p:cNvPr id="423" name="Google Shape;423;p50"/>
          <p:cNvSpPr txBox="1"/>
          <p:nvPr/>
        </p:nvSpPr>
        <p:spPr>
          <a:xfrm>
            <a:off x="3234400" y="4127125"/>
            <a:ext cx="2652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solidFill>
                  <a:schemeClr val="dk1"/>
                </a:solidFill>
              </a:rPr>
              <a:t>Prado Mona Lisa</a:t>
            </a:r>
            <a:r>
              <a:rPr lang="en">
                <a:solidFill>
                  <a:schemeClr val="dk1"/>
                </a:solidFill>
              </a:rPr>
              <a:t>, likely painted at same sitting by Leonardo’s student</a:t>
            </a:r>
            <a:endParaRPr>
              <a:solidFill>
                <a:schemeClr val="dk1"/>
              </a:solidFill>
            </a:endParaRPr>
          </a:p>
        </p:txBody>
      </p:sp>
      <p:pic>
        <p:nvPicPr>
          <p:cNvPr id="424" name="Google Shape;424;p50"/>
          <p:cNvPicPr preferRelativeResize="0"/>
          <p:nvPr/>
        </p:nvPicPr>
        <p:blipFill>
          <a:blip r:embed="rId4">
            <a:alphaModFix/>
          </a:blip>
          <a:stretch>
            <a:fillRect/>
          </a:stretch>
        </p:blipFill>
        <p:spPr>
          <a:xfrm>
            <a:off x="6116000" y="152400"/>
            <a:ext cx="2839400" cy="3710170"/>
          </a:xfrm>
          <a:prstGeom prst="rect">
            <a:avLst/>
          </a:prstGeom>
          <a:noFill/>
          <a:ln>
            <a:noFill/>
          </a:ln>
        </p:spPr>
      </p:pic>
      <p:sp>
        <p:nvSpPr>
          <p:cNvPr id="425" name="Google Shape;425;p50"/>
          <p:cNvSpPr txBox="1"/>
          <p:nvPr/>
        </p:nvSpPr>
        <p:spPr>
          <a:xfrm>
            <a:off x="6282400" y="4127125"/>
            <a:ext cx="2652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solidFill>
                  <a:schemeClr val="dk1"/>
                </a:solidFill>
              </a:rPr>
              <a:t>Isleworth Mona Lisa</a:t>
            </a:r>
            <a:r>
              <a:rPr lang="en">
                <a:solidFill>
                  <a:schemeClr val="dk1"/>
                </a:solidFill>
              </a:rPr>
              <a:t>, likely by Da Vinci and depicting younger subject </a:t>
            </a:r>
            <a:endParaRPr>
              <a:solidFill>
                <a:schemeClr val="dk1"/>
              </a:solidFill>
            </a:endParaRPr>
          </a:p>
        </p:txBody>
      </p:sp>
      <p:sp>
        <p:nvSpPr>
          <p:cNvPr id="426" name="Google Shape;426;p50"/>
          <p:cNvSpPr txBox="1"/>
          <p:nvPr/>
        </p:nvSpPr>
        <p:spPr>
          <a:xfrm>
            <a:off x="234400" y="4727700"/>
            <a:ext cx="3000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dk1"/>
                </a:solidFill>
              </a:rPr>
              <a:t>Lisa Gherardini</a:t>
            </a:r>
            <a:endParaRPr>
              <a:solidFill>
                <a:schemeClr val="dk1"/>
              </a:solidFill>
            </a:endParaRPr>
          </a:p>
        </p:txBody>
      </p:sp>
      <p:pic>
        <p:nvPicPr>
          <p:cNvPr id="427" name="Google Shape;427;p50"/>
          <p:cNvPicPr preferRelativeResize="0"/>
          <p:nvPr/>
        </p:nvPicPr>
        <p:blipFill>
          <a:blip r:embed="rId5">
            <a:alphaModFix/>
          </a:blip>
          <a:stretch>
            <a:fillRect/>
          </a:stretch>
        </p:blipFill>
        <p:spPr>
          <a:xfrm>
            <a:off x="321000" y="152400"/>
            <a:ext cx="2480055" cy="3697525"/>
          </a:xfrm>
          <a:prstGeom prst="rect">
            <a:avLst/>
          </a:prstGeom>
          <a:noFill/>
          <a:ln>
            <a:noFill/>
          </a:ln>
        </p:spPr>
      </p:pic>
      <p:sp>
        <p:nvSpPr>
          <p:cNvPr id="428" name="Google Shape;428;p50"/>
          <p:cNvSpPr txBox="1"/>
          <p:nvPr/>
        </p:nvSpPr>
        <p:spPr>
          <a:xfrm>
            <a:off x="338800" y="4127125"/>
            <a:ext cx="265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solidFill>
                  <a:schemeClr val="dk1"/>
                </a:solidFill>
              </a:rPr>
              <a:t>Mona Lisa</a:t>
            </a:r>
            <a:r>
              <a:rPr lang="en">
                <a:solidFill>
                  <a:schemeClr val="dk1"/>
                </a:solidFill>
              </a:rPr>
              <a:t> by Da Vinci</a:t>
            </a:r>
            <a:endParaRPr>
              <a:solidFill>
                <a:schemeClr val="dk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p5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652100" y="484325"/>
            <a:ext cx="3773431" cy="42019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1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874575" y="2676359"/>
            <a:ext cx="1386974" cy="1982516"/>
          </a:xfrm>
          <a:prstGeom prst="rect">
            <a:avLst/>
          </a:prstGeom>
          <a:noFill/>
          <a:ln>
            <a:noFill/>
          </a:ln>
        </p:spPr>
      </p:pic>
      <p:pic>
        <p:nvPicPr>
          <p:cNvPr id="105" name="Google Shape;105;p1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741800" y="1967961"/>
            <a:ext cx="1386974" cy="1914478"/>
          </a:xfrm>
          <a:prstGeom prst="rect">
            <a:avLst/>
          </a:prstGeom>
          <a:noFill/>
          <a:ln>
            <a:noFill/>
          </a:ln>
        </p:spPr>
      </p:pic>
      <p:pic>
        <p:nvPicPr>
          <p:cNvPr id="106" name="Google Shape;106;p16"/>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763750" y="1195181"/>
            <a:ext cx="1224811" cy="1845090"/>
          </a:xfrm>
          <a:prstGeom prst="rect">
            <a:avLst/>
          </a:prstGeom>
          <a:noFill/>
          <a:ln>
            <a:noFill/>
          </a:ln>
        </p:spPr>
      </p:pic>
      <p:sp>
        <p:nvSpPr>
          <p:cNvPr id="107" name="Google Shape;107;p16"/>
          <p:cNvSpPr txBox="1"/>
          <p:nvPr/>
        </p:nvSpPr>
        <p:spPr>
          <a:xfrm>
            <a:off x="597600" y="2066975"/>
            <a:ext cx="18018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rPr>
              <a:t>1905</a:t>
            </a:r>
            <a:endParaRPr sz="1800">
              <a:solidFill>
                <a:schemeClr val="dk1"/>
              </a:solidFill>
            </a:endParaRPr>
          </a:p>
        </p:txBody>
      </p:sp>
      <p:pic>
        <p:nvPicPr>
          <p:cNvPr id="108" name="Google Shape;108;p16"/>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1881907" y="1160567"/>
            <a:ext cx="1310211" cy="1899431"/>
          </a:xfrm>
          <a:prstGeom prst="rect">
            <a:avLst/>
          </a:prstGeom>
          <a:noFill/>
          <a:ln>
            <a:noFill/>
          </a:ln>
        </p:spPr>
      </p:pic>
      <p:sp>
        <p:nvSpPr>
          <p:cNvPr id="109" name="Google Shape;109;p16"/>
          <p:cNvSpPr txBox="1"/>
          <p:nvPr/>
        </p:nvSpPr>
        <p:spPr>
          <a:xfrm>
            <a:off x="1664400" y="3057575"/>
            <a:ext cx="18018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rPr>
              <a:t>1923</a:t>
            </a:r>
            <a:endParaRPr sz="1800">
              <a:solidFill>
                <a:schemeClr val="dk1"/>
              </a:solidFill>
            </a:endParaRPr>
          </a:p>
        </p:txBody>
      </p:sp>
      <p:pic>
        <p:nvPicPr>
          <p:cNvPr id="110" name="Google Shape;110;p16"/>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3843700" y="164775"/>
            <a:ext cx="1310226" cy="1803175"/>
          </a:xfrm>
          <a:prstGeom prst="rect">
            <a:avLst/>
          </a:prstGeom>
          <a:noFill/>
          <a:ln>
            <a:noFill/>
          </a:ln>
        </p:spPr>
      </p:pic>
      <p:sp>
        <p:nvSpPr>
          <p:cNvPr id="111" name="Google Shape;111;p16"/>
          <p:cNvSpPr txBox="1"/>
          <p:nvPr/>
        </p:nvSpPr>
        <p:spPr>
          <a:xfrm>
            <a:off x="3417000" y="1990775"/>
            <a:ext cx="18018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rPr>
              <a:t>1909/10</a:t>
            </a:r>
            <a:endParaRPr sz="1800">
              <a:solidFill>
                <a:schemeClr val="dk1"/>
              </a:solidFill>
            </a:endParaRPr>
          </a:p>
        </p:txBody>
      </p:sp>
      <p:sp>
        <p:nvSpPr>
          <p:cNvPr id="112" name="Google Shape;112;p16"/>
          <p:cNvSpPr txBox="1"/>
          <p:nvPr/>
        </p:nvSpPr>
        <p:spPr>
          <a:xfrm>
            <a:off x="4483800" y="3057575"/>
            <a:ext cx="18018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rPr>
              <a:t>1982</a:t>
            </a:r>
            <a:endParaRPr sz="1800">
              <a:solidFill>
                <a:schemeClr val="dk1"/>
              </a:solidFill>
            </a:endParaRPr>
          </a:p>
        </p:txBody>
      </p:sp>
      <p:sp>
        <p:nvSpPr>
          <p:cNvPr id="113" name="Google Shape;113;p16"/>
          <p:cNvSpPr txBox="1"/>
          <p:nvPr/>
        </p:nvSpPr>
        <p:spPr>
          <a:xfrm>
            <a:off x="5626800" y="3819575"/>
            <a:ext cx="18018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rPr>
              <a:t>1982</a:t>
            </a:r>
            <a:endParaRPr sz="1800">
              <a:solidFill>
                <a:schemeClr val="dk1"/>
              </a:solidFill>
            </a:endParaRPr>
          </a:p>
        </p:txBody>
      </p:sp>
      <p:sp>
        <p:nvSpPr>
          <p:cNvPr id="114" name="Google Shape;114;p16"/>
          <p:cNvSpPr txBox="1"/>
          <p:nvPr/>
        </p:nvSpPr>
        <p:spPr>
          <a:xfrm>
            <a:off x="6693600" y="4581575"/>
            <a:ext cx="18018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rPr>
              <a:t>~2013</a:t>
            </a:r>
            <a:endParaRPr sz="1800">
              <a:solidFill>
                <a:schemeClr val="dk1"/>
              </a:solidFill>
            </a:endParaRPr>
          </a:p>
        </p:txBody>
      </p:sp>
      <p:sp>
        <p:nvSpPr>
          <p:cNvPr id="115" name="Google Shape;115;p16"/>
          <p:cNvSpPr txBox="1"/>
          <p:nvPr/>
        </p:nvSpPr>
        <p:spPr>
          <a:xfrm>
            <a:off x="597600" y="4657775"/>
            <a:ext cx="18018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rPr>
              <a:t>Nicolas Subset</a:t>
            </a:r>
            <a:endParaRPr sz="1800">
              <a:solidFill>
                <a:schemeClr val="dk1"/>
              </a:solidFill>
            </a:endParaRPr>
          </a:p>
        </p:txBody>
      </p:sp>
      <p:sp>
        <p:nvSpPr>
          <p:cNvPr id="116" name="Google Shape;116;p16"/>
          <p:cNvSpPr txBox="1"/>
          <p:nvPr/>
        </p:nvSpPr>
        <p:spPr>
          <a:xfrm>
            <a:off x="3798000" y="4657775"/>
            <a:ext cx="18018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rPr>
              <a:t>Atrpet Subset</a:t>
            </a:r>
            <a:endParaRPr sz="1800">
              <a:solidFill>
                <a:schemeClr val="dk1"/>
              </a:solidFill>
            </a:endParaRPr>
          </a:p>
        </p:txBody>
      </p:sp>
      <p:pic>
        <p:nvPicPr>
          <p:cNvPr id="117" name="Google Shape;117;p16"/>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967502" y="204575"/>
            <a:ext cx="1142431" cy="1845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986450" y="152400"/>
            <a:ext cx="3422400" cy="477045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8"/>
          <p:cNvSpPr txBox="1"/>
          <p:nvPr/>
        </p:nvSpPr>
        <p:spPr>
          <a:xfrm>
            <a:off x="1588200" y="4581575"/>
            <a:ext cx="18018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a:solidFill>
                  <a:schemeClr val="dk1"/>
                </a:solidFill>
              </a:rPr>
              <a:t>1905</a:t>
            </a:r>
            <a:endParaRPr sz="2400">
              <a:solidFill>
                <a:schemeClr val="dk1"/>
              </a:solidFill>
            </a:endParaRPr>
          </a:p>
        </p:txBody>
      </p:sp>
      <p:sp>
        <p:nvSpPr>
          <p:cNvPr id="128" name="Google Shape;128;p18"/>
          <p:cNvSpPr txBox="1"/>
          <p:nvPr/>
        </p:nvSpPr>
        <p:spPr>
          <a:xfrm>
            <a:off x="4941000" y="1381175"/>
            <a:ext cx="33864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i="1">
                <a:solidFill>
                  <a:schemeClr val="dk1"/>
                </a:solidFill>
              </a:rPr>
              <a:t>Seyyid-Ali-Mohammed called the Bab (from a watercolor portrait)</a:t>
            </a:r>
            <a:endParaRPr sz="2400" i="1">
              <a:solidFill>
                <a:schemeClr val="dk1"/>
              </a:solidFill>
            </a:endParaRPr>
          </a:p>
        </p:txBody>
      </p:sp>
      <p:pic>
        <p:nvPicPr>
          <p:cNvPr id="129" name="Google Shape;129;p1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170375" y="151950"/>
            <a:ext cx="2742700" cy="44296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i="1"/>
              <a:t>May I also draw your attention to the fact that the Báb's photograph which appeared in Nicola's [</a:t>
            </a:r>
            <a:r>
              <a:rPr lang="en"/>
              <a:t>sic</a:t>
            </a:r>
            <a:r>
              <a:rPr lang="en" i="1"/>
              <a:t>] book "Siyyid Ali Muhammad di le Báb" many years ago is not authentic, although it presents great similarity to the original drawings of The Báb's portrait.</a:t>
            </a:r>
            <a:endParaRPr/>
          </a:p>
          <a:p>
            <a:pPr marL="0" lvl="0" indent="0" algn="l" rtl="0">
              <a:spcBef>
                <a:spcPts val="1200"/>
              </a:spcBef>
              <a:spcAft>
                <a:spcPts val="1200"/>
              </a:spcAft>
              <a:buNone/>
            </a:pPr>
            <a:r>
              <a:rPr lang="en"/>
              <a:t>(Husayn Rabbani on behalf of the Guardian (signed) to the US NSA, May 1934)</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0"/>
          <p:cNvSpPr txBox="1"/>
          <p:nvPr/>
        </p:nvSpPr>
        <p:spPr>
          <a:xfrm>
            <a:off x="1588200" y="4581575"/>
            <a:ext cx="18018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a:solidFill>
                  <a:schemeClr val="dk1"/>
                </a:solidFill>
              </a:rPr>
              <a:t>1905</a:t>
            </a:r>
            <a:endParaRPr sz="2400">
              <a:solidFill>
                <a:schemeClr val="dk1"/>
              </a:solidFill>
            </a:endParaRPr>
          </a:p>
        </p:txBody>
      </p:sp>
      <p:sp>
        <p:nvSpPr>
          <p:cNvPr id="140" name="Google Shape;140;p20"/>
          <p:cNvSpPr txBox="1"/>
          <p:nvPr/>
        </p:nvSpPr>
        <p:spPr>
          <a:xfrm>
            <a:off x="4319225" y="390575"/>
            <a:ext cx="4599600" cy="4571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i="1">
                <a:solidFill>
                  <a:schemeClr val="dk1"/>
                </a:solidFill>
              </a:rPr>
              <a:t>Some thought that this drawing [taswir] attributed to the Primal Point is taken from the pen drawing [taswir-i qalami]. But after the pen drawing was visited in the presence of Abdu’l-Baha, it was realized that this is not a representation [timthal] of the Primal Point. Rather, that holy one is younger and more handsome than this, and his blessed turban was much smaller than this. Lately, it has become known that this is a picture [`aks] of Hajji Sayyid Kazim Rashti, the son of Aqa Sayyid Abu al-Qasim the silk merchant who was engaged in trade in Rasht. </a:t>
            </a:r>
            <a:r>
              <a:rPr lang="en" sz="1900">
                <a:solidFill>
                  <a:schemeClr val="dk1"/>
                </a:solidFill>
              </a:rPr>
              <a:t>(</a:t>
            </a:r>
            <a:r>
              <a:rPr lang="en" sz="1900" i="1">
                <a:solidFill>
                  <a:schemeClr val="dk1"/>
                </a:solidFill>
              </a:rPr>
              <a:t>Kawakib</a:t>
            </a:r>
            <a:r>
              <a:rPr lang="en" sz="1900">
                <a:solidFill>
                  <a:schemeClr val="dk1"/>
                </a:solidFill>
              </a:rPr>
              <a:t> 1:26)</a:t>
            </a:r>
            <a:endParaRPr sz="1900">
              <a:solidFill>
                <a:schemeClr val="dk1"/>
              </a:solidFill>
            </a:endParaRPr>
          </a:p>
        </p:txBody>
      </p:sp>
      <p:pic>
        <p:nvPicPr>
          <p:cNvPr id="141" name="Google Shape;141;p20"/>
          <p:cNvPicPr preferRelativeResize="0"/>
          <p:nvPr/>
        </p:nvPicPr>
        <p:blipFill>
          <a:blip r:embed="rId3">
            <a:alphaModFix/>
          </a:blip>
          <a:stretch>
            <a:fillRect/>
          </a:stretch>
        </p:blipFill>
        <p:spPr>
          <a:xfrm>
            <a:off x="1226144" y="484323"/>
            <a:ext cx="2685950" cy="40289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21"/>
          <p:cNvPicPr preferRelativeResize="0"/>
          <p:nvPr/>
        </p:nvPicPr>
        <p:blipFill>
          <a:blip r:embed="rId3">
            <a:alphaModFix/>
          </a:blip>
          <a:stretch>
            <a:fillRect/>
          </a:stretch>
        </p:blipFill>
        <p:spPr>
          <a:xfrm>
            <a:off x="228600" y="789125"/>
            <a:ext cx="2381250" cy="3810000"/>
          </a:xfrm>
          <a:prstGeom prst="rect">
            <a:avLst/>
          </a:prstGeom>
          <a:noFill/>
          <a:ln>
            <a:noFill/>
          </a:ln>
        </p:spPr>
      </p:pic>
      <p:pic>
        <p:nvPicPr>
          <p:cNvPr id="147" name="Google Shape;147;p2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977950" y="789125"/>
            <a:ext cx="2677955" cy="3810002"/>
          </a:xfrm>
          <a:prstGeom prst="rect">
            <a:avLst/>
          </a:prstGeom>
          <a:noFill/>
          <a:ln>
            <a:noFill/>
          </a:ln>
        </p:spPr>
      </p:pic>
      <p:pic>
        <p:nvPicPr>
          <p:cNvPr id="148" name="Google Shape;148;p2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962650" y="789125"/>
            <a:ext cx="2933700" cy="3810000"/>
          </a:xfrm>
          <a:prstGeom prst="rect">
            <a:avLst/>
          </a:prstGeom>
          <a:noFill/>
          <a:ln>
            <a:noFill/>
          </a:ln>
        </p:spPr>
      </p:pic>
    </p:spTree>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879</Words>
  <Application>Microsoft Macintosh PowerPoint</Application>
  <PresentationFormat>On-screen Show (16:9)</PresentationFormat>
  <Paragraphs>83</Paragraphs>
  <Slides>39</Slides>
  <Notes>39</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39</vt:i4>
      </vt:variant>
    </vt:vector>
  </HeadingPairs>
  <TitlesOfParts>
    <vt:vector size="41" baseType="lpstr">
      <vt:lpstr>Arial</vt:lpstr>
      <vt:lpstr>Simple Dark</vt:lpstr>
      <vt:lpstr>Hiding in Plain Sight</vt:lpstr>
      <vt:lpstr>Aqa Bala’s ¾ Profile Watercolor Portrait of Bab in Haifa</vt:lpstr>
      <vt:lpstr>Other ¾ Profile Portraits of the Bab Begin to Appear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Hiding in Plain Sight</dc:title>
  <cp:lastModifiedBy>Jonah Winters</cp:lastModifiedBy>
  <cp:revision>1</cp:revision>
  <dcterms:modified xsi:type="dcterms:W3CDTF">2024-04-09T01:03:08Z</dcterms:modified>
</cp:coreProperties>
</file>