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48" r:id="rId2"/>
    <p:sldId id="391" r:id="rId3"/>
    <p:sldId id="392" r:id="rId4"/>
    <p:sldId id="355" r:id="rId5"/>
    <p:sldId id="394" r:id="rId6"/>
    <p:sldId id="401" r:id="rId7"/>
    <p:sldId id="360" r:id="rId8"/>
    <p:sldId id="359" r:id="rId9"/>
    <p:sldId id="400" r:id="rId10"/>
    <p:sldId id="395" r:id="rId11"/>
    <p:sldId id="399" r:id="rId12"/>
    <p:sldId id="389" r:id="rId13"/>
    <p:sldId id="397" r:id="rId14"/>
    <p:sldId id="39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2449" autoAdjust="0"/>
  </p:normalViewPr>
  <p:slideViewPr>
    <p:cSldViewPr snapToGrid="0">
      <p:cViewPr varScale="1">
        <p:scale>
          <a:sx n="132" d="100"/>
          <a:sy n="132" d="100"/>
        </p:scale>
        <p:origin x="78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2200-FD16-4AF9-A71E-EF1E7E99DE53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A656-F66A-42E8-9F99-5A1BD83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624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5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4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3A3CDA-9AD0-47D9-B164-841921F1F055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7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oomofreality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loomofreality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lmetteinstitute.org/overview-of-the-writings-of-the-bab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bahai.org/librar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anlibrary.org/docs/persian-arabic-mss/inba/" TargetMode="External"/><Relationship Id="rId2" Type="http://schemas.openxmlformats.org/officeDocument/2006/relationships/hyperlink" Target="https://www.bahai.org/libra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hai-library.com/" TargetMode="External"/><Relationship Id="rId4" Type="http://schemas.openxmlformats.org/officeDocument/2006/relationships/hyperlink" Target="http://www.bahailib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log.loomofreality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6640-39EC-4A65-94CF-63B25DEBF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Approaching the Writings of Bahá’u’lláh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93E1E-58B5-478B-99D2-650940C9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442" y="4900924"/>
            <a:ext cx="6620968" cy="861420"/>
          </a:xfrm>
        </p:spPr>
        <p:txBody>
          <a:bodyPr/>
          <a:lstStyle/>
          <a:p>
            <a:r>
              <a:rPr lang="en-US" dirty="0"/>
              <a:t>Steven Phelps</a:t>
            </a:r>
          </a:p>
          <a:p>
            <a:r>
              <a:rPr lang="en-US" dirty="0"/>
              <a:t>WILMETTE INSTITUTE WEBINAR, 9 February 2020</a:t>
            </a:r>
          </a:p>
        </p:txBody>
      </p:sp>
      <p:pic>
        <p:nvPicPr>
          <p:cNvPr id="5" name="Picture 2" descr="http://www.bahaullah.org/bahaullah.jpg?04413292">
            <a:extLst>
              <a:ext uri="{FF2B5EF4-FFF2-40B4-BE49-F238E27FC236}">
                <a16:creationId xmlns:a16="http://schemas.microsoft.com/office/drawing/2014/main" id="{782B5DDD-EB9F-40D5-948D-00D51F9D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92" y="1219200"/>
            <a:ext cx="1782057" cy="21214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AE893A-CE0D-44B5-83FB-F0B4F0793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16" y="5827655"/>
            <a:ext cx="1233498" cy="4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Parsing catalog entries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39" y="1342832"/>
            <a:ext cx="7774870" cy="51832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Word Count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First line (Ara/Per)</a:t>
            </a:r>
          </a:p>
          <a:p>
            <a:r>
              <a:rPr lang="en-US" dirty="0"/>
              <a:t>Manuscripts (Ara/Per)</a:t>
            </a:r>
          </a:p>
          <a:p>
            <a:r>
              <a:rPr lang="en-US" dirty="0"/>
              <a:t>Publications (Ara/Per)</a:t>
            </a:r>
          </a:p>
          <a:p>
            <a:r>
              <a:rPr lang="en-US" dirty="0"/>
              <a:t>Translations (</a:t>
            </a:r>
            <a:r>
              <a:rPr lang="en-US" dirty="0" err="1"/>
              <a:t>Eng</a:t>
            </a:r>
            <a:r>
              <a:rPr lang="en-US" dirty="0"/>
              <a:t> only)</a:t>
            </a:r>
          </a:p>
          <a:p>
            <a:r>
              <a:rPr lang="en-US" dirty="0"/>
              <a:t>First line in translation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Hyperlinks</a:t>
            </a:r>
          </a:p>
          <a:p>
            <a:endParaRPr lang="en-US" dirty="0"/>
          </a:p>
          <a:p>
            <a:r>
              <a:rPr lang="en-US" dirty="0"/>
              <a:t>Intended as a scholarly tool:  assumes acquaintance with original languages, source criticism.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024C6-BDB3-4468-B924-93EF84B1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855" y="1272029"/>
            <a:ext cx="4358906" cy="41553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7657-B001-45D0-B0E3-8E347AB1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AE068-1E73-412A-800A-B5FD76841DFE}"/>
              </a:ext>
            </a:extLst>
          </p:cNvPr>
          <p:cNvSpPr/>
          <p:nvPr/>
        </p:nvSpPr>
        <p:spPr>
          <a:xfrm>
            <a:off x="4793074" y="589998"/>
            <a:ext cx="2768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http://blog.loomofreality.org/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22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Some use cases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39" y="1342832"/>
            <a:ext cx="7774870" cy="5183227"/>
          </a:xfrm>
        </p:spPr>
        <p:txBody>
          <a:bodyPr>
            <a:normAutofit/>
          </a:bodyPr>
          <a:lstStyle/>
          <a:p>
            <a:r>
              <a:rPr lang="en-US" dirty="0"/>
              <a:t>Lookup from source reference (e.g., “GWB#050”)</a:t>
            </a:r>
          </a:p>
          <a:p>
            <a:pPr lvl="1"/>
            <a:r>
              <a:rPr lang="en-US" dirty="0"/>
              <a:t>Refer to bibliography for source code abbreviations</a:t>
            </a:r>
          </a:p>
          <a:p>
            <a:r>
              <a:rPr lang="en-US" dirty="0"/>
              <a:t>Lookup from words/phrases in first line</a:t>
            </a:r>
          </a:p>
          <a:p>
            <a:r>
              <a:rPr lang="en-US" dirty="0"/>
              <a:t>Systematic readthrough  </a:t>
            </a:r>
          </a:p>
          <a:p>
            <a:pPr lvl="1"/>
            <a:r>
              <a:rPr lang="en-US" dirty="0"/>
              <a:t>Longest-to-shortest, shortest-to-longest</a:t>
            </a:r>
          </a:p>
          <a:p>
            <a:r>
              <a:rPr lang="en-US" dirty="0"/>
              <a:t>Browse titles (from index)</a:t>
            </a:r>
          </a:p>
          <a:p>
            <a:r>
              <a:rPr lang="en-US" dirty="0"/>
              <a:t>Browse questions (from index)</a:t>
            </a:r>
          </a:p>
          <a:p>
            <a:r>
              <a:rPr lang="en-US" dirty="0"/>
              <a:t>Collation of original text from multiple manuscripts</a:t>
            </a:r>
          </a:p>
          <a:p>
            <a:pPr lvl="1"/>
            <a:r>
              <a:rPr lang="en-US" dirty="0"/>
              <a:t>May be useful when authorized text at Bahá’í Reference Library does not exist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A9633-F70E-4519-87CD-33E893D7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7F52E-FBA7-43EC-A234-CCAEAEDF4721}"/>
              </a:ext>
            </a:extLst>
          </p:cNvPr>
          <p:cNvSpPr/>
          <p:nvPr/>
        </p:nvSpPr>
        <p:spPr>
          <a:xfrm>
            <a:off x="5588294" y="5568398"/>
            <a:ext cx="2768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http://blog.loomofreality.org/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39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Next step:  Content</a:t>
            </a:r>
            <a:br>
              <a:rPr lang="en-US" sz="2800" b="1" dirty="0"/>
            </a:br>
            <a:r>
              <a:rPr lang="en-US" sz="2000" dirty="0"/>
              <a:t>(appendix to the Inventory)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65" y="1239982"/>
            <a:ext cx="7774870" cy="5165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Kant’s Critique of Pure Reason</a:t>
            </a:r>
          </a:p>
          <a:p>
            <a:r>
              <a:rPr lang="en-US" dirty="0"/>
              <a:t>What can we know?</a:t>
            </a:r>
          </a:p>
          <a:p>
            <a:r>
              <a:rPr lang="en-US" dirty="0"/>
              <a:t>What should we do?</a:t>
            </a:r>
          </a:p>
          <a:p>
            <a:r>
              <a:rPr lang="en-US" dirty="0"/>
              <a:t>What may we hope?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0C519-1083-4923-8E35-C57069FF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EA605-7856-484C-A458-C8B993ED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71" y="1152983"/>
            <a:ext cx="3349273" cy="53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9" y="168303"/>
            <a:ext cx="3052388" cy="6267059"/>
          </a:xfrm>
        </p:spPr>
        <p:txBody>
          <a:bodyPr/>
          <a:lstStyle/>
          <a:p>
            <a:r>
              <a:rPr lang="en-US" sz="2800" b="1" dirty="0"/>
              <a:t>A classification</a:t>
            </a:r>
            <a:br>
              <a:rPr lang="en-US" sz="2800" b="1" dirty="0"/>
            </a:br>
            <a:r>
              <a:rPr lang="en-US" sz="2800" b="1" dirty="0"/>
              <a:t>scheme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37" y="1286071"/>
            <a:ext cx="2795826" cy="5207347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What can we know?</a:t>
            </a:r>
          </a:p>
          <a:p>
            <a:pPr lvl="1"/>
            <a:r>
              <a:rPr lang="en-US" sz="1400" dirty="0"/>
              <a:t>What are the ultimate things to know about?</a:t>
            </a:r>
          </a:p>
          <a:p>
            <a:pPr lvl="1"/>
            <a:r>
              <a:rPr lang="en-US" sz="1400" dirty="0"/>
              <a:t>How do we know them?  How does language function as a vehicle for the transmission of knowledge?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What should we do?</a:t>
            </a:r>
          </a:p>
          <a:p>
            <a:pPr lvl="1"/>
            <a:r>
              <a:rPr lang="en-US" sz="1400" dirty="0"/>
              <a:t>As individuals, in relation to ourselves, others, the Truth?</a:t>
            </a:r>
          </a:p>
          <a:p>
            <a:pPr lvl="1"/>
            <a:r>
              <a:rPr lang="en-US" sz="1400" dirty="0"/>
              <a:t>As groups of individuals that need to both cooperate and compete?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What shall we hope?</a:t>
            </a:r>
          </a:p>
          <a:p>
            <a:pPr lvl="1"/>
            <a:r>
              <a:rPr lang="en-US" sz="1400" dirty="0"/>
              <a:t>Where did we come from, and what kind of a world are we creating?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BB30C-82BA-4FDD-A39D-3731C211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76" y="226359"/>
            <a:ext cx="5261482" cy="64052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793A5F-B63D-4274-8661-8E8D4041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13</a:t>
            </a:fld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D8FE28E6-FD72-4BCF-B4E7-89962806EFA2}"/>
              </a:ext>
            </a:extLst>
          </p:cNvPr>
          <p:cNvSpPr/>
          <p:nvPr/>
        </p:nvSpPr>
        <p:spPr>
          <a:xfrm>
            <a:off x="3688360" y="1286071"/>
            <a:ext cx="202449" cy="18345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F714920-805E-4E57-8351-46B5B4D2DBF5}"/>
              </a:ext>
            </a:extLst>
          </p:cNvPr>
          <p:cNvSpPr/>
          <p:nvPr/>
        </p:nvSpPr>
        <p:spPr>
          <a:xfrm>
            <a:off x="3693921" y="3289041"/>
            <a:ext cx="202449" cy="2153815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5D938041-314E-45C7-99E4-AFB836179312}"/>
              </a:ext>
            </a:extLst>
          </p:cNvPr>
          <p:cNvSpPr/>
          <p:nvPr/>
        </p:nvSpPr>
        <p:spPr>
          <a:xfrm>
            <a:off x="3686663" y="5723810"/>
            <a:ext cx="202449" cy="83871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0" y="295736"/>
            <a:ext cx="3052388" cy="6267059"/>
          </a:xfrm>
        </p:spPr>
        <p:txBody>
          <a:bodyPr/>
          <a:lstStyle/>
          <a:p>
            <a:r>
              <a:rPr lang="en-US" sz="2800" b="1" dirty="0"/>
              <a:t>Classification:</a:t>
            </a:r>
            <a:br>
              <a:rPr lang="en-US" sz="2800" b="1" dirty="0"/>
            </a:br>
            <a:r>
              <a:rPr lang="en-US" sz="2800" b="1" dirty="0"/>
              <a:t>sub-categories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54" y="1722474"/>
            <a:ext cx="2164961" cy="468280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400" dirty="0"/>
              <a:t>Links to thematic compilations of extracts</a:t>
            </a:r>
          </a:p>
          <a:p>
            <a:r>
              <a:rPr lang="en-US" sz="1400" dirty="0" err="1"/>
              <a:t>Shoghi</a:t>
            </a:r>
            <a:r>
              <a:rPr lang="en-US" sz="1400" dirty="0"/>
              <a:t> Effendi, Universal House of Justice heavily referenced here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BE3EF-5DAA-4FFF-B450-ED13E8A7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969" y="1197933"/>
            <a:ext cx="5566321" cy="49724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0700A-49DC-41B6-A7EA-EA714334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0BD0-8194-4325-8A07-CA7867DA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60" y="1475968"/>
            <a:ext cx="7889679" cy="4490903"/>
          </a:xfrm>
        </p:spPr>
        <p:txBody>
          <a:bodyPr>
            <a:normAutofit/>
          </a:bodyPr>
          <a:lstStyle/>
          <a:p>
            <a:r>
              <a:rPr lang="en-US" sz="2400" dirty="0"/>
              <a:t>Background to this presentation:</a:t>
            </a:r>
          </a:p>
          <a:p>
            <a:pPr lvl="1"/>
            <a:r>
              <a:rPr lang="en-US" sz="2000" dirty="0"/>
              <a:t>August 18, 2019 WI Webinar:  The Writings of the </a:t>
            </a:r>
            <a:r>
              <a:rPr lang="en-US" sz="2000" dirty="0" err="1"/>
              <a:t>Báb</a:t>
            </a:r>
            <a:endParaRPr lang="en-US" sz="2000" dirty="0"/>
          </a:p>
          <a:p>
            <a:pPr lvl="1"/>
            <a:r>
              <a:rPr lang="en-US" sz="2000" dirty="0">
                <a:hlinkClick r:id="rId2"/>
              </a:rPr>
              <a:t>http://wilmetteinstitute.org/overview-of-the-writings-of-the-bab/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01DA1D-AC72-4794-B098-9DF58D7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sz="2800" b="1" dirty="0"/>
              <a:t>Last time: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F9FA20-AAA2-4E47-AEA7-4E8D9922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BF802-52A3-41DB-A0C3-52A9726FCE04}"/>
              </a:ext>
            </a:extLst>
          </p:cNvPr>
          <p:cNvSpPr txBox="1"/>
          <p:nvPr/>
        </p:nvSpPr>
        <p:spPr>
          <a:xfrm>
            <a:off x="8516839" y="515257"/>
            <a:ext cx="50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14</a:t>
            </a:r>
          </a:p>
        </p:txBody>
      </p:sp>
    </p:spTree>
    <p:extLst>
      <p:ext uri="{BB962C8B-B14F-4D97-AF65-F5344CB8AC3E}">
        <p14:creationId xmlns:p14="http://schemas.microsoft.com/office/powerpoint/2010/main" val="251974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0BD0-8194-4325-8A07-CA7867DA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79" y="1363234"/>
            <a:ext cx="7950711" cy="5263034"/>
          </a:xfrm>
        </p:spPr>
        <p:txBody>
          <a:bodyPr>
            <a:normAutofit/>
          </a:bodyPr>
          <a:lstStyle/>
          <a:p>
            <a:r>
              <a:rPr lang="en-US" dirty="0"/>
              <a:t>The Writings of </a:t>
            </a:r>
            <a:r>
              <a:rPr lang="en-US" dirty="0" err="1"/>
              <a:t>Bahá’u’lláh</a:t>
            </a:r>
            <a:r>
              <a:rPr lang="en-US" dirty="0"/>
              <a:t>:  The “Most Great Ocean”</a:t>
            </a:r>
            <a:endParaRPr lang="en-US" sz="2400" dirty="0"/>
          </a:p>
          <a:p>
            <a:r>
              <a:rPr lang="en-US" dirty="0"/>
              <a:t>Complete the trilogy of Central Figures:  The Writings of </a:t>
            </a:r>
            <a:r>
              <a:rPr lang="en-US" dirty="0" err="1"/>
              <a:t>Abdu’l-Bahá</a:t>
            </a:r>
            <a:endParaRPr lang="en-US" dirty="0"/>
          </a:p>
          <a:p>
            <a:r>
              <a:rPr lang="en-US" dirty="0"/>
              <a:t>Address challenges:</a:t>
            </a:r>
          </a:p>
          <a:p>
            <a:pPr lvl="1"/>
            <a:r>
              <a:rPr lang="en-US" sz="2000" dirty="0"/>
              <a:t>Access</a:t>
            </a:r>
          </a:p>
          <a:p>
            <a:pPr lvl="2"/>
            <a:r>
              <a:rPr lang="en-US" sz="1800" dirty="0"/>
              <a:t>What is out there?</a:t>
            </a:r>
          </a:p>
          <a:p>
            <a:pPr lvl="2"/>
            <a:r>
              <a:rPr lang="en-US" sz="1800" dirty="0"/>
              <a:t>“Chart the coastline”</a:t>
            </a:r>
          </a:p>
          <a:p>
            <a:pPr lvl="1"/>
            <a:r>
              <a:rPr lang="en-US" sz="2000" dirty="0"/>
              <a:t>Content</a:t>
            </a:r>
          </a:p>
          <a:p>
            <a:pPr lvl="2"/>
            <a:r>
              <a:rPr lang="en-US" sz="1800" dirty="0"/>
              <a:t>What does it say?</a:t>
            </a:r>
          </a:p>
          <a:p>
            <a:pPr lvl="2"/>
            <a:r>
              <a:rPr lang="en-US" sz="1800" dirty="0"/>
              <a:t>“Plumb the depths”</a:t>
            </a:r>
            <a:endParaRPr lang="en-US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01DA1D-AC72-4794-B098-9DF58D7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sz="2800" b="1" dirty="0"/>
              <a:t>This time: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A7FF75-5138-4052-BEB6-22F27072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Challenges on the path of approach:</a:t>
            </a:r>
            <a:br>
              <a:rPr lang="en-US" sz="2800" b="1" dirty="0"/>
            </a:br>
            <a:r>
              <a:rPr lang="en-US" sz="2800" b="1" dirty="0"/>
              <a:t>The Writings of </a:t>
            </a:r>
            <a:r>
              <a:rPr lang="en-US" sz="2800" b="1" dirty="0" err="1"/>
              <a:t>Bahá’u’lláh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66" y="1853248"/>
            <a:ext cx="7774870" cy="4594988"/>
          </a:xfrm>
        </p:spPr>
        <p:txBody>
          <a:bodyPr>
            <a:normAutofit/>
          </a:bodyPr>
          <a:lstStyle/>
          <a:p>
            <a:r>
              <a:rPr lang="en-US" dirty="0"/>
              <a:t>Access  </a:t>
            </a:r>
          </a:p>
          <a:p>
            <a:pPr lvl="1"/>
            <a:r>
              <a:rPr lang="en-US" dirty="0"/>
              <a:t>Both original texts and translations are scattered, uncoordinated (beyond the BWC)</a:t>
            </a:r>
          </a:p>
          <a:p>
            <a:pPr lvl="1"/>
            <a:r>
              <a:rPr lang="en-US" dirty="0"/>
              <a:t>Majority of original texts (~55-60%) in Arabic</a:t>
            </a:r>
          </a:p>
          <a:p>
            <a:pPr lvl="1"/>
            <a:r>
              <a:rPr lang="en-US" dirty="0"/>
              <a:t>Majority of texts (&gt;90%) are untranslated</a:t>
            </a:r>
          </a:p>
          <a:p>
            <a:pPr lvl="1"/>
            <a:r>
              <a:rPr lang="en-US" dirty="0"/>
              <a:t>For those wanting an exhaustive and systematic study:  where do they begin and where do they end?  And where can I find them?</a:t>
            </a:r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Size:  ~6 million words (vs. ~5 million for the </a:t>
            </a:r>
            <a:r>
              <a:rPr lang="en-US" dirty="0" err="1"/>
              <a:t>Báb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~20,000 surviving works (vs. ~2,000 for the </a:t>
            </a:r>
            <a:r>
              <a:rPr lang="en-US" dirty="0" err="1"/>
              <a:t>Báb</a:t>
            </a:r>
            <a:r>
              <a:rPr lang="en-US" dirty="0"/>
              <a:t>)</a:t>
            </a:r>
            <a:endParaRPr lang="en-US" sz="1100" dirty="0"/>
          </a:p>
          <a:p>
            <a:pPr lvl="1"/>
            <a:r>
              <a:rPr lang="en-US" dirty="0"/>
              <a:t>Uncharted vastness discourages the approach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44B8B-C582-4C0D-9379-4D512AAB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0BD0-8194-4325-8A07-CA7867DA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5" y="1331260"/>
            <a:ext cx="7689263" cy="4670398"/>
          </a:xfrm>
        </p:spPr>
        <p:txBody>
          <a:bodyPr>
            <a:normAutofit/>
          </a:bodyPr>
          <a:lstStyle/>
          <a:p>
            <a:pPr marL="6350" lvl="1" indent="0">
              <a:buNone/>
            </a:pPr>
            <a:r>
              <a:rPr lang="en-US" sz="2000" dirty="0"/>
              <a:t>Create two aids for advanced study</a:t>
            </a:r>
          </a:p>
          <a:p>
            <a:pPr marL="692158" lvl="2" indent="-285750"/>
            <a:r>
              <a:rPr lang="en-US" sz="1800" dirty="0"/>
              <a:t>1. Facilitating access:  catalog the accessible sources</a:t>
            </a:r>
          </a:p>
          <a:p>
            <a:pPr marL="1149365" lvl="3" indent="-285750"/>
            <a:r>
              <a:rPr lang="en-US" sz="1800" dirty="0"/>
              <a:t>Exhaustive list of what we presently have access to</a:t>
            </a:r>
          </a:p>
          <a:p>
            <a:pPr marL="1149365" lvl="3" indent="-285750"/>
            <a:r>
              <a:rPr lang="en-US" sz="1800" dirty="0"/>
              <a:t>Both original texts and translations:  focus is on original texts</a:t>
            </a:r>
          </a:p>
          <a:p>
            <a:pPr marL="1149365" lvl="3" indent="-285750"/>
            <a:r>
              <a:rPr lang="en-US" sz="1800" dirty="0"/>
              <a:t>Spreadsheet method:  see previous webinar</a:t>
            </a:r>
          </a:p>
          <a:p>
            <a:pPr marL="1149365" lvl="3" indent="-285750"/>
            <a:r>
              <a:rPr lang="en-US" sz="1800" dirty="0"/>
              <a:t>Include all three Central Figures</a:t>
            </a:r>
          </a:p>
          <a:p>
            <a:pPr marL="692158" lvl="2" indent="-285750"/>
            <a:r>
              <a:rPr lang="en-US" sz="1800" dirty="0"/>
              <a:t>2. Exploring content:  thematic reconstructions</a:t>
            </a:r>
          </a:p>
          <a:p>
            <a:pPr marL="1149365" lvl="3" indent="-285750"/>
            <a:r>
              <a:rPr lang="en-US" sz="1800" dirty="0"/>
              <a:t>Multiple approaches possible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01DA1D-AC72-4794-B098-9DF58D7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sz="2800" b="1" dirty="0"/>
              <a:t>The goal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08B34-F1F5-4179-A204-5B86E60C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20BD0-8194-4325-8A07-CA7867DA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79" y="1363234"/>
            <a:ext cx="7950711" cy="5263034"/>
          </a:xfrm>
        </p:spPr>
        <p:txBody>
          <a:bodyPr>
            <a:normAutofit/>
          </a:bodyPr>
          <a:lstStyle/>
          <a:p>
            <a:r>
              <a:rPr lang="en-US" i="1" dirty="0"/>
              <a:t>This is not an “introduction”:  Familiarity with the Central Figures and their principal works is assumed</a:t>
            </a:r>
          </a:p>
          <a:p>
            <a:endParaRPr lang="en-US" i="1" dirty="0"/>
          </a:p>
          <a:p>
            <a:r>
              <a:rPr lang="en-US" dirty="0"/>
              <a:t>First, get one’s bearings…</a:t>
            </a:r>
          </a:p>
          <a:p>
            <a:pPr lvl="1"/>
            <a:r>
              <a:rPr lang="en-US" dirty="0"/>
              <a:t>I.  Take the sequence of </a:t>
            </a:r>
            <a:r>
              <a:rPr lang="en-US" dirty="0" err="1"/>
              <a:t>Ruhi</a:t>
            </a:r>
            <a:r>
              <a:rPr lang="en-US" dirty="0"/>
              <a:t> courses</a:t>
            </a:r>
          </a:p>
          <a:p>
            <a:pPr lvl="1"/>
            <a:r>
              <a:rPr lang="en-US" dirty="0"/>
              <a:t>II.  Read the available published literature at </a:t>
            </a:r>
            <a:r>
              <a:rPr lang="en-US" dirty="0">
                <a:hlinkClick r:id="rId2"/>
              </a:rPr>
              <a:t>bahai.org/library/</a:t>
            </a:r>
            <a:endParaRPr lang="en-US" dirty="0"/>
          </a:p>
          <a:p>
            <a:r>
              <a:rPr lang="en-US" dirty="0"/>
              <a:t>…before heading into uncharted waters</a:t>
            </a:r>
          </a:p>
          <a:p>
            <a:pPr lvl="1"/>
            <a:r>
              <a:rPr lang="en-US" dirty="0"/>
              <a:t>III.   This resource: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01DA1D-AC72-4794-B098-9DF58D7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sz="2800" b="1" i="1" dirty="0"/>
              <a:t>Caveat lector</a:t>
            </a:r>
            <a:endParaRPr lang="en-US" sz="28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A7FF75-5138-4052-BEB6-22F27072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 descr="Image result for here be dragons map">
            <a:extLst>
              <a:ext uri="{FF2B5EF4-FFF2-40B4-BE49-F238E27FC236}">
                <a16:creationId xmlns:a16="http://schemas.microsoft.com/office/drawing/2014/main" id="{D397EED7-7756-41D9-89CF-A0CC8141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4" y="4271547"/>
            <a:ext cx="5373913" cy="20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Primary sources for the inventory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30" y="1743466"/>
            <a:ext cx="8130470" cy="45949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Existing lists of Bahá’u’lláh’s Writings, in English</a:t>
            </a:r>
          </a:p>
          <a:p>
            <a:pPr lvl="1"/>
            <a:r>
              <a:rPr lang="en-US" dirty="0" err="1"/>
              <a:t>Shoghi</a:t>
            </a:r>
            <a:r>
              <a:rPr lang="en-US" dirty="0"/>
              <a:t> Effendi’s “Best-Known Works” list from the old </a:t>
            </a:r>
            <a:r>
              <a:rPr lang="en-US" i="1" dirty="0"/>
              <a:t>Baha’i World</a:t>
            </a:r>
            <a:r>
              <a:rPr lang="en-US" dirty="0"/>
              <a:t> volumes.  ~150 items</a:t>
            </a:r>
          </a:p>
          <a:p>
            <a:pPr lvl="1"/>
            <a:r>
              <a:rPr lang="en-US" dirty="0"/>
              <a:t>“Leiden List”  ~500 items total:  2.5% of the total.  Last update &gt;10 years ago.  </a:t>
            </a:r>
          </a:p>
          <a:p>
            <a:endParaRPr lang="en-US" dirty="0"/>
          </a:p>
          <a:p>
            <a:r>
              <a:rPr lang="en-US" dirty="0"/>
              <a:t>Core resources</a:t>
            </a:r>
          </a:p>
          <a:p>
            <a:pPr lvl="1"/>
            <a:r>
              <a:rPr lang="en-US" b="1" dirty="0"/>
              <a:t>Bahá’í Reference Library 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https://www.bahai.org/library/</a:t>
            </a:r>
            <a:r>
              <a:rPr lang="en-US" dirty="0"/>
              <a:t>) </a:t>
            </a:r>
            <a:endParaRPr lang="en-US" b="1" dirty="0"/>
          </a:p>
          <a:p>
            <a:pPr lvl="1"/>
            <a:r>
              <a:rPr lang="en-US" dirty="0"/>
              <a:t>Iranian Bahá’í National Archives (INBA) (&gt;100 volumes, </a:t>
            </a:r>
            <a:r>
              <a:rPr lang="en-US" dirty="0">
                <a:hlinkClick r:id="rId3"/>
              </a:rPr>
              <a:t>http://www.afnanlibrary.org/docs/persian-arabic-mss/inba/</a:t>
            </a:r>
            <a:r>
              <a:rPr lang="en-US" dirty="0"/>
              <a:t>)</a:t>
            </a:r>
          </a:p>
          <a:p>
            <a:pPr lvl="1"/>
            <a:r>
              <a:rPr lang="en-US" sz="1700" dirty="0"/>
              <a:t>British Library (&gt;50 volumes)</a:t>
            </a:r>
          </a:p>
          <a:p>
            <a:pPr lvl="1"/>
            <a:r>
              <a:rPr lang="en-US" sz="1700" dirty="0"/>
              <a:t>Misc. publications, scanned and digitized in Arabic/Persian/English.  </a:t>
            </a:r>
            <a:r>
              <a:rPr lang="en-US" sz="1700" dirty="0">
                <a:hlinkClick r:id="rId4"/>
              </a:rPr>
              <a:t>www.bahailib.com</a:t>
            </a:r>
            <a:r>
              <a:rPr lang="en-US" sz="1700" dirty="0"/>
              <a:t> etc.</a:t>
            </a:r>
          </a:p>
          <a:p>
            <a:pPr lvl="1"/>
            <a:r>
              <a:rPr lang="en-US" sz="1700" dirty="0"/>
              <a:t>Misc. publications still in paper form.</a:t>
            </a:r>
          </a:p>
          <a:p>
            <a:pPr lvl="1"/>
            <a:r>
              <a:rPr lang="en-US" sz="1700" dirty="0"/>
              <a:t>“internet-original content”:  Misc. web sites such as </a:t>
            </a:r>
            <a:r>
              <a:rPr lang="en-US" sz="1700" dirty="0">
                <a:hlinkClick r:id="rId5"/>
              </a:rPr>
              <a:t>www.bahai-library.com</a:t>
            </a:r>
            <a:r>
              <a:rPr lang="en-US" sz="1700" dirty="0"/>
              <a:t>, personal web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7E6F9-2ADD-4343-A125-96616C48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Results of the inventory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26" y="1152983"/>
            <a:ext cx="7774870" cy="55313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Availability: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Báb</a:t>
            </a:r>
            <a:r>
              <a:rPr lang="en-US" dirty="0"/>
              <a:t>:  ~25% in public domain in original languages</a:t>
            </a:r>
          </a:p>
          <a:p>
            <a:pPr lvl="1"/>
            <a:r>
              <a:rPr lang="en-US" dirty="0"/>
              <a:t>Bahá’u’lláh:  ~75% 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Abdu’l-Bahá</a:t>
            </a:r>
            <a:r>
              <a:rPr lang="en-US" dirty="0"/>
              <a:t>:  ~40%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Reported utterances</a:t>
            </a:r>
          </a:p>
          <a:p>
            <a:pPr lvl="1"/>
            <a:r>
              <a:rPr lang="en-US" dirty="0"/>
              <a:t>A few thousand more (mostly ‘</a:t>
            </a:r>
            <a:r>
              <a:rPr lang="en-US" dirty="0" err="1"/>
              <a:t>Abdu’l-Bahá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3812A-13CE-4AD5-9154-58F53BA7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92" y="2553513"/>
            <a:ext cx="8096815" cy="29958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B71FE-829F-4B5B-9DBC-7F71B366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Accessing the inventory </a:t>
            </a:r>
            <a:r>
              <a:rPr lang="en-US" sz="2800" dirty="0"/>
              <a:t>(~50MB pdf)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39" y="1342832"/>
            <a:ext cx="7774870" cy="518322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http://blog.loomofreality.org/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A9633-F70E-4519-87CD-33E893D7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C1841-B356-463F-9DEC-4917D12F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78" y="1933768"/>
            <a:ext cx="6008322" cy="45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58239</TotalTime>
  <Words>809</Words>
  <Application>Microsoft Office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Approaching the Writings of Bahá’u’lláh</vt:lpstr>
      <vt:lpstr>Last time:</vt:lpstr>
      <vt:lpstr>This time:</vt:lpstr>
      <vt:lpstr>Challenges on the path of approach: The Writings of Bahá’u’lláh</vt:lpstr>
      <vt:lpstr>The goal</vt:lpstr>
      <vt:lpstr>Caveat lector</vt:lpstr>
      <vt:lpstr>Primary sources for the inventory</vt:lpstr>
      <vt:lpstr>Results of the inventory</vt:lpstr>
      <vt:lpstr>Accessing the inventory (~50MB pdf)</vt:lpstr>
      <vt:lpstr>Parsing catalog entries</vt:lpstr>
      <vt:lpstr>Some use cases</vt:lpstr>
      <vt:lpstr>Next step:  Content (appendix to the Inventory)</vt:lpstr>
      <vt:lpstr>A classification scheme</vt:lpstr>
      <vt:lpstr>Classification: sub-categories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Phelps</dc:creator>
  <cp:lastModifiedBy>Steven Phelps</cp:lastModifiedBy>
  <cp:revision>193</cp:revision>
  <dcterms:created xsi:type="dcterms:W3CDTF">2015-12-21T06:29:01Z</dcterms:created>
  <dcterms:modified xsi:type="dcterms:W3CDTF">2020-02-09T08:42:18Z</dcterms:modified>
</cp:coreProperties>
</file>