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 id="279" r:id="rId23"/>
    <p:sldId id="280" r:id="rId24"/>
    <p:sldId id="281" r:id="rId25"/>
    <p:sldId id="282" r:id="rId26"/>
    <p:sldId id="283" r:id="rId27"/>
    <p:sldId id="284" r:id="rId28"/>
    <p:sldId id="285" r:id="rId29"/>
    <p:sldId id="286" r:id="rId30"/>
    <p:sldId id="294" r:id="rId31"/>
    <p:sldId id="287" r:id="rId32"/>
    <p:sldId id="290" r:id="rId33"/>
    <p:sldId id="291" r:id="rId34"/>
    <p:sldId id="288" r:id="rId35"/>
    <p:sldId id="292" r:id="rId36"/>
    <p:sldId id="29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94660"/>
  </p:normalViewPr>
  <p:slideViewPr>
    <p:cSldViewPr>
      <p:cViewPr varScale="1">
        <p:scale>
          <a:sx n="75" d="100"/>
          <a:sy n="75" d="100"/>
        </p:scale>
        <p:origin x="1589"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0C0FA-D331-4083-9080-156E7423AB16}" type="datetimeFigureOut">
              <a:rPr lang="en-US" smtClean="0"/>
              <a:t>8/14/2024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868DC5-441F-4458-B5CE-52E03F92FAED}" type="slidenum">
              <a:rPr lang="en-US" smtClean="0"/>
              <a:t>‹#›</a:t>
            </a:fld>
            <a:endParaRPr lang="en-US"/>
          </a:p>
        </p:txBody>
      </p:sp>
    </p:spTree>
    <p:extLst>
      <p:ext uri="{BB962C8B-B14F-4D97-AF65-F5344CB8AC3E}">
        <p14:creationId xmlns:p14="http://schemas.microsoft.com/office/powerpoint/2010/main" val="3493443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1D868DC5-441F-4458-B5CE-52E03F92FAED}" type="slidenum">
              <a:rPr lang="en-US" smtClean="0"/>
              <a:t>21</a:t>
            </a:fld>
            <a:endParaRPr lang="en-US"/>
          </a:p>
        </p:txBody>
      </p:sp>
    </p:spTree>
    <p:extLst>
      <p:ext uri="{BB962C8B-B14F-4D97-AF65-F5344CB8AC3E}">
        <p14:creationId xmlns:p14="http://schemas.microsoft.com/office/powerpoint/2010/main" val="1211850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AE38863-91DA-453A-ADB9-BFF2B28DF7D3}" type="datetimeFigureOut">
              <a:rPr lang="en-US" smtClean="0"/>
              <a:pPr/>
              <a:t>8/14/2024</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D0ADA6A8-A03A-4828-9EF3-96602758F34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E38863-91DA-453A-ADB9-BFF2B28DF7D3}" type="datetimeFigureOut">
              <a:rPr lang="en-US" smtClean="0"/>
              <a:pPr/>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DA6A8-A03A-4828-9EF3-96602758F345}"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8AE38863-91DA-453A-ADB9-BFF2B28DF7D3}" type="datetimeFigureOut">
              <a:rPr lang="en-US" smtClean="0"/>
              <a:pPr/>
              <a:t>8/14/2024</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D0ADA6A8-A03A-4828-9EF3-96602758F345}"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E38863-91DA-453A-ADB9-BFF2B28DF7D3}" type="datetimeFigureOut">
              <a:rPr lang="en-US" smtClean="0"/>
              <a:pPr/>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DA6A8-A03A-4828-9EF3-96602758F345}"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AE38863-91DA-453A-ADB9-BFF2B28DF7D3}" type="datetimeFigureOut">
              <a:rPr lang="en-US" smtClean="0"/>
              <a:pPr/>
              <a:t>8/14/2024</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D0ADA6A8-A03A-4828-9EF3-96602758F34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E38863-91DA-453A-ADB9-BFF2B28DF7D3}" type="datetimeFigureOut">
              <a:rPr lang="en-US" smtClean="0"/>
              <a:pPr/>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ADA6A8-A03A-4828-9EF3-96602758F345}"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AE38863-91DA-453A-ADB9-BFF2B28DF7D3}" type="datetimeFigureOut">
              <a:rPr lang="en-US" smtClean="0"/>
              <a:pPr/>
              <a:t>8/14/2024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ADA6A8-A03A-4828-9EF3-96602758F345}"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AE38863-91DA-453A-ADB9-BFF2B28DF7D3}" type="datetimeFigureOut">
              <a:rPr lang="en-US" smtClean="0"/>
              <a:pPr/>
              <a:t>8/14/2024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ADA6A8-A03A-4828-9EF3-96602758F345}"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AE38863-91DA-453A-ADB9-BFF2B28DF7D3}" type="datetimeFigureOut">
              <a:rPr lang="en-US" smtClean="0"/>
              <a:pPr/>
              <a:t>8/14/2024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D0ADA6A8-A03A-4828-9EF3-96602758F345}"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E38863-91DA-453A-ADB9-BFF2B28DF7D3}" type="datetimeFigureOut">
              <a:rPr lang="en-US" smtClean="0"/>
              <a:pPr/>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ADA6A8-A03A-4828-9EF3-96602758F345}"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8AE38863-91DA-453A-ADB9-BFF2B28DF7D3}" type="datetimeFigureOut">
              <a:rPr lang="en-US" smtClean="0"/>
              <a:pPr/>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ADA6A8-A03A-4828-9EF3-96602758F345}"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AE38863-91DA-453A-ADB9-BFF2B28DF7D3}" type="datetimeFigureOut">
              <a:rPr lang="en-US" smtClean="0"/>
              <a:pPr/>
              <a:t>8/14/2024</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0ADA6A8-A03A-4828-9EF3-96602758F3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audio" Target="file:///C:\Documents%20and%20Settings\Jaine%20Toth\My%20Documents\My%20Music\Rose_of_Love-Elika_Mahony.mp3" TargetMode="Externa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tterflies are free.JPG"/>
          <p:cNvPicPr>
            <a:picLocks noChangeAspect="1"/>
          </p:cNvPicPr>
          <p:nvPr/>
        </p:nvPicPr>
        <p:blipFill>
          <a:blip r:embed="rId2" cstate="print"/>
          <a:stretch>
            <a:fillRect/>
          </a:stretch>
        </p:blipFill>
        <p:spPr>
          <a:xfrm>
            <a:off x="203697" y="1143000"/>
            <a:ext cx="3824977" cy="4648199"/>
          </a:xfrm>
          <a:prstGeom prst="rect">
            <a:avLst/>
          </a:prstGeom>
          <a:ln>
            <a:noFill/>
          </a:ln>
          <a:effectLst>
            <a:softEdge rad="112500"/>
          </a:effectLst>
        </p:spPr>
      </p:pic>
      <p:sp>
        <p:nvSpPr>
          <p:cNvPr id="2" name="Title 1"/>
          <p:cNvSpPr>
            <a:spLocks noGrp="1"/>
          </p:cNvSpPr>
          <p:nvPr>
            <p:ph type="ctrTitle"/>
          </p:nvPr>
        </p:nvSpPr>
        <p:spPr>
          <a:xfrm>
            <a:off x="3352800" y="2819400"/>
            <a:ext cx="5791200" cy="2258568"/>
          </a:xfrm>
        </p:spPr>
        <p:txBody>
          <a:bodyPr/>
          <a:lstStyle/>
          <a:p>
            <a:pPr algn="l"/>
            <a:r>
              <a:rPr lang="en-US" sz="8000" dirty="0">
                <a:solidFill>
                  <a:schemeClr val="bg2"/>
                </a:solidFill>
                <a:latin typeface="Matisse ITC" pitchFamily="82" charset="0"/>
              </a:rPr>
              <a:t> </a:t>
            </a:r>
            <a:r>
              <a:rPr lang="en-US" sz="4800" dirty="0">
                <a:solidFill>
                  <a:schemeClr val="bg2"/>
                </a:solidFill>
                <a:latin typeface="Baroque Script" pitchFamily="2" charset="0"/>
              </a:rPr>
              <a:t>Ar</a:t>
            </a:r>
            <a:r>
              <a:rPr lang="en-US" sz="4800" i="1" dirty="0">
                <a:solidFill>
                  <a:schemeClr val="bg2"/>
                </a:solidFill>
                <a:latin typeface="Baroque Script" pitchFamily="2" charset="0"/>
              </a:rPr>
              <a:t>t</a:t>
            </a:r>
            <a:br>
              <a:rPr lang="en-US" sz="4800" i="1" dirty="0">
                <a:latin typeface="Baroque Script" pitchFamily="2" charset="0"/>
              </a:rPr>
            </a:br>
            <a:r>
              <a:rPr lang="en-US" sz="4800" i="1" dirty="0">
                <a:latin typeface="Baroque Script" pitchFamily="2" charset="0"/>
              </a:rPr>
              <a:t>    </a:t>
            </a:r>
            <a:r>
              <a:rPr lang="en-US" sz="4800" dirty="0">
                <a:solidFill>
                  <a:schemeClr val="bg2"/>
                </a:solidFill>
                <a:latin typeface="Baroque Script" pitchFamily="2" charset="0"/>
              </a:rPr>
              <a:t>&amp;</a:t>
            </a:r>
            <a:r>
              <a:rPr lang="en-US" sz="4800" dirty="0">
                <a:latin typeface="Baroque Script" pitchFamily="2" charset="0"/>
              </a:rPr>
              <a:t>                                       </a:t>
            </a:r>
            <a:br>
              <a:rPr lang="en-US" dirty="0"/>
            </a:br>
            <a:r>
              <a:rPr lang="en-US" dirty="0"/>
              <a:t> 		   	</a:t>
            </a:r>
            <a:endParaRPr lang="en-US" sz="5400" dirty="0"/>
          </a:p>
        </p:txBody>
      </p:sp>
      <p:sp>
        <p:nvSpPr>
          <p:cNvPr id="5" name="TextBox 4"/>
          <p:cNvSpPr txBox="1"/>
          <p:nvPr/>
        </p:nvSpPr>
        <p:spPr>
          <a:xfrm>
            <a:off x="2895600" y="4419600"/>
            <a:ext cx="5410200" cy="923330"/>
          </a:xfrm>
          <a:prstGeom prst="rect">
            <a:avLst/>
          </a:prstGeom>
          <a:noFill/>
        </p:spPr>
        <p:txBody>
          <a:bodyPr wrap="square" rtlCol="0">
            <a:spAutoFit/>
          </a:bodyPr>
          <a:lstStyle/>
          <a:p>
            <a:r>
              <a:rPr lang="en-US" sz="5400" dirty="0">
                <a:solidFill>
                  <a:schemeClr val="bg2"/>
                </a:solidFill>
              </a:rPr>
              <a:t>      </a:t>
            </a:r>
            <a:r>
              <a:rPr lang="en-US" sz="5400" dirty="0">
                <a:solidFill>
                  <a:schemeClr val="bg2"/>
                </a:solidFill>
                <a:latin typeface="Candara" panose="020E0502030303020204" pitchFamily="34" charset="0"/>
              </a:rPr>
              <a:t>Spirituality</a:t>
            </a:r>
            <a:r>
              <a:rPr lang="en-US" sz="5400" dirty="0">
                <a:solidFill>
                  <a:schemeClr val="bg2"/>
                </a:solidFill>
                <a:latin typeface="Geometr231 BT" pitchFamily="34" charset="0"/>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latin typeface="Baroque Script" pitchFamily="2" charset="0"/>
              </a:rPr>
              <a:t>Faith Gives You Sight</a:t>
            </a:r>
          </a:p>
        </p:txBody>
      </p:sp>
      <p:sp>
        <p:nvSpPr>
          <p:cNvPr id="3" name="Content Placeholder 2"/>
          <p:cNvSpPr>
            <a:spLocks noGrp="1"/>
          </p:cNvSpPr>
          <p:nvPr>
            <p:ph idx="1"/>
          </p:nvPr>
        </p:nvSpPr>
        <p:spPr>
          <a:xfrm>
            <a:off x="2057400" y="1905000"/>
            <a:ext cx="5638800" cy="4724400"/>
          </a:xfrm>
        </p:spPr>
        <p:txBody>
          <a:bodyPr/>
          <a:lstStyle/>
          <a:p>
            <a:pPr>
              <a:lnSpc>
                <a:spcPct val="150000"/>
              </a:lnSpc>
              <a:buNone/>
            </a:pPr>
            <a:r>
              <a:rPr lang="en-US" dirty="0">
                <a:latin typeface="Candara" panose="020E0502030303020204" pitchFamily="34" charset="0"/>
              </a:rPr>
              <a:t>I paint not by sight but by faith.</a:t>
            </a:r>
          </a:p>
          <a:p>
            <a:pPr>
              <a:lnSpc>
                <a:spcPct val="150000"/>
              </a:lnSpc>
              <a:buNone/>
            </a:pPr>
            <a:r>
              <a:rPr lang="en-US" dirty="0">
                <a:latin typeface="Candara" panose="020E0502030303020204" pitchFamily="34" charset="0"/>
              </a:rPr>
              <a:t>Faith gives you sight.</a:t>
            </a:r>
          </a:p>
          <a:p>
            <a:pPr algn="ctr">
              <a:buNone/>
            </a:pPr>
            <a:r>
              <a:rPr lang="en-US" sz="1800" dirty="0">
                <a:latin typeface="Candara" panose="020E0502030303020204" pitchFamily="34" charset="0"/>
              </a:rPr>
              <a:t>			        Amos Ferguson</a:t>
            </a:r>
          </a:p>
        </p:txBody>
      </p:sp>
      <p:pic>
        <p:nvPicPr>
          <p:cNvPr id="4" name="Picture 3" descr="Painting.jpg"/>
          <p:cNvPicPr>
            <a:picLocks noChangeAspect="1"/>
          </p:cNvPicPr>
          <p:nvPr/>
        </p:nvPicPr>
        <p:blipFill>
          <a:blip r:embed="rId2" cstate="print"/>
          <a:stretch>
            <a:fillRect/>
          </a:stretch>
        </p:blipFill>
        <p:spPr>
          <a:xfrm>
            <a:off x="426720" y="3352800"/>
            <a:ext cx="5887796" cy="3505200"/>
          </a:xfrm>
          <a:prstGeom prst="ellipse">
            <a:avLst/>
          </a:prstGeom>
          <a:ln>
            <a:noFill/>
          </a:ln>
          <a:effectLst>
            <a:softEdge rad="112500"/>
          </a:effectLst>
          <a:scene3d>
            <a:camera prst="isometricOffAxis1Right"/>
            <a:lightRig rig="threePt" dir="t"/>
          </a:scene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none" dirty="0">
                <a:latin typeface="Baroque Script" pitchFamily="2" charset="0"/>
              </a:rPr>
              <a:t>Our Purpose is Twofold</a:t>
            </a:r>
          </a:p>
        </p:txBody>
      </p:sp>
      <p:sp>
        <p:nvSpPr>
          <p:cNvPr id="3" name="Content Placeholder 2"/>
          <p:cNvSpPr>
            <a:spLocks noGrp="1"/>
          </p:cNvSpPr>
          <p:nvPr>
            <p:ph idx="1"/>
          </p:nvPr>
        </p:nvSpPr>
        <p:spPr>
          <a:xfrm>
            <a:off x="685800" y="1609416"/>
            <a:ext cx="7010400" cy="4846320"/>
          </a:xfrm>
        </p:spPr>
        <p:txBody>
          <a:bodyPr/>
          <a:lstStyle/>
          <a:p>
            <a:pPr>
              <a:lnSpc>
                <a:spcPct val="150000"/>
              </a:lnSpc>
            </a:pPr>
            <a:r>
              <a:rPr lang="en-US" i="1" dirty="0">
                <a:latin typeface="Candara" panose="020E0502030303020204" pitchFamily="34" charset="0"/>
              </a:rPr>
              <a:t>To know and to love God</a:t>
            </a:r>
            <a:r>
              <a:rPr lang="en-US" dirty="0">
                <a:latin typeface="Candara" panose="020E0502030303020204" pitchFamily="34" charset="0"/>
              </a:rPr>
              <a:t>, and </a:t>
            </a:r>
          </a:p>
          <a:p>
            <a:pPr>
              <a:lnSpc>
                <a:spcPct val="150000"/>
              </a:lnSpc>
            </a:pPr>
            <a:r>
              <a:rPr lang="en-US" i="1" dirty="0">
                <a:latin typeface="Candara" panose="020E0502030303020204" pitchFamily="34" charset="0"/>
              </a:rPr>
              <a:t>To create an ever-advancing civilization</a:t>
            </a:r>
            <a:endParaRPr lang="en-US" dirty="0">
              <a:latin typeface="Candara" panose="020E0502030303020204" pitchFamily="34" charset="0"/>
            </a:endParaRPr>
          </a:p>
          <a:p>
            <a:pPr>
              <a:lnSpc>
                <a:spcPct val="150000"/>
              </a:lnSpc>
              <a:buNone/>
            </a:pPr>
            <a:r>
              <a:rPr lang="en-US" sz="1400" dirty="0">
                <a:latin typeface="Candara" panose="020E0502030303020204" pitchFamily="34" charset="0"/>
              </a:rPr>
              <a:t>				</a:t>
            </a:r>
          </a:p>
          <a:p>
            <a:pPr>
              <a:lnSpc>
                <a:spcPct val="150000"/>
              </a:lnSpc>
              <a:buNone/>
            </a:pPr>
            <a:endParaRPr lang="en-US" sz="1400" dirty="0">
              <a:latin typeface="Candara" panose="020E0502030303020204" pitchFamily="34" charset="0"/>
            </a:endParaRPr>
          </a:p>
          <a:p>
            <a:pPr>
              <a:lnSpc>
                <a:spcPct val="150000"/>
              </a:lnSpc>
              <a:buNone/>
            </a:pPr>
            <a:r>
              <a:rPr lang="en-US" sz="1400" dirty="0">
                <a:latin typeface="Candara" panose="020E0502030303020204" pitchFamily="34" charset="0"/>
              </a:rPr>
              <a:t>						               </a:t>
            </a:r>
            <a:r>
              <a:rPr lang="en-US" sz="1400" dirty="0" err="1">
                <a:latin typeface="Candara" panose="020E0502030303020204" pitchFamily="34" charset="0"/>
              </a:rPr>
              <a:t>Bahá’u’lláh</a:t>
            </a:r>
            <a:endParaRPr lang="en-US" sz="1400" dirty="0">
              <a:latin typeface="Candara" panose="020E0502030303020204" pitchFamily="34" charset="0"/>
            </a:endParaRPr>
          </a:p>
        </p:txBody>
      </p:sp>
      <p:pic>
        <p:nvPicPr>
          <p:cNvPr id="4" name="Picture 3" descr="spiral of life.JPG"/>
          <p:cNvPicPr>
            <a:picLocks noChangeAspect="1"/>
          </p:cNvPicPr>
          <p:nvPr/>
        </p:nvPicPr>
        <p:blipFill>
          <a:blip r:embed="rId2" cstate="print"/>
          <a:stretch>
            <a:fillRect/>
          </a:stretch>
        </p:blipFill>
        <p:spPr>
          <a:xfrm>
            <a:off x="990600" y="2954672"/>
            <a:ext cx="4776054" cy="3647440"/>
          </a:xfrm>
          <a:prstGeom prst="rect">
            <a:avLst/>
          </a:prstGeom>
          <a:ln>
            <a:noFill/>
          </a:ln>
          <a:effectLst>
            <a:softEdge rad="1270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239000" cy="1143000"/>
          </a:xfrm>
        </p:spPr>
        <p:txBody>
          <a:bodyPr>
            <a:normAutofit fontScale="90000"/>
          </a:bodyPr>
          <a:lstStyle/>
          <a:p>
            <a:pPr algn="ctr">
              <a:lnSpc>
                <a:spcPct val="150000"/>
              </a:lnSpc>
            </a:pPr>
            <a:r>
              <a:rPr lang="en-US" cap="none" dirty="0">
                <a:latin typeface="Baroque Script" pitchFamily="2" charset="0"/>
              </a:rPr>
              <a:t>Arts Help Us Achieve Our Purpose</a:t>
            </a:r>
          </a:p>
        </p:txBody>
      </p:sp>
      <p:sp>
        <p:nvSpPr>
          <p:cNvPr id="3" name="Content Placeholder 2"/>
          <p:cNvSpPr>
            <a:spLocks noGrp="1"/>
          </p:cNvSpPr>
          <p:nvPr>
            <p:ph idx="1"/>
          </p:nvPr>
        </p:nvSpPr>
        <p:spPr>
          <a:xfrm>
            <a:off x="457200" y="2169160"/>
            <a:ext cx="6553200" cy="4724400"/>
          </a:xfrm>
        </p:spPr>
        <p:txBody>
          <a:bodyPr>
            <a:normAutofit fontScale="47500" lnSpcReduction="20000"/>
          </a:bodyPr>
          <a:lstStyle/>
          <a:p>
            <a:pPr>
              <a:lnSpc>
                <a:spcPct val="170000"/>
              </a:lnSpc>
              <a:buNone/>
            </a:pPr>
            <a:r>
              <a:rPr lang="en-US" sz="3400" dirty="0"/>
              <a:t>	</a:t>
            </a:r>
            <a:r>
              <a:rPr lang="en-US" sz="3400" dirty="0">
                <a:latin typeface="Geometr231 BT" pitchFamily="34" charset="0"/>
              </a:rPr>
              <a:t>In this great dispensation, art (or a profession) is identical with an act of worship and this will not prevent the teaching of the people in that region. Nay, rather, each should assist s a clear text of the Blessed Perfection. Therefore, extreme effort should be made in art the other in art and guidance. For instance, when the studying of art is with the intention of obeying the command of God this study will certainly be done easily and great progress will be made therein; and when others discover this fragrance of spirituality in the action itself, this same will cause their awakening. Likewise, managing art with propriety will become the means of sociability and affinity, and sociability and affinity themselves tend to guide others to the Truth.</a:t>
            </a:r>
            <a:r>
              <a:rPr lang="en-US" sz="3400" baseline="30000" dirty="0">
                <a:latin typeface="Geometr231 BT" pitchFamily="34" charset="0"/>
                <a:hlinkClick r:id="" action="ppaction://hlinkfile"/>
              </a:rPr>
              <a:t>7</a:t>
            </a:r>
            <a:endParaRPr lang="en-US" sz="3400" dirty="0">
              <a:latin typeface="Geometr231 BT" pitchFamily="34" charset="0"/>
            </a:endParaRPr>
          </a:p>
          <a:p>
            <a:pPr algn="ctr">
              <a:buNone/>
            </a:pPr>
            <a:endParaRPr lang="en-US" sz="1400" dirty="0">
              <a:latin typeface="Geometr231 BT" pitchFamily="34" charset="0"/>
            </a:endParaRPr>
          </a:p>
          <a:p>
            <a:pPr algn="ctr">
              <a:buNone/>
            </a:pPr>
            <a:r>
              <a:rPr lang="en-US" sz="3200" baseline="30000" dirty="0">
                <a:latin typeface="Geometr231 BT" pitchFamily="34" charset="0"/>
                <a:hlinkClick r:id="" action="ppaction://hlinkfile"/>
              </a:rPr>
              <a:t>7</a:t>
            </a:r>
            <a:r>
              <a:rPr lang="en-US" sz="3200" dirty="0">
                <a:latin typeface="Geometr231 BT" pitchFamily="34" charset="0"/>
              </a:rPr>
              <a:t>‘Abdu’l-Bahá</a:t>
            </a:r>
          </a:p>
          <a:p>
            <a:pPr>
              <a:lnSpc>
                <a:spcPct val="170000"/>
              </a:lnSpc>
              <a:buNone/>
            </a:pPr>
            <a:endParaRPr lang="en-US" sz="3200" baseline="30000" dirty="0"/>
          </a:p>
          <a:p>
            <a:pPr algn="ctr">
              <a:lnSpc>
                <a:spcPct val="170000"/>
              </a:lnSpc>
              <a:buNone/>
            </a:pPr>
            <a:endParaRPr lang="en-US" sz="2900" dirty="0"/>
          </a:p>
        </p:txBody>
      </p:sp>
      <p:pic>
        <p:nvPicPr>
          <p:cNvPr id="4" name="Picture 3" descr="single rose.jpg"/>
          <p:cNvPicPr>
            <a:picLocks noChangeAspect="1"/>
          </p:cNvPicPr>
          <p:nvPr/>
        </p:nvPicPr>
        <p:blipFill>
          <a:blip r:embed="rId2" cstate="print"/>
          <a:stretch>
            <a:fillRect/>
          </a:stretch>
        </p:blipFill>
        <p:spPr>
          <a:xfrm>
            <a:off x="6934200" y="1879600"/>
            <a:ext cx="2061410" cy="301283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239000" cy="1143000"/>
          </a:xfrm>
        </p:spPr>
        <p:txBody>
          <a:bodyPr>
            <a:normAutofit fontScale="90000"/>
          </a:bodyPr>
          <a:lstStyle/>
          <a:p>
            <a:pPr algn="ctr">
              <a:lnSpc>
                <a:spcPct val="150000"/>
              </a:lnSpc>
            </a:pPr>
            <a:r>
              <a:rPr lang="en-US" cap="none" dirty="0">
                <a:latin typeface="Baroque Script" pitchFamily="2" charset="0"/>
              </a:rPr>
              <a:t>Art Has the Power </a:t>
            </a:r>
            <a:br>
              <a:rPr lang="en-US" cap="none" dirty="0">
                <a:latin typeface="Baroque Script" pitchFamily="2" charset="0"/>
              </a:rPr>
            </a:br>
            <a:r>
              <a:rPr lang="en-US" cap="none" dirty="0">
                <a:latin typeface="Baroque Script" pitchFamily="2" charset="0"/>
              </a:rPr>
              <a:t>    to Change You  </a:t>
            </a:r>
          </a:p>
        </p:txBody>
      </p:sp>
      <p:sp>
        <p:nvSpPr>
          <p:cNvPr id="3" name="Content Placeholder 2"/>
          <p:cNvSpPr>
            <a:spLocks noGrp="1"/>
          </p:cNvSpPr>
          <p:nvPr>
            <p:ph idx="1"/>
          </p:nvPr>
        </p:nvSpPr>
        <p:spPr>
          <a:xfrm>
            <a:off x="76200" y="2057400"/>
            <a:ext cx="7924800" cy="4800600"/>
          </a:xfrm>
        </p:spPr>
        <p:txBody>
          <a:bodyPr>
            <a:normAutofit fontScale="55000" lnSpcReduction="20000"/>
          </a:bodyPr>
          <a:lstStyle/>
          <a:p>
            <a:pPr>
              <a:lnSpc>
                <a:spcPct val="170000"/>
              </a:lnSpc>
              <a:buNone/>
            </a:pPr>
            <a:r>
              <a:rPr lang="en-US" dirty="0"/>
              <a:t>	</a:t>
            </a:r>
            <a:r>
              <a:rPr lang="en-US" dirty="0">
                <a:latin typeface="Geometr231 BT" pitchFamily="34" charset="0"/>
              </a:rPr>
              <a:t>Some art has the power to change you, to make you see things you didn’t see before. For those people in love with learning—which I think is everybody, ultimately—art is one of the great experiences.</a:t>
            </a:r>
          </a:p>
          <a:p>
            <a:pPr>
              <a:lnSpc>
                <a:spcPct val="170000"/>
              </a:lnSpc>
              <a:buNone/>
            </a:pPr>
            <a:r>
              <a:rPr lang="en-US" dirty="0">
                <a:latin typeface="Geometr231 BT" pitchFamily="34" charset="0"/>
              </a:rPr>
              <a:t>		We learn how to express ourselves by reading good literature, where language is well-used. In the visual world, the arts show us ways of looking that are complex and good.</a:t>
            </a:r>
          </a:p>
          <a:p>
            <a:pPr>
              <a:lnSpc>
                <a:spcPct val="170000"/>
              </a:lnSpc>
              <a:buNone/>
            </a:pPr>
            <a:r>
              <a:rPr lang="en-US" dirty="0">
                <a:latin typeface="Geometr231 BT" pitchFamily="34" charset="0"/>
              </a:rPr>
              <a:t>	In addition, storytelling forms of art, such as movies, plays and novels, allow us to identify with characters far different from ourselves. I think that’s terribly important. People have to live potential lives in order to know what real lives they want to live. You have to have models. </a:t>
            </a:r>
          </a:p>
          <a:p>
            <a:pPr>
              <a:lnSpc>
                <a:spcPct val="170000"/>
              </a:lnSpc>
              <a:buNone/>
            </a:pPr>
            <a:r>
              <a:rPr lang="en-US" dirty="0">
                <a:latin typeface="Geometr231 BT" pitchFamily="34" charset="0"/>
              </a:rPr>
              <a:t>		Perhaps most basically, the arts let us experience emotions vicariously, in a risk-free environment.  This is “practice” for real life, and it explains why people traditionally go to a movie or play on dates. Sensing the other’s response to a drama is a good way of getting to know a person.</a:t>
            </a:r>
          </a:p>
          <a:p>
            <a:pPr>
              <a:lnSpc>
                <a:spcPct val="170000"/>
              </a:lnSpc>
              <a:buNone/>
            </a:pPr>
            <a:r>
              <a:rPr lang="en-US" dirty="0">
                <a:latin typeface="Geometr231 BT" pitchFamily="34" charset="0"/>
              </a:rPr>
              <a:t>		...The kind of experience you go through in art is much more all-inclusive. It’s not only intellectual; it can also be emotional and spiritual. It puts you through your paces as a person.</a:t>
            </a:r>
          </a:p>
          <a:p>
            <a:pPr algn="ctr">
              <a:lnSpc>
                <a:spcPct val="170000"/>
              </a:lnSpc>
              <a:buNone/>
            </a:pPr>
            <a:r>
              <a:rPr lang="en-US" dirty="0">
                <a:latin typeface="Geometr231 BT" pitchFamily="34" charset="0"/>
              </a:rPr>
              <a:t>Wendy Steiner</a:t>
            </a:r>
          </a:p>
        </p:txBody>
      </p:sp>
      <p:pic>
        <p:nvPicPr>
          <p:cNvPr id="4" name="Picture 3" descr="Striving.JPG"/>
          <p:cNvPicPr>
            <a:picLocks noChangeAspect="1"/>
          </p:cNvPicPr>
          <p:nvPr/>
        </p:nvPicPr>
        <p:blipFill>
          <a:blip r:embed="rId2" cstate="print"/>
          <a:stretch>
            <a:fillRect/>
          </a:stretch>
        </p:blipFill>
        <p:spPr>
          <a:xfrm>
            <a:off x="990600" y="914400"/>
            <a:ext cx="1314450" cy="11906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a:latin typeface="Baroque Script" pitchFamily="2" charset="0"/>
              </a:rPr>
              <a:t>Music</a:t>
            </a:r>
            <a:endParaRPr lang="en-US" dirty="0">
              <a:latin typeface="Baroque Script" pitchFamily="2" charset="0"/>
            </a:endParaRPr>
          </a:p>
        </p:txBody>
      </p:sp>
      <p:sp>
        <p:nvSpPr>
          <p:cNvPr id="3" name="Content Placeholder 2"/>
          <p:cNvSpPr>
            <a:spLocks noGrp="1"/>
          </p:cNvSpPr>
          <p:nvPr>
            <p:ph idx="1"/>
          </p:nvPr>
        </p:nvSpPr>
        <p:spPr>
          <a:xfrm>
            <a:off x="76200" y="1929456"/>
            <a:ext cx="7086600" cy="4928544"/>
          </a:xfrm>
        </p:spPr>
        <p:txBody>
          <a:bodyPr>
            <a:normAutofit fontScale="62500" lnSpcReduction="20000"/>
          </a:bodyPr>
          <a:lstStyle/>
          <a:p>
            <a:pPr>
              <a:lnSpc>
                <a:spcPct val="170000"/>
              </a:lnSpc>
              <a:buNone/>
            </a:pPr>
            <a:r>
              <a:rPr lang="en-US" dirty="0">
                <a:latin typeface="Geometr231 BT" pitchFamily="34" charset="0"/>
              </a:rPr>
              <a:t>	...melodies, though they are material, are connected with the spiritual, therefore, they produce a great effect. A certain kind of melody makes the spirit happy, another kind makes it sad, another excites it to action.</a:t>
            </a:r>
          </a:p>
          <a:p>
            <a:pPr>
              <a:lnSpc>
                <a:spcPct val="170000"/>
              </a:lnSpc>
              <a:buNone/>
            </a:pPr>
            <a:r>
              <a:rPr lang="en-US" dirty="0">
                <a:latin typeface="Geometr231 BT" pitchFamily="34" charset="0"/>
              </a:rPr>
              <a:t>		All these feelings can be caused by voice and music, for through the nerves it moves and stirs the spirit....Whatever is in the heart of man, melody moves and awakens. If a heart full of good feelings and a pure voice are joined together, a great effect is produced. For instance, if there be love in the heart, through melody, it will increase until its intensity can scarcely be borne; but if bad thoughts are in the heart, such as hatred, it will increase and multiply.  For instance: the music used in war awakens the desire for bloodshed.</a:t>
            </a:r>
          </a:p>
          <a:p>
            <a:pPr algn="ctr">
              <a:buNone/>
            </a:pPr>
            <a:endParaRPr lang="en-US" sz="1900" dirty="0">
              <a:latin typeface="Geometr231 BT" pitchFamily="34" charset="0"/>
            </a:endParaRPr>
          </a:p>
          <a:p>
            <a:pPr algn="ctr">
              <a:buNone/>
            </a:pPr>
            <a:r>
              <a:rPr lang="en-US" sz="1900" dirty="0">
                <a:latin typeface="Geometr231 BT" pitchFamily="34" charset="0"/>
              </a:rPr>
              <a:t>'</a:t>
            </a:r>
            <a:r>
              <a:rPr lang="en-US" sz="1900" dirty="0" err="1">
                <a:latin typeface="Geometr231 BT" pitchFamily="34" charset="0"/>
              </a:rPr>
              <a:t>Abdu'l-Bahá</a:t>
            </a:r>
            <a:endParaRPr lang="en-US" sz="1900" dirty="0">
              <a:latin typeface="Geometr231 BT" pitchFamily="34" charset="0"/>
            </a:endParaRPr>
          </a:p>
          <a:p>
            <a:pPr>
              <a:buNone/>
            </a:pPr>
            <a:endParaRPr lang="en-US" dirty="0"/>
          </a:p>
        </p:txBody>
      </p:sp>
      <p:pic>
        <p:nvPicPr>
          <p:cNvPr id="4" name="Picture 3" descr="music is an outburst of the soul.jpg"/>
          <p:cNvPicPr>
            <a:picLocks noChangeAspect="1"/>
          </p:cNvPicPr>
          <p:nvPr/>
        </p:nvPicPr>
        <p:blipFill>
          <a:blip r:embed="rId2" cstate="print"/>
          <a:stretch>
            <a:fillRect/>
          </a:stretch>
        </p:blipFill>
        <p:spPr>
          <a:xfrm>
            <a:off x="6248400" y="320040"/>
            <a:ext cx="2617608" cy="231129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839200" cy="1143000"/>
          </a:xfrm>
        </p:spPr>
        <p:txBody>
          <a:bodyPr>
            <a:noAutofit/>
          </a:bodyPr>
          <a:lstStyle/>
          <a:p>
            <a:pPr algn="ctr">
              <a:lnSpc>
                <a:spcPct val="150000"/>
              </a:lnSpc>
            </a:pPr>
            <a:r>
              <a:rPr lang="en-US" sz="2800" cap="none" dirty="0">
                <a:latin typeface="Baroque Script" pitchFamily="2" charset="0"/>
              </a:rPr>
              <a:t>Make Not Music as Wings</a:t>
            </a:r>
            <a:br>
              <a:rPr lang="en-US" sz="2800" cap="none" dirty="0">
                <a:latin typeface="Baroque Script" pitchFamily="2" charset="0"/>
              </a:rPr>
            </a:br>
            <a:r>
              <a:rPr lang="en-US" sz="2800" cap="none" dirty="0">
                <a:latin typeface="Baroque Script" pitchFamily="2" charset="0"/>
              </a:rPr>
              <a:t>to Self and Passion</a:t>
            </a:r>
          </a:p>
        </p:txBody>
      </p:sp>
      <p:sp>
        <p:nvSpPr>
          <p:cNvPr id="3" name="Content Placeholder 2"/>
          <p:cNvSpPr>
            <a:spLocks noGrp="1"/>
          </p:cNvSpPr>
          <p:nvPr>
            <p:ph idx="1"/>
          </p:nvPr>
        </p:nvSpPr>
        <p:spPr>
          <a:xfrm>
            <a:off x="3916680" y="2907030"/>
            <a:ext cx="4067175" cy="1390650"/>
          </a:xfrm>
        </p:spPr>
        <p:txBody>
          <a:bodyPr>
            <a:normAutofit fontScale="85000" lnSpcReduction="10000"/>
          </a:bodyPr>
          <a:lstStyle/>
          <a:p>
            <a:pPr>
              <a:lnSpc>
                <a:spcPct val="120000"/>
              </a:lnSpc>
              <a:buNone/>
            </a:pPr>
            <a:r>
              <a:rPr lang="en-US" sz="1700" dirty="0">
                <a:latin typeface="Geometr231 BT" pitchFamily="34" charset="0"/>
              </a:rPr>
              <a:t>	</a:t>
            </a:r>
            <a:r>
              <a:rPr lang="en-US" sz="1700" dirty="0">
                <a:latin typeface="Candara" panose="020E0502030303020204" pitchFamily="34" charset="0"/>
              </a:rPr>
              <a:t>We have made it lawful for you to listen to music and singing. </a:t>
            </a:r>
            <a:r>
              <a:rPr lang="en-US" dirty="0">
                <a:latin typeface="Geometr231 BT" pitchFamily="34" charset="0"/>
              </a:rPr>
              <a:t>			</a:t>
            </a:r>
          </a:p>
          <a:p>
            <a:pPr>
              <a:buNone/>
            </a:pPr>
            <a:r>
              <a:rPr lang="en-US" sz="1400" dirty="0">
                <a:latin typeface="Geometr231 BT" pitchFamily="34" charset="0"/>
              </a:rPr>
              <a:t>						</a:t>
            </a:r>
          </a:p>
        </p:txBody>
      </p:sp>
      <p:pic>
        <p:nvPicPr>
          <p:cNvPr id="4" name="Picture 3" descr="butterfly notation.JPG"/>
          <p:cNvPicPr>
            <a:picLocks noChangeAspect="1"/>
          </p:cNvPicPr>
          <p:nvPr/>
        </p:nvPicPr>
        <p:blipFill>
          <a:blip r:embed="rId2" cstate="print"/>
          <a:stretch>
            <a:fillRect/>
          </a:stretch>
        </p:blipFill>
        <p:spPr>
          <a:xfrm>
            <a:off x="666750" y="2247900"/>
            <a:ext cx="3371850" cy="1314450"/>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DDC01176-39D2-63D3-5EDD-188D83C866A8}"/>
              </a:ext>
            </a:extLst>
          </p:cNvPr>
          <p:cNvSpPr txBox="1"/>
          <p:nvPr/>
        </p:nvSpPr>
        <p:spPr>
          <a:xfrm>
            <a:off x="514350" y="3600450"/>
            <a:ext cx="7439025" cy="3323987"/>
          </a:xfrm>
          <a:prstGeom prst="rect">
            <a:avLst/>
          </a:prstGeom>
          <a:noFill/>
        </p:spPr>
        <p:txBody>
          <a:bodyPr wrap="square" rtlCol="0">
            <a:spAutoFit/>
          </a:bodyPr>
          <a:lstStyle/>
          <a:p>
            <a:pPr>
              <a:lnSpc>
                <a:spcPct val="150000"/>
              </a:lnSpc>
              <a:buNone/>
            </a:pPr>
            <a:r>
              <a:rPr lang="en-US" sz="1600" dirty="0">
                <a:latin typeface="Candara" panose="020E0502030303020204" pitchFamily="34" charset="0"/>
              </a:rPr>
              <a:t>Take heed, however, lest listening thereto should cause you to overstep the bounds of propriety and dignity. Let your joy be the joy born of My Most Great Name, a Name that bringeth rapture to the heart, and </a:t>
            </a:r>
            <a:r>
              <a:rPr lang="en-US" sz="1600" dirty="0" err="1">
                <a:latin typeface="Candara" panose="020E0502030303020204" pitchFamily="34" charset="0"/>
              </a:rPr>
              <a:t>filleth</a:t>
            </a:r>
            <a:r>
              <a:rPr lang="en-US" sz="1600" dirty="0">
                <a:latin typeface="Candara" panose="020E0502030303020204" pitchFamily="34" charset="0"/>
              </a:rPr>
              <a:t> with ecstasy the minds of all who have drawn nigh unto God. We, verily, have made music as a ladder for your souls, a means whereby they may be lifted up unto the realm on high; make it not, therefore, as wings to self and passion. Truly, We are loath to see you numbered with the foolish.</a:t>
            </a:r>
            <a:r>
              <a:rPr lang="en-US" sz="1600" dirty="0">
                <a:latin typeface="Geometr231 BT" pitchFamily="34" charset="0"/>
              </a:rPr>
              <a:t> </a:t>
            </a:r>
          </a:p>
          <a:p>
            <a:pPr>
              <a:lnSpc>
                <a:spcPct val="150000"/>
              </a:lnSpc>
              <a:buNone/>
            </a:pPr>
            <a:r>
              <a:rPr lang="en-US" sz="1600" dirty="0">
                <a:latin typeface="Geometr231 BT" pitchFamily="34" charset="0"/>
              </a:rPr>
              <a:t>				</a:t>
            </a:r>
            <a:r>
              <a:rPr lang="en-US" sz="1400" dirty="0" err="1">
                <a:latin typeface="Geometr231 BT" pitchFamily="34" charset="0"/>
              </a:rPr>
              <a:t>Bahá’u’lláh</a:t>
            </a:r>
            <a:endParaRPr lang="en-US" sz="1400" dirty="0">
              <a:latin typeface="Candara" panose="020E0502030303020204" pitchFamily="34" charset="0"/>
            </a:endParaRPr>
          </a:p>
          <a:p>
            <a:pPr>
              <a:buNone/>
            </a:pPr>
            <a:r>
              <a:rPr lang="en-US" dirty="0">
                <a:latin typeface="Geometr231 BT" pitchFamily="34" charset="0"/>
              </a:rPr>
              <a:t>			</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a:latin typeface="Baroque Script" pitchFamily="2" charset="0"/>
              </a:rPr>
              <a:t>Music</a:t>
            </a:r>
          </a:p>
        </p:txBody>
      </p:sp>
      <p:sp>
        <p:nvSpPr>
          <p:cNvPr id="3" name="Content Placeholder 2"/>
          <p:cNvSpPr>
            <a:spLocks noGrp="1"/>
          </p:cNvSpPr>
          <p:nvPr>
            <p:ph idx="1"/>
          </p:nvPr>
        </p:nvSpPr>
        <p:spPr/>
        <p:txBody>
          <a:bodyPr>
            <a:normAutofit/>
          </a:bodyPr>
          <a:lstStyle/>
          <a:p>
            <a:pPr>
              <a:lnSpc>
                <a:spcPct val="150000"/>
              </a:lnSpc>
              <a:buNone/>
            </a:pPr>
            <a:r>
              <a:rPr lang="en-US" sz="2000" dirty="0"/>
              <a:t>	</a:t>
            </a:r>
            <a:r>
              <a:rPr lang="en-US" sz="2000" i="1" dirty="0"/>
              <a:t> </a:t>
            </a:r>
            <a:r>
              <a:rPr lang="en-US" sz="2000" dirty="0">
                <a:latin typeface="Candara" panose="020E0502030303020204" pitchFamily="34" charset="0"/>
              </a:rPr>
              <a:t>A wondrous melody is wings for the spirit and maketh the soul to tremble for joy.</a:t>
            </a:r>
          </a:p>
          <a:p>
            <a:pPr>
              <a:lnSpc>
                <a:spcPct val="150000"/>
              </a:lnSpc>
              <a:buNone/>
            </a:pPr>
            <a:r>
              <a:rPr lang="en-US" sz="2000" dirty="0">
                <a:latin typeface="Candara" panose="020E0502030303020204" pitchFamily="34" charset="0"/>
              </a:rPr>
              <a:t>        </a:t>
            </a:r>
            <a:r>
              <a:rPr lang="en-US" sz="1400" dirty="0">
                <a:latin typeface="Candara" panose="020E0502030303020204" pitchFamily="34" charset="0"/>
              </a:rPr>
              <a:t>'</a:t>
            </a:r>
            <a:r>
              <a:rPr lang="en-US" sz="1400" dirty="0" err="1">
                <a:latin typeface="Candara" panose="020E0502030303020204" pitchFamily="34" charset="0"/>
              </a:rPr>
              <a:t>Abdu'l-Bahá</a:t>
            </a:r>
            <a:endParaRPr lang="en-US" sz="1400" dirty="0">
              <a:latin typeface="Candara" panose="020E0502030303020204" pitchFamily="34" charset="0"/>
            </a:endParaRPr>
          </a:p>
        </p:txBody>
      </p:sp>
      <p:pic>
        <p:nvPicPr>
          <p:cNvPr id="8" name="Rose_of_Love-Elika_Mahony.mp3">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pic>
        <p:nvPicPr>
          <p:cNvPr id="5" name="Picture 4" descr="kids on keyboard 2.jpg"/>
          <p:cNvPicPr>
            <a:picLocks noChangeAspect="1"/>
          </p:cNvPicPr>
          <p:nvPr/>
        </p:nvPicPr>
        <p:blipFill>
          <a:blip r:embed="rId4" cstate="print"/>
          <a:stretch>
            <a:fillRect/>
          </a:stretch>
        </p:blipFill>
        <p:spPr>
          <a:xfrm>
            <a:off x="2971800" y="2362200"/>
            <a:ext cx="4800600" cy="36143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029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a:latin typeface="Baroque Script" pitchFamily="2" charset="0"/>
              </a:rPr>
              <a:t>Drama</a:t>
            </a:r>
          </a:p>
        </p:txBody>
      </p:sp>
      <p:sp>
        <p:nvSpPr>
          <p:cNvPr id="3" name="Content Placeholder 2"/>
          <p:cNvSpPr>
            <a:spLocks noGrp="1"/>
          </p:cNvSpPr>
          <p:nvPr>
            <p:ph idx="1"/>
          </p:nvPr>
        </p:nvSpPr>
        <p:spPr>
          <a:xfrm>
            <a:off x="462280" y="1436696"/>
            <a:ext cx="7239000" cy="4846320"/>
          </a:xfrm>
        </p:spPr>
        <p:txBody>
          <a:bodyPr>
            <a:normAutofit/>
          </a:bodyPr>
          <a:lstStyle/>
          <a:p>
            <a:pPr>
              <a:lnSpc>
                <a:spcPct val="150000"/>
              </a:lnSpc>
              <a:buNone/>
            </a:pPr>
            <a:r>
              <a:rPr lang="en-US" i="1" dirty="0">
                <a:latin typeface="Candara" panose="020E0502030303020204" pitchFamily="34" charset="0"/>
              </a:rPr>
              <a:t>	</a:t>
            </a:r>
            <a:r>
              <a:rPr lang="en-US" sz="2000" dirty="0">
                <a:latin typeface="Candara" panose="020E0502030303020204" pitchFamily="34" charset="0"/>
              </a:rPr>
              <a:t>The drama is of the utmost importance. It has been a great educational power in the past; it will be so again.</a:t>
            </a:r>
          </a:p>
          <a:p>
            <a:pPr algn="ctr">
              <a:buNone/>
            </a:pPr>
            <a:r>
              <a:rPr lang="en-US" sz="1400" dirty="0">
                <a:latin typeface="Candara" panose="020E0502030303020204" pitchFamily="34" charset="0"/>
              </a:rPr>
              <a:t>'Abdu'l-Bahá</a:t>
            </a:r>
          </a:p>
        </p:txBody>
      </p:sp>
      <p:pic>
        <p:nvPicPr>
          <p:cNvPr id="4" name="Picture 3" descr="onstage.JPG"/>
          <p:cNvPicPr>
            <a:picLocks noChangeAspect="1"/>
          </p:cNvPicPr>
          <p:nvPr/>
        </p:nvPicPr>
        <p:blipFill>
          <a:blip r:embed="rId2" cstate="print"/>
          <a:stretch>
            <a:fillRect/>
          </a:stretch>
        </p:blipFill>
        <p:spPr>
          <a:xfrm>
            <a:off x="990600" y="2895600"/>
            <a:ext cx="6178914" cy="3855720"/>
          </a:xfrm>
          <a:prstGeom prst="rect">
            <a:avLst/>
          </a:prstGeom>
          <a:ln>
            <a:noFill/>
          </a:ln>
          <a:effectLst>
            <a:softEdge rad="3175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a:latin typeface="Baroque Script" pitchFamily="2" charset="0"/>
              </a:rPr>
              <a:t>Poetry</a:t>
            </a:r>
            <a:endParaRPr lang="en-US" dirty="0">
              <a:latin typeface="Baroque Script" pitchFamily="2" charset="0"/>
            </a:endParaRPr>
          </a:p>
        </p:txBody>
      </p:sp>
      <p:sp>
        <p:nvSpPr>
          <p:cNvPr id="3" name="Content Placeholder 2"/>
          <p:cNvSpPr>
            <a:spLocks noGrp="1"/>
          </p:cNvSpPr>
          <p:nvPr>
            <p:ph idx="1"/>
          </p:nvPr>
        </p:nvSpPr>
        <p:spPr>
          <a:xfrm>
            <a:off x="228600" y="1905000"/>
            <a:ext cx="3352800" cy="4334184"/>
          </a:xfrm>
        </p:spPr>
        <p:txBody>
          <a:bodyPr>
            <a:normAutofit fontScale="62500" lnSpcReduction="20000"/>
          </a:bodyPr>
          <a:lstStyle/>
          <a:p>
            <a:pPr>
              <a:lnSpc>
                <a:spcPct val="170000"/>
              </a:lnSpc>
              <a:buNone/>
            </a:pPr>
            <a:r>
              <a:rPr lang="en-US" i="1" dirty="0"/>
              <a:t>	</a:t>
            </a:r>
            <a:r>
              <a:rPr lang="en-US" sz="2900" dirty="0">
                <a:latin typeface="Candara" panose="020E0502030303020204" pitchFamily="34" charset="0"/>
              </a:rPr>
              <a:t>What is poetry? It is a symmetrical collection of words. Therefore, they are pleasing through harmony and rhythm. Poetry is much more effective and complete than prose. It stirs more deeply, for it is of a finer composition.</a:t>
            </a:r>
          </a:p>
          <a:p>
            <a:pPr algn="ctr">
              <a:lnSpc>
                <a:spcPct val="170000"/>
              </a:lnSpc>
              <a:buNone/>
            </a:pPr>
            <a:r>
              <a:rPr lang="en-US" sz="2200" dirty="0">
                <a:latin typeface="Candara" panose="020E0502030303020204" pitchFamily="34" charset="0"/>
              </a:rPr>
              <a:t>'Abdu'l-Bahá</a:t>
            </a:r>
          </a:p>
        </p:txBody>
      </p:sp>
      <p:pic>
        <p:nvPicPr>
          <p:cNvPr id="5" name="Picture 4" descr="poet musing.JPG"/>
          <p:cNvPicPr>
            <a:picLocks noChangeAspect="1"/>
          </p:cNvPicPr>
          <p:nvPr/>
        </p:nvPicPr>
        <p:blipFill>
          <a:blip r:embed="rId2" cstate="print"/>
          <a:stretch>
            <a:fillRect/>
          </a:stretch>
        </p:blipFill>
        <p:spPr>
          <a:xfrm>
            <a:off x="3544653" y="2209800"/>
            <a:ext cx="4035897" cy="420116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a:latin typeface="Baroque Script" pitchFamily="2" charset="0"/>
              </a:rPr>
              <a:t>Poetry − </a:t>
            </a:r>
            <a:r>
              <a:rPr lang="en-US" i="1" cap="none" dirty="0">
                <a:latin typeface="Baroque Script" pitchFamily="2" charset="0"/>
              </a:rPr>
              <a:t>Incident</a:t>
            </a:r>
          </a:p>
        </p:txBody>
      </p:sp>
      <p:sp>
        <p:nvSpPr>
          <p:cNvPr id="3" name="Content Placeholder 2"/>
          <p:cNvSpPr>
            <a:spLocks noGrp="1"/>
          </p:cNvSpPr>
          <p:nvPr>
            <p:ph idx="1"/>
          </p:nvPr>
        </p:nvSpPr>
        <p:spPr>
          <a:xfrm>
            <a:off x="-1143000" y="1600200"/>
            <a:ext cx="7239000" cy="5096184"/>
          </a:xfrm>
        </p:spPr>
        <p:txBody>
          <a:bodyPr>
            <a:normAutofit fontScale="25000" lnSpcReduction="20000"/>
          </a:bodyPr>
          <a:lstStyle/>
          <a:p>
            <a:pPr lvl="6">
              <a:lnSpc>
                <a:spcPct val="170000"/>
              </a:lnSpc>
              <a:buNone/>
            </a:pPr>
            <a:r>
              <a:rPr lang="en-US" sz="7000" i="1" dirty="0"/>
              <a:t>	</a:t>
            </a:r>
            <a:r>
              <a:rPr lang="en-US" sz="6400" dirty="0">
                <a:latin typeface="Candara" panose="020E0502030303020204" pitchFamily="34" charset="0"/>
              </a:rPr>
              <a:t>Once riding in Old Baltimore</a:t>
            </a:r>
          </a:p>
          <a:p>
            <a:pPr lvl="6">
              <a:lnSpc>
                <a:spcPct val="170000"/>
              </a:lnSpc>
              <a:buNone/>
            </a:pPr>
            <a:r>
              <a:rPr lang="en-US" sz="6400" dirty="0">
                <a:latin typeface="Candara" panose="020E0502030303020204" pitchFamily="34" charset="0"/>
              </a:rPr>
              <a:t>		Heart-filled, head-filled with glee</a:t>
            </a:r>
          </a:p>
          <a:p>
            <a:pPr lvl="6">
              <a:lnSpc>
                <a:spcPct val="170000"/>
              </a:lnSpc>
              <a:buNone/>
            </a:pPr>
            <a:r>
              <a:rPr lang="en-US" sz="6400" dirty="0">
                <a:latin typeface="Candara" panose="020E0502030303020204" pitchFamily="34" charset="0"/>
              </a:rPr>
              <a:t>	I saw a Baltimorean</a:t>
            </a:r>
          </a:p>
          <a:p>
            <a:pPr lvl="6">
              <a:lnSpc>
                <a:spcPct val="170000"/>
              </a:lnSpc>
              <a:buNone/>
            </a:pPr>
            <a:r>
              <a:rPr lang="en-US" sz="6400" dirty="0">
                <a:latin typeface="Candara" panose="020E0502030303020204" pitchFamily="34" charset="0"/>
              </a:rPr>
              <a:t>		Keep looking straight at me</a:t>
            </a:r>
          </a:p>
          <a:p>
            <a:pPr lvl="6">
              <a:lnSpc>
                <a:spcPct val="170000"/>
              </a:lnSpc>
              <a:buNone/>
            </a:pPr>
            <a:r>
              <a:rPr lang="en-US" sz="6400" dirty="0">
                <a:latin typeface="Candara" panose="020E0502030303020204" pitchFamily="34" charset="0"/>
              </a:rPr>
              <a:t>	Now I was eight and very small</a:t>
            </a:r>
          </a:p>
          <a:p>
            <a:pPr lvl="6">
              <a:lnSpc>
                <a:spcPct val="170000"/>
              </a:lnSpc>
              <a:buNone/>
            </a:pPr>
            <a:r>
              <a:rPr lang="en-US" sz="6400" dirty="0">
                <a:latin typeface="Candara" panose="020E0502030303020204" pitchFamily="34" charset="0"/>
              </a:rPr>
              <a:t>		And he was no whit bigger,</a:t>
            </a:r>
          </a:p>
          <a:p>
            <a:pPr lvl="6">
              <a:lnSpc>
                <a:spcPct val="170000"/>
              </a:lnSpc>
              <a:buNone/>
            </a:pPr>
            <a:r>
              <a:rPr lang="en-US" sz="6400" dirty="0">
                <a:latin typeface="Candara" panose="020E0502030303020204" pitchFamily="34" charset="0"/>
              </a:rPr>
              <a:t>	And so I smiled, but he poked out</a:t>
            </a:r>
          </a:p>
          <a:p>
            <a:pPr lvl="6">
              <a:lnSpc>
                <a:spcPct val="170000"/>
              </a:lnSpc>
              <a:buNone/>
            </a:pPr>
            <a:r>
              <a:rPr lang="en-US" sz="6400" dirty="0">
                <a:latin typeface="Candara" panose="020E0502030303020204" pitchFamily="34" charset="0"/>
              </a:rPr>
              <a:t>		His tongue and called me "Nigger."</a:t>
            </a:r>
          </a:p>
          <a:p>
            <a:pPr lvl="6">
              <a:lnSpc>
                <a:spcPct val="170000"/>
              </a:lnSpc>
              <a:buNone/>
            </a:pPr>
            <a:r>
              <a:rPr lang="en-US" sz="6400" dirty="0">
                <a:latin typeface="Candara" panose="020E0502030303020204" pitchFamily="34" charset="0"/>
              </a:rPr>
              <a:t>	I saw the whole of Baltimore</a:t>
            </a:r>
          </a:p>
          <a:p>
            <a:pPr lvl="6">
              <a:lnSpc>
                <a:spcPct val="170000"/>
              </a:lnSpc>
              <a:buNone/>
            </a:pPr>
            <a:r>
              <a:rPr lang="en-US" sz="6400" dirty="0">
                <a:latin typeface="Candara" panose="020E0502030303020204" pitchFamily="34" charset="0"/>
              </a:rPr>
              <a:t>		From May until December</a:t>
            </a:r>
          </a:p>
          <a:p>
            <a:pPr lvl="6">
              <a:lnSpc>
                <a:spcPct val="170000"/>
              </a:lnSpc>
              <a:buNone/>
            </a:pPr>
            <a:r>
              <a:rPr lang="en-US" sz="6400" dirty="0">
                <a:latin typeface="Candara" panose="020E0502030303020204" pitchFamily="34" charset="0"/>
              </a:rPr>
              <a:t>	Of all the things that happened there</a:t>
            </a:r>
          </a:p>
          <a:p>
            <a:pPr lvl="6">
              <a:lnSpc>
                <a:spcPct val="170000"/>
              </a:lnSpc>
              <a:buNone/>
            </a:pPr>
            <a:r>
              <a:rPr lang="en-US" sz="6400" dirty="0">
                <a:latin typeface="Candara" panose="020E0502030303020204" pitchFamily="34" charset="0"/>
              </a:rPr>
              <a:t>		That's all that I remember.</a:t>
            </a:r>
          </a:p>
          <a:p>
            <a:pPr>
              <a:lnSpc>
                <a:spcPct val="170000"/>
              </a:lnSpc>
              <a:buNone/>
            </a:pPr>
            <a:endParaRPr lang="en-US" sz="6400" dirty="0">
              <a:latin typeface="Candara" panose="020E0502030303020204" pitchFamily="34" charset="0"/>
            </a:endParaRPr>
          </a:p>
        </p:txBody>
      </p:sp>
      <p:sp>
        <p:nvSpPr>
          <p:cNvPr id="5" name="TextBox 4">
            <a:extLst>
              <a:ext uri="{FF2B5EF4-FFF2-40B4-BE49-F238E27FC236}">
                <a16:creationId xmlns:a16="http://schemas.microsoft.com/office/drawing/2014/main" id="{9C353168-C0D6-B925-DB22-902C862B77D1}"/>
              </a:ext>
            </a:extLst>
          </p:cNvPr>
          <p:cNvSpPr txBox="1"/>
          <p:nvPr/>
        </p:nvSpPr>
        <p:spPr>
          <a:xfrm>
            <a:off x="4419600" y="6273225"/>
            <a:ext cx="2209800" cy="584775"/>
          </a:xfrm>
          <a:prstGeom prst="rect">
            <a:avLst/>
          </a:prstGeom>
          <a:noFill/>
        </p:spPr>
        <p:txBody>
          <a:bodyPr wrap="square" rtlCol="0">
            <a:spAutoFit/>
          </a:bodyPr>
          <a:lstStyle/>
          <a:p>
            <a:r>
              <a:rPr lang="en-US" sz="1400" dirty="0">
                <a:latin typeface="Candara" panose="020E0502030303020204" pitchFamily="34" charset="0"/>
              </a:rPr>
              <a:t>Countee Cullen</a:t>
            </a:r>
          </a:p>
          <a:p>
            <a:endParaRPr lang="en-US" dirty="0"/>
          </a:p>
        </p:txBody>
      </p:sp>
      <p:pic>
        <p:nvPicPr>
          <p:cNvPr id="7" name="Picture 6">
            <a:extLst>
              <a:ext uri="{FF2B5EF4-FFF2-40B4-BE49-F238E27FC236}">
                <a16:creationId xmlns:a16="http://schemas.microsoft.com/office/drawing/2014/main" id="{8465BDEB-34CF-0C08-BAC9-DF296614FFAC}"/>
              </a:ext>
            </a:extLst>
          </p:cNvPr>
          <p:cNvPicPr>
            <a:picLocks noChangeAspect="1"/>
          </p:cNvPicPr>
          <p:nvPr/>
        </p:nvPicPr>
        <p:blipFill>
          <a:blip r:embed="rId2"/>
          <a:stretch>
            <a:fillRect/>
          </a:stretch>
        </p:blipFill>
        <p:spPr>
          <a:xfrm>
            <a:off x="3657600" y="2273587"/>
            <a:ext cx="4359431" cy="23108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latin typeface="Baroque Script" pitchFamily="2" charset="0"/>
              </a:rPr>
              <a:t>Art</a:t>
            </a:r>
          </a:p>
        </p:txBody>
      </p:sp>
      <p:sp>
        <p:nvSpPr>
          <p:cNvPr id="3" name="Content Placeholder 2"/>
          <p:cNvSpPr>
            <a:spLocks noGrp="1"/>
          </p:cNvSpPr>
          <p:nvPr>
            <p:ph idx="1"/>
          </p:nvPr>
        </p:nvSpPr>
        <p:spPr/>
        <p:txBody>
          <a:bodyPr>
            <a:normAutofit/>
          </a:bodyPr>
          <a:lstStyle/>
          <a:p>
            <a:pPr>
              <a:lnSpc>
                <a:spcPct val="150000"/>
              </a:lnSpc>
              <a:buNone/>
            </a:pPr>
            <a:r>
              <a:rPr lang="en-US" sz="2400" dirty="0">
                <a:latin typeface="Candara" panose="020E0502030303020204" pitchFamily="34" charset="0"/>
              </a:rPr>
              <a:t>	</a:t>
            </a:r>
            <a:r>
              <a:rPr lang="en-US" sz="1600" dirty="0">
                <a:latin typeface="Candara" panose="020E0502030303020204" pitchFamily="34" charset="0"/>
              </a:rPr>
              <a:t>The quality, production, expression, or realm, according to </a:t>
            </a:r>
            <a:r>
              <a:rPr lang="en-US" sz="1600" i="1" dirty="0">
                <a:latin typeface="Candara" panose="020E0502030303020204" pitchFamily="34" charset="0"/>
              </a:rPr>
              <a:t>aesthetic</a:t>
            </a:r>
            <a:r>
              <a:rPr lang="en-US" sz="1600" dirty="0">
                <a:latin typeface="Candara" panose="020E0502030303020204" pitchFamily="34" charset="0"/>
              </a:rPr>
              <a:t> principles, of</a:t>
            </a:r>
            <a:r>
              <a:rPr lang="en-US" sz="1600" i="1" dirty="0">
                <a:latin typeface="Candara" panose="020E0502030303020204" pitchFamily="34" charset="0"/>
              </a:rPr>
              <a:t> </a:t>
            </a:r>
            <a:r>
              <a:rPr lang="en-US" sz="1600" dirty="0">
                <a:latin typeface="Candara" panose="020E0502030303020204" pitchFamily="34" charset="0"/>
              </a:rPr>
              <a:t>what is beautiful, appealing,</a:t>
            </a:r>
            <a:r>
              <a:rPr lang="en-US" sz="1600" i="1" dirty="0">
                <a:latin typeface="Candara" panose="020E0502030303020204" pitchFamily="34" charset="0"/>
              </a:rPr>
              <a:t> or of more than ordinary significance</a:t>
            </a:r>
            <a:r>
              <a:rPr lang="en-US" sz="1600" dirty="0">
                <a:latin typeface="Candara" panose="020E0502030303020204" pitchFamily="34" charset="0"/>
              </a:rPr>
              <a:t>. </a:t>
            </a:r>
            <a:r>
              <a:rPr lang="en-US" sz="2400" dirty="0">
                <a:latin typeface="Candara" panose="020E0502030303020204" pitchFamily="34" charset="0"/>
              </a:rPr>
              <a:t>	</a:t>
            </a:r>
          </a:p>
        </p:txBody>
      </p:sp>
      <p:pic>
        <p:nvPicPr>
          <p:cNvPr id="4" name="Picture 3" descr="art and soul.JPG"/>
          <p:cNvPicPr>
            <a:picLocks noChangeAspect="1"/>
          </p:cNvPicPr>
          <p:nvPr/>
        </p:nvPicPr>
        <p:blipFill>
          <a:blip r:embed="rId2" cstate="print"/>
          <a:stretch>
            <a:fillRect/>
          </a:stretch>
        </p:blipFill>
        <p:spPr>
          <a:xfrm>
            <a:off x="990600" y="3127375"/>
            <a:ext cx="6448425" cy="3400425"/>
          </a:xfrm>
          <a:prstGeom prst="rect">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tree"/>
          <p:cNvPicPr>
            <a:picLocks noChangeAspect="1" noChangeArrowheads="1"/>
          </p:cNvPicPr>
          <p:nvPr/>
        </p:nvPicPr>
        <p:blipFill>
          <a:blip r:embed="rId2" cstate="print">
            <a:lum bright="20000"/>
            <a:alphaModFix amt="50000"/>
            <a:extLst>
              <a:ext uri="{BEBA8EAE-BF5A-486C-A8C5-ECC9F3942E4B}">
                <a14:imgProps xmlns:a14="http://schemas.microsoft.com/office/drawing/2010/main">
                  <a14:imgLayer r:embed="rId3">
                    <a14:imgEffect>
                      <a14:artisticCrisscrossEtching/>
                    </a14:imgEffect>
                  </a14:imgLayer>
                </a14:imgProps>
              </a:ext>
            </a:extLst>
          </a:blip>
          <a:srcRect/>
          <a:stretch>
            <a:fillRect/>
          </a:stretch>
        </p:blipFill>
        <p:spPr bwMode="auto">
          <a:xfrm>
            <a:off x="457201" y="1676400"/>
            <a:ext cx="7534218" cy="5013682"/>
          </a:xfrm>
          <a:prstGeom prst="rect">
            <a:avLst/>
          </a:prstGeom>
          <a:noFill/>
          <a:effectLst>
            <a:softEdge rad="63500"/>
          </a:effectLst>
        </p:spPr>
      </p:pic>
      <p:sp>
        <p:nvSpPr>
          <p:cNvPr id="2" name="Title 1"/>
          <p:cNvSpPr>
            <a:spLocks noGrp="1"/>
          </p:cNvSpPr>
          <p:nvPr>
            <p:ph type="title"/>
          </p:nvPr>
        </p:nvSpPr>
        <p:spPr>
          <a:xfrm>
            <a:off x="457200" y="320040"/>
            <a:ext cx="7696200" cy="1143000"/>
          </a:xfrm>
        </p:spPr>
        <p:txBody>
          <a:bodyPr>
            <a:normAutofit fontScale="90000"/>
          </a:bodyPr>
          <a:lstStyle/>
          <a:p>
            <a:r>
              <a:rPr lang="en-US" cap="none" dirty="0">
                <a:latin typeface="Baroque Script" pitchFamily="2" charset="0"/>
              </a:rPr>
              <a:t>Poetry − </a:t>
            </a:r>
            <a:r>
              <a:rPr lang="en-US" i="1" cap="none" dirty="0">
                <a:latin typeface="Baroque Script" pitchFamily="2" charset="0"/>
              </a:rPr>
              <a:t>The Tree Speaks</a:t>
            </a:r>
          </a:p>
        </p:txBody>
      </p:sp>
      <p:sp>
        <p:nvSpPr>
          <p:cNvPr id="3" name="Content Placeholder 2"/>
          <p:cNvSpPr>
            <a:spLocks noGrp="1"/>
          </p:cNvSpPr>
          <p:nvPr>
            <p:ph idx="1"/>
          </p:nvPr>
        </p:nvSpPr>
        <p:spPr>
          <a:xfrm>
            <a:off x="1066800" y="1772920"/>
            <a:ext cx="6629400" cy="4724400"/>
          </a:xfrm>
        </p:spPr>
        <p:txBody>
          <a:bodyPr>
            <a:normAutofit fontScale="25000" lnSpcReduction="20000"/>
          </a:bodyPr>
          <a:lstStyle/>
          <a:p>
            <a:pPr>
              <a:lnSpc>
                <a:spcPct val="170000"/>
              </a:lnSpc>
              <a:buNone/>
            </a:pPr>
            <a:r>
              <a:rPr lang="en-US" sz="7200" b="1" dirty="0">
                <a:latin typeface="Candara" panose="020E0502030303020204" pitchFamily="34" charset="0"/>
              </a:rPr>
              <a:t>A species I shall never see</a:t>
            </a:r>
          </a:p>
          <a:p>
            <a:pPr>
              <a:lnSpc>
                <a:spcPct val="170000"/>
              </a:lnSpc>
              <a:buNone/>
            </a:pPr>
            <a:r>
              <a:rPr lang="en-US" sz="7200" b="1" dirty="0">
                <a:latin typeface="Candara" panose="020E0502030303020204" pitchFamily="34" charset="0"/>
              </a:rPr>
              <a:t>	More perverse than humanity</a:t>
            </a:r>
          </a:p>
          <a:p>
            <a:pPr>
              <a:lnSpc>
                <a:spcPct val="170000"/>
              </a:lnSpc>
              <a:buNone/>
            </a:pPr>
            <a:r>
              <a:rPr lang="en-US" sz="7200" b="1" dirty="0">
                <a:latin typeface="Candara" panose="020E0502030303020204" pitchFamily="34" charset="0"/>
              </a:rPr>
              <a:t>Ambulant, it boasts of mind,</a:t>
            </a:r>
          </a:p>
          <a:p>
            <a:pPr>
              <a:lnSpc>
                <a:spcPct val="170000"/>
              </a:lnSpc>
              <a:buNone/>
            </a:pPr>
            <a:r>
              <a:rPr lang="en-US" sz="7200" b="1" dirty="0">
                <a:latin typeface="Candara" panose="020E0502030303020204" pitchFamily="34" charset="0"/>
              </a:rPr>
              <a:t>	Praises its God—and kills its kind.</a:t>
            </a:r>
          </a:p>
          <a:p>
            <a:pPr>
              <a:lnSpc>
                <a:spcPct val="170000"/>
              </a:lnSpc>
              <a:buNone/>
            </a:pPr>
            <a:r>
              <a:rPr lang="en-US" sz="7200" b="1" dirty="0">
                <a:latin typeface="Candara" panose="020E0502030303020204" pitchFamily="34" charset="0"/>
              </a:rPr>
              <a:t>And worse than that—if there be worse—</a:t>
            </a:r>
          </a:p>
          <a:p>
            <a:pPr>
              <a:lnSpc>
                <a:spcPct val="170000"/>
              </a:lnSpc>
              <a:buNone/>
            </a:pPr>
            <a:r>
              <a:rPr lang="en-US" sz="7200" b="1" dirty="0">
                <a:latin typeface="Candara" panose="020E0502030303020204" pitchFamily="34" charset="0"/>
              </a:rPr>
              <a:t>	Lauds fools who put these facts in verse!</a:t>
            </a:r>
          </a:p>
          <a:p>
            <a:pPr>
              <a:lnSpc>
                <a:spcPct val="170000"/>
              </a:lnSpc>
              <a:buNone/>
            </a:pPr>
            <a:r>
              <a:rPr lang="en-US" sz="7200" b="1" dirty="0">
                <a:latin typeface="Candara" panose="020E0502030303020204" pitchFamily="34" charset="0"/>
              </a:rPr>
              <a:t>Who but God could love mankind?</a:t>
            </a:r>
          </a:p>
          <a:p>
            <a:pPr>
              <a:lnSpc>
                <a:spcPct val="170000"/>
              </a:lnSpc>
              <a:buNone/>
            </a:pPr>
            <a:r>
              <a:rPr lang="en-US" sz="7200" b="1" dirty="0">
                <a:latin typeface="Candara" panose="020E0502030303020204" pitchFamily="34" charset="0"/>
              </a:rPr>
              <a:t>	I’m not the least that way inclined.</a:t>
            </a:r>
          </a:p>
          <a:p>
            <a:pPr>
              <a:lnSpc>
                <a:spcPct val="170000"/>
              </a:lnSpc>
              <a:buNone/>
            </a:pPr>
            <a:r>
              <a:rPr lang="en-US" sz="7200" b="1" dirty="0">
                <a:latin typeface="Candara" panose="020E0502030303020204" pitchFamily="34" charset="0"/>
              </a:rPr>
              <a:t>But, even as I speak, I see:</a:t>
            </a:r>
          </a:p>
          <a:p>
            <a:pPr>
              <a:lnSpc>
                <a:spcPct val="170000"/>
              </a:lnSpc>
              <a:buNone/>
            </a:pPr>
            <a:r>
              <a:rPr lang="en-US" sz="7200" b="1" dirty="0">
                <a:latin typeface="Candara" panose="020E0502030303020204" pitchFamily="34" charset="0"/>
              </a:rPr>
              <a:t>	Man strikes with axe to silence me.                                   </a:t>
            </a:r>
            <a:r>
              <a:rPr lang="en-US" sz="5600" b="1" dirty="0">
                <a:latin typeface="Candara" panose="020E0502030303020204" pitchFamily="34" charset="0"/>
              </a:rPr>
              <a:t>Roger White</a:t>
            </a:r>
          </a:p>
          <a:p>
            <a:pPr>
              <a:lnSpc>
                <a:spcPct val="170000"/>
              </a:lnSpc>
              <a:buNone/>
            </a:pPr>
            <a:endParaRPr lang="en-US" sz="7200" b="1" dirty="0">
              <a:latin typeface="Candara" panose="020E0502030303020204" pitchFamily="34" charset="0"/>
            </a:endParaRPr>
          </a:p>
          <a:p>
            <a:pPr lvl="4" algn="ctr">
              <a:lnSpc>
                <a:spcPct val="170000"/>
              </a:lnSpc>
              <a:buNone/>
            </a:pPr>
            <a:endParaRPr lang="en-US" sz="7200" b="1" dirty="0">
              <a:latin typeface="Candara" panose="020E0502030303020204" pitchFamily="34" charset="0"/>
            </a:endParaRPr>
          </a:p>
          <a:p>
            <a:pPr lvl="4">
              <a:buNone/>
            </a:pPr>
            <a:r>
              <a:rPr lang="en-US" dirty="0">
                <a:latin typeface="Geometr231 BT" pitchFamily="34" charset="0"/>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a:latin typeface="Baroque Script" pitchFamily="2" charset="0"/>
              </a:rPr>
              <a:t>Dance</a:t>
            </a:r>
            <a:endParaRPr lang="en-US" i="1" dirty="0">
              <a:latin typeface="Baroque Script" pitchFamily="2" charset="0"/>
            </a:endParaRPr>
          </a:p>
        </p:txBody>
      </p:sp>
      <p:sp>
        <p:nvSpPr>
          <p:cNvPr id="3" name="Content Placeholder 2"/>
          <p:cNvSpPr>
            <a:spLocks noGrp="1"/>
          </p:cNvSpPr>
          <p:nvPr>
            <p:ph idx="1"/>
          </p:nvPr>
        </p:nvSpPr>
        <p:spPr>
          <a:xfrm>
            <a:off x="1066800" y="1981200"/>
            <a:ext cx="3505200" cy="2362200"/>
          </a:xfrm>
        </p:spPr>
        <p:txBody>
          <a:bodyPr>
            <a:normAutofit/>
          </a:bodyPr>
          <a:lstStyle/>
          <a:p>
            <a:pPr>
              <a:lnSpc>
                <a:spcPct val="170000"/>
              </a:lnSpc>
              <a:buNone/>
            </a:pPr>
            <a:r>
              <a:rPr lang="en-US" sz="2000" dirty="0">
                <a:latin typeface="Candara" panose="020E0502030303020204" pitchFamily="34" charset="0"/>
              </a:rPr>
              <a:t>       Dancers are the </a:t>
            </a:r>
          </a:p>
          <a:p>
            <a:pPr>
              <a:lnSpc>
                <a:spcPct val="170000"/>
              </a:lnSpc>
              <a:buNone/>
            </a:pPr>
            <a:r>
              <a:rPr lang="en-US" sz="2000" dirty="0">
                <a:latin typeface="Candara" panose="020E0502030303020204" pitchFamily="34" charset="0"/>
              </a:rPr>
              <a:t>  athletes of God.</a:t>
            </a:r>
          </a:p>
          <a:p>
            <a:pPr>
              <a:buNone/>
            </a:pPr>
            <a:endParaRPr lang="en-US" sz="1400" dirty="0">
              <a:latin typeface="Candara" panose="020E0502030303020204" pitchFamily="34" charset="0"/>
            </a:endParaRPr>
          </a:p>
          <a:p>
            <a:pPr>
              <a:buNone/>
            </a:pPr>
            <a:r>
              <a:rPr lang="en-US" sz="1400" dirty="0">
                <a:latin typeface="Candara" panose="020E0502030303020204" pitchFamily="34" charset="0"/>
              </a:rPr>
              <a:t>                 Albert Einstein</a:t>
            </a:r>
          </a:p>
          <a:p>
            <a:pPr>
              <a:buNone/>
            </a:pPr>
            <a:endParaRPr lang="en-US" dirty="0"/>
          </a:p>
        </p:txBody>
      </p:sp>
      <p:pic>
        <p:nvPicPr>
          <p:cNvPr id="5" name="Picture 4" descr="praise dancers.JPG"/>
          <p:cNvPicPr>
            <a:picLocks noChangeAspect="1"/>
          </p:cNvPicPr>
          <p:nvPr/>
        </p:nvPicPr>
        <p:blipFill>
          <a:blip r:embed="rId3" cstate="print"/>
          <a:stretch>
            <a:fillRect/>
          </a:stretch>
        </p:blipFill>
        <p:spPr>
          <a:xfrm>
            <a:off x="2971800" y="1066800"/>
            <a:ext cx="4969744" cy="5282525"/>
          </a:xfrm>
          <a:prstGeom prst="ellipse">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a:latin typeface="Baroque Script" pitchFamily="2" charset="0"/>
              </a:rPr>
              <a:t>Dance</a:t>
            </a:r>
            <a:endParaRPr lang="en-US" i="1" cap="none" dirty="0">
              <a:latin typeface="Baroque Script" pitchFamily="2" charset="0"/>
            </a:endParaRPr>
          </a:p>
        </p:txBody>
      </p:sp>
      <p:sp>
        <p:nvSpPr>
          <p:cNvPr id="3" name="Content Placeholder 2"/>
          <p:cNvSpPr>
            <a:spLocks noGrp="1"/>
          </p:cNvSpPr>
          <p:nvPr>
            <p:ph idx="1"/>
          </p:nvPr>
        </p:nvSpPr>
        <p:spPr>
          <a:xfrm>
            <a:off x="228600" y="1463040"/>
            <a:ext cx="4876800" cy="4257984"/>
          </a:xfrm>
        </p:spPr>
        <p:txBody>
          <a:bodyPr>
            <a:normAutofit fontScale="25000" lnSpcReduction="20000"/>
          </a:bodyPr>
          <a:lstStyle/>
          <a:p>
            <a:pPr algn="r">
              <a:lnSpc>
                <a:spcPct val="170000"/>
              </a:lnSpc>
              <a:buNone/>
            </a:pPr>
            <a:r>
              <a:rPr lang="en-US" sz="9000" dirty="0"/>
              <a:t>	</a:t>
            </a:r>
            <a:r>
              <a:rPr lang="en-US" sz="7200" dirty="0">
                <a:latin typeface="Candara" panose="020E0502030303020204" pitchFamily="34" charset="0"/>
              </a:rPr>
              <a:t>Dancing is surely the most basic and relevant of all forms of expression. Nothing else can so effectively give outward form to an inner experience. Poetry and music exist in time. Painting and architecture are a part of space. But only the dance lives at once in both space and time. In it the creator and the thing created, the artist and the expression, are one. Each participates completely in the other. There could be no better metaphor for an understanding of the cosmos.</a:t>
            </a:r>
          </a:p>
          <a:p>
            <a:pPr algn="ctr">
              <a:buNone/>
            </a:pPr>
            <a:endParaRPr lang="en-US" sz="1800" dirty="0">
              <a:latin typeface="Candara" panose="020E0502030303020204" pitchFamily="34" charset="0"/>
            </a:endParaRPr>
          </a:p>
          <a:p>
            <a:pPr algn="ctr">
              <a:buNone/>
            </a:pPr>
            <a:endParaRPr lang="en-US" sz="1800" dirty="0">
              <a:latin typeface="Candara" panose="020E0502030303020204" pitchFamily="34" charset="0"/>
            </a:endParaRPr>
          </a:p>
          <a:p>
            <a:pPr algn="ctr">
              <a:buNone/>
            </a:pPr>
            <a:r>
              <a:rPr lang="en-US" sz="5600" dirty="0" err="1">
                <a:latin typeface="Candara" panose="020E0502030303020204" pitchFamily="34" charset="0"/>
              </a:rPr>
              <a:t>Lyall</a:t>
            </a:r>
            <a:r>
              <a:rPr lang="en-US" sz="5600" dirty="0">
                <a:latin typeface="Candara" panose="020E0502030303020204" pitchFamily="34" charset="0"/>
              </a:rPr>
              <a:t> Watson</a:t>
            </a:r>
          </a:p>
          <a:p>
            <a:pPr>
              <a:buNone/>
            </a:pPr>
            <a:endParaRPr lang="en-US" dirty="0"/>
          </a:p>
        </p:txBody>
      </p:sp>
      <p:pic>
        <p:nvPicPr>
          <p:cNvPr id="4" name="Picture 3" descr="dance.jpg"/>
          <p:cNvPicPr>
            <a:picLocks noChangeAspect="1"/>
          </p:cNvPicPr>
          <p:nvPr/>
        </p:nvPicPr>
        <p:blipFill>
          <a:blip r:embed="rId2" cstate="print"/>
          <a:stretch>
            <a:fillRect/>
          </a:stretch>
        </p:blipFill>
        <p:spPr>
          <a:xfrm>
            <a:off x="5334000" y="1752600"/>
            <a:ext cx="3276600" cy="42595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a:latin typeface="Baroque Script" pitchFamily="2" charset="0"/>
              </a:rPr>
              <a:t>Dance is a Prayer</a:t>
            </a:r>
            <a:endParaRPr lang="en-US" i="1" cap="none" dirty="0">
              <a:latin typeface="Baroque Script" pitchFamily="2" charset="0"/>
            </a:endParaRPr>
          </a:p>
        </p:txBody>
      </p:sp>
      <p:sp>
        <p:nvSpPr>
          <p:cNvPr id="3" name="Content Placeholder 2"/>
          <p:cNvSpPr>
            <a:spLocks noGrp="1"/>
          </p:cNvSpPr>
          <p:nvPr>
            <p:ph idx="1"/>
          </p:nvPr>
        </p:nvSpPr>
        <p:spPr>
          <a:xfrm>
            <a:off x="1143000" y="1647189"/>
            <a:ext cx="5105400" cy="4846320"/>
          </a:xfrm>
        </p:spPr>
        <p:txBody>
          <a:bodyPr>
            <a:normAutofit fontScale="25000" lnSpcReduction="20000"/>
          </a:bodyPr>
          <a:lstStyle/>
          <a:p>
            <a:pPr>
              <a:lnSpc>
                <a:spcPct val="170000"/>
              </a:lnSpc>
              <a:buNone/>
            </a:pPr>
            <a:r>
              <a:rPr lang="en-US" sz="7200" dirty="0">
                <a:latin typeface="Candara" panose="020E0502030303020204" pitchFamily="34" charset="0"/>
              </a:rPr>
              <a:t>Laughter, Joy, Exaltation</a:t>
            </a:r>
          </a:p>
          <a:p>
            <a:pPr>
              <a:lnSpc>
                <a:spcPct val="170000"/>
              </a:lnSpc>
              <a:buNone/>
            </a:pPr>
            <a:r>
              <a:rPr lang="en-US" sz="7200" dirty="0">
                <a:latin typeface="Candara" panose="020E0502030303020204" pitchFamily="34" charset="0"/>
              </a:rPr>
              <a:t>	Beseeching my Lord / In supplication</a:t>
            </a:r>
          </a:p>
          <a:p>
            <a:pPr>
              <a:lnSpc>
                <a:spcPct val="170000"/>
              </a:lnSpc>
              <a:buNone/>
            </a:pPr>
            <a:r>
              <a:rPr lang="en-US" sz="7200" dirty="0">
                <a:latin typeface="Candara" panose="020E0502030303020204" pitchFamily="34" charset="0"/>
              </a:rPr>
              <a:t>Offering thanks / Bestowing praise</a:t>
            </a:r>
          </a:p>
          <a:p>
            <a:pPr>
              <a:lnSpc>
                <a:spcPct val="170000"/>
              </a:lnSpc>
              <a:buNone/>
            </a:pPr>
            <a:r>
              <a:rPr lang="en-US" sz="7200" dirty="0">
                <a:latin typeface="Candara" panose="020E0502030303020204" pitchFamily="34" charset="0"/>
              </a:rPr>
              <a:t>	In such manner / Commence my days</a:t>
            </a:r>
          </a:p>
          <a:p>
            <a:pPr>
              <a:lnSpc>
                <a:spcPct val="170000"/>
              </a:lnSpc>
              <a:buNone/>
            </a:pPr>
            <a:r>
              <a:rPr lang="en-US" sz="7200" dirty="0">
                <a:latin typeface="Candara" panose="020E0502030303020204" pitchFamily="34" charset="0"/>
              </a:rPr>
              <a:t>In dance, in song  / With music in my heart</a:t>
            </a:r>
          </a:p>
          <a:p>
            <a:pPr>
              <a:lnSpc>
                <a:spcPct val="170000"/>
              </a:lnSpc>
              <a:buNone/>
            </a:pPr>
            <a:r>
              <a:rPr lang="en-US" sz="7200" dirty="0">
                <a:latin typeface="Candara" panose="020E0502030303020204" pitchFamily="34" charset="0"/>
              </a:rPr>
              <a:t>	Wafting along — My prayer impart</a:t>
            </a:r>
          </a:p>
          <a:p>
            <a:pPr>
              <a:lnSpc>
                <a:spcPct val="170000"/>
              </a:lnSpc>
              <a:buNone/>
            </a:pPr>
            <a:r>
              <a:rPr lang="en-US" sz="7200" dirty="0">
                <a:latin typeface="Candara" panose="020E0502030303020204" pitchFamily="34" charset="0"/>
              </a:rPr>
              <a:t>Intoning / chanting / all aglow —</a:t>
            </a:r>
          </a:p>
          <a:p>
            <a:pPr>
              <a:lnSpc>
                <a:spcPct val="170000"/>
              </a:lnSpc>
              <a:buNone/>
            </a:pPr>
            <a:r>
              <a:rPr lang="en-US" sz="7200" dirty="0">
                <a:latin typeface="Candara" panose="020E0502030303020204" pitchFamily="34" charset="0"/>
              </a:rPr>
              <a:t>	Arms stretched high  — Now bowing low</a:t>
            </a:r>
          </a:p>
          <a:p>
            <a:pPr>
              <a:lnSpc>
                <a:spcPct val="170000"/>
              </a:lnSpc>
              <a:buNone/>
            </a:pPr>
            <a:r>
              <a:rPr lang="en-US" sz="7200" dirty="0">
                <a:latin typeface="Candara" panose="020E0502030303020204" pitchFamily="34" charset="0"/>
              </a:rPr>
              <a:t>As though in trance / On cosmic plane—</a:t>
            </a:r>
          </a:p>
          <a:p>
            <a:pPr>
              <a:lnSpc>
                <a:spcPct val="170000"/>
              </a:lnSpc>
              <a:buNone/>
            </a:pPr>
            <a:r>
              <a:rPr lang="en-US" sz="7200" dirty="0">
                <a:latin typeface="Candara" panose="020E0502030303020204" pitchFamily="34" charset="0"/>
              </a:rPr>
              <a:t>	My dance is a prayer / In the mystic Fane</a:t>
            </a:r>
          </a:p>
          <a:p>
            <a:pPr algn="ctr">
              <a:lnSpc>
                <a:spcPct val="170000"/>
              </a:lnSpc>
              <a:buNone/>
            </a:pPr>
            <a:endParaRPr lang="en-US" sz="1800" dirty="0">
              <a:latin typeface="Candara" panose="020E0502030303020204" pitchFamily="34" charset="0"/>
            </a:endParaRPr>
          </a:p>
          <a:p>
            <a:pPr>
              <a:lnSpc>
                <a:spcPct val="170000"/>
              </a:lnSpc>
              <a:buNone/>
            </a:pPr>
            <a:r>
              <a:rPr lang="en-US" sz="7200" dirty="0">
                <a:latin typeface="Candara" panose="020E0502030303020204" pitchFamily="34" charset="0"/>
              </a:rPr>
              <a:t>			</a:t>
            </a:r>
            <a:endParaRPr lang="en-US" dirty="0"/>
          </a:p>
        </p:txBody>
      </p:sp>
      <p:pic>
        <p:nvPicPr>
          <p:cNvPr id="4" name="Picture 3" descr="leaping for the Lord.JPG"/>
          <p:cNvPicPr>
            <a:picLocks noChangeAspect="1"/>
          </p:cNvPicPr>
          <p:nvPr/>
        </p:nvPicPr>
        <p:blipFill>
          <a:blip r:embed="rId2" cstate="print"/>
          <a:stretch>
            <a:fillRect/>
          </a:stretch>
        </p:blipFill>
        <p:spPr>
          <a:xfrm>
            <a:off x="5105400" y="1498599"/>
            <a:ext cx="3886200" cy="5143501"/>
          </a:xfrm>
          <a:prstGeom prst="rect">
            <a:avLst/>
          </a:prstGeom>
          <a:ln>
            <a:noFill/>
          </a:ln>
          <a:effectLst>
            <a:softEdge rad="635000"/>
          </a:effectLst>
        </p:spPr>
      </p:pic>
      <p:sp>
        <p:nvSpPr>
          <p:cNvPr id="5" name="TextBox 4">
            <a:extLst>
              <a:ext uri="{FF2B5EF4-FFF2-40B4-BE49-F238E27FC236}">
                <a16:creationId xmlns:a16="http://schemas.microsoft.com/office/drawing/2014/main" id="{151A1BA9-A957-F74E-3C9F-C4BB638D4E35}"/>
              </a:ext>
            </a:extLst>
          </p:cNvPr>
          <p:cNvSpPr txBox="1"/>
          <p:nvPr/>
        </p:nvSpPr>
        <p:spPr>
          <a:xfrm>
            <a:off x="6055360" y="6385270"/>
            <a:ext cx="1676400" cy="584775"/>
          </a:xfrm>
          <a:prstGeom prst="rect">
            <a:avLst/>
          </a:prstGeom>
          <a:noFill/>
        </p:spPr>
        <p:txBody>
          <a:bodyPr wrap="square" rtlCol="0">
            <a:spAutoFit/>
          </a:bodyPr>
          <a:lstStyle/>
          <a:p>
            <a:pPr algn="ctr"/>
            <a:r>
              <a:rPr lang="en-US" sz="1400" dirty="0" err="1">
                <a:latin typeface="Candara" panose="020E0502030303020204" pitchFamily="34" charset="0"/>
              </a:rPr>
              <a:t>jaine</a:t>
            </a:r>
            <a:endParaRPr lang="en-US" sz="1400" dirty="0">
              <a:latin typeface="Candara" panose="020E0502030303020204" pitchFamily="34" charset="0"/>
            </a:endParaRPr>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a:latin typeface="Baroque Script" pitchFamily="2" charset="0"/>
              </a:rPr>
              <a:t>Painting</a:t>
            </a:r>
            <a:endParaRPr lang="en-US" i="1" cap="none" dirty="0">
              <a:latin typeface="Baroque Script" pitchFamily="2" charset="0"/>
            </a:endParaRPr>
          </a:p>
        </p:txBody>
      </p:sp>
      <p:sp>
        <p:nvSpPr>
          <p:cNvPr id="3" name="Content Placeholder 2"/>
          <p:cNvSpPr>
            <a:spLocks noGrp="1"/>
          </p:cNvSpPr>
          <p:nvPr>
            <p:ph idx="1"/>
          </p:nvPr>
        </p:nvSpPr>
        <p:spPr>
          <a:xfrm>
            <a:off x="304800" y="1609416"/>
            <a:ext cx="7391400" cy="4846320"/>
          </a:xfrm>
        </p:spPr>
        <p:txBody>
          <a:bodyPr>
            <a:normAutofit/>
          </a:bodyPr>
          <a:lstStyle/>
          <a:p>
            <a:pPr>
              <a:lnSpc>
                <a:spcPct val="150000"/>
              </a:lnSpc>
              <a:buNone/>
            </a:pPr>
            <a:r>
              <a:rPr lang="en-US" sz="2400" dirty="0"/>
              <a:t>	</a:t>
            </a:r>
            <a:r>
              <a:rPr lang="en-US" sz="2400" dirty="0">
                <a:latin typeface="Candara" panose="020E0502030303020204" pitchFamily="34" charset="0"/>
              </a:rPr>
              <a:t>Painting can do for the illiterate what writing does for those who can read.</a:t>
            </a:r>
          </a:p>
          <a:p>
            <a:pPr>
              <a:buNone/>
            </a:pPr>
            <a:endParaRPr lang="en-US" sz="1800" dirty="0">
              <a:latin typeface="Geometr231 BT" pitchFamily="34" charset="0"/>
            </a:endParaRPr>
          </a:p>
          <a:p>
            <a:pPr>
              <a:buNone/>
            </a:pPr>
            <a:r>
              <a:rPr lang="en-US" sz="1800" dirty="0">
                <a:latin typeface="Geometr231 BT" pitchFamily="34" charset="0"/>
              </a:rPr>
              <a:t>             </a:t>
            </a:r>
            <a:r>
              <a:rPr lang="en-US" sz="1400" dirty="0">
                <a:latin typeface="Candara" panose="020E0502030303020204" pitchFamily="34" charset="0"/>
              </a:rPr>
              <a:t>Pope Gregory the Great</a:t>
            </a:r>
          </a:p>
          <a:p>
            <a:pPr>
              <a:buNone/>
            </a:pPr>
            <a:endParaRPr lang="en-US" dirty="0"/>
          </a:p>
        </p:txBody>
      </p:sp>
      <p:pic>
        <p:nvPicPr>
          <p:cNvPr id="4" name="Picture 3" descr="paint palette.jpg"/>
          <p:cNvPicPr>
            <a:picLocks noChangeAspect="1"/>
          </p:cNvPicPr>
          <p:nvPr/>
        </p:nvPicPr>
        <p:blipFill>
          <a:blip r:embed="rId2" cstate="print"/>
          <a:stretch>
            <a:fillRect/>
          </a:stretch>
        </p:blipFill>
        <p:spPr>
          <a:xfrm rot="731995">
            <a:off x="3352800" y="2514600"/>
            <a:ext cx="4509448" cy="377666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a:latin typeface="Baroque Script" pitchFamily="2" charset="0"/>
              </a:rPr>
              <a:t>Painting</a:t>
            </a:r>
            <a:endParaRPr lang="en-US" i="1" dirty="0">
              <a:latin typeface="Baroque Script" pitchFamily="2" charset="0"/>
            </a:endParaRPr>
          </a:p>
        </p:txBody>
      </p:sp>
      <p:sp>
        <p:nvSpPr>
          <p:cNvPr id="3" name="Content Placeholder 2"/>
          <p:cNvSpPr>
            <a:spLocks noGrp="1"/>
          </p:cNvSpPr>
          <p:nvPr>
            <p:ph idx="1"/>
          </p:nvPr>
        </p:nvSpPr>
        <p:spPr>
          <a:xfrm>
            <a:off x="426720" y="2438400"/>
            <a:ext cx="3048000" cy="3131964"/>
          </a:xfrm>
        </p:spPr>
        <p:txBody>
          <a:bodyPr>
            <a:normAutofit fontScale="92500"/>
          </a:bodyPr>
          <a:lstStyle/>
          <a:p>
            <a:pPr algn="ctr">
              <a:lnSpc>
                <a:spcPct val="150000"/>
              </a:lnSpc>
              <a:buNone/>
            </a:pPr>
            <a:r>
              <a:rPr lang="en-US" sz="2400" dirty="0">
                <a:latin typeface="Candara" panose="020E0502030303020204" pitchFamily="34" charset="0"/>
              </a:rPr>
              <a:t> Art does not</a:t>
            </a:r>
          </a:p>
          <a:p>
            <a:pPr algn="ctr">
              <a:lnSpc>
                <a:spcPct val="150000"/>
              </a:lnSpc>
              <a:buNone/>
            </a:pPr>
            <a:r>
              <a:rPr lang="en-US" sz="2400" dirty="0">
                <a:latin typeface="Candara" panose="020E0502030303020204" pitchFamily="34" charset="0"/>
              </a:rPr>
              <a:t>reproduce the visible, </a:t>
            </a:r>
          </a:p>
          <a:p>
            <a:pPr algn="ctr">
              <a:lnSpc>
                <a:spcPct val="150000"/>
              </a:lnSpc>
              <a:buNone/>
            </a:pPr>
            <a:r>
              <a:rPr lang="en-US" sz="2400" dirty="0">
                <a:latin typeface="Candara" panose="020E0502030303020204" pitchFamily="34" charset="0"/>
              </a:rPr>
              <a:t>rather it makes visible.</a:t>
            </a:r>
          </a:p>
          <a:p>
            <a:pPr algn="ctr">
              <a:lnSpc>
                <a:spcPct val="150000"/>
              </a:lnSpc>
              <a:buNone/>
            </a:pPr>
            <a:endParaRPr lang="en-US" sz="1800" dirty="0">
              <a:latin typeface="Candara" panose="020E0502030303020204" pitchFamily="34" charset="0"/>
            </a:endParaRPr>
          </a:p>
          <a:p>
            <a:pPr algn="ctr">
              <a:lnSpc>
                <a:spcPct val="150000"/>
              </a:lnSpc>
              <a:buNone/>
            </a:pPr>
            <a:r>
              <a:rPr lang="en-US" sz="1500" dirty="0">
                <a:latin typeface="Candara" panose="020E0502030303020204" pitchFamily="34" charset="0"/>
              </a:rPr>
              <a:t>Paul Klee</a:t>
            </a:r>
          </a:p>
          <a:p>
            <a:pPr>
              <a:buNone/>
            </a:pPr>
            <a:endParaRPr lang="en-US" dirty="0"/>
          </a:p>
        </p:txBody>
      </p:sp>
      <p:pic>
        <p:nvPicPr>
          <p:cNvPr id="4" name="Picture 3" descr="circle of life.JPG"/>
          <p:cNvPicPr>
            <a:picLocks noChangeAspect="1"/>
          </p:cNvPicPr>
          <p:nvPr/>
        </p:nvPicPr>
        <p:blipFill>
          <a:blip r:embed="rId2" cstate="print"/>
          <a:stretch>
            <a:fillRect/>
          </a:stretch>
        </p:blipFill>
        <p:spPr>
          <a:xfrm>
            <a:off x="4038600" y="1752600"/>
            <a:ext cx="3429000" cy="4556472"/>
          </a:xfrm>
          <a:prstGeom prst="rect">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a:latin typeface="Baroque Script" pitchFamily="2" charset="0"/>
              </a:rPr>
              <a:t>Painting</a:t>
            </a:r>
            <a:endParaRPr lang="en-US" i="1" cap="none" dirty="0">
              <a:latin typeface="Baroque Script" pitchFamily="2" charset="0"/>
            </a:endParaRPr>
          </a:p>
        </p:txBody>
      </p:sp>
      <p:pic>
        <p:nvPicPr>
          <p:cNvPr id="4" name="Picture 3" descr="creative art space.jpg"/>
          <p:cNvPicPr>
            <a:picLocks noChangeAspect="1"/>
          </p:cNvPicPr>
          <p:nvPr/>
        </p:nvPicPr>
        <p:blipFill>
          <a:blip r:embed="rId2" cstate="print"/>
          <a:stretch>
            <a:fillRect/>
          </a:stretch>
        </p:blipFill>
        <p:spPr>
          <a:xfrm>
            <a:off x="3249701" y="3429000"/>
            <a:ext cx="4482059" cy="2971800"/>
          </a:xfrm>
          <a:prstGeom prst="rect">
            <a:avLst/>
          </a:prstGeom>
          <a:ln>
            <a:noFill/>
          </a:ln>
          <a:effectLst>
            <a:softEdge rad="112500"/>
          </a:effectLst>
        </p:spPr>
      </p:pic>
      <p:sp>
        <p:nvSpPr>
          <p:cNvPr id="3" name="Content Placeholder 2"/>
          <p:cNvSpPr>
            <a:spLocks noGrp="1"/>
          </p:cNvSpPr>
          <p:nvPr>
            <p:ph idx="1"/>
          </p:nvPr>
        </p:nvSpPr>
        <p:spPr>
          <a:xfrm>
            <a:off x="457200" y="1828800"/>
            <a:ext cx="7239000" cy="3038784"/>
          </a:xfrm>
        </p:spPr>
        <p:txBody>
          <a:bodyPr>
            <a:normAutofit fontScale="92500" lnSpcReduction="10000"/>
          </a:bodyPr>
          <a:lstStyle/>
          <a:p>
            <a:pPr>
              <a:buNone/>
            </a:pPr>
            <a:r>
              <a:rPr lang="en-US" sz="2400" dirty="0">
                <a:latin typeface="Geometr231 BT" pitchFamily="34" charset="0"/>
              </a:rPr>
              <a:t>   </a:t>
            </a:r>
            <a:r>
              <a:rPr lang="en-US" sz="2400" dirty="0">
                <a:latin typeface="Candara" panose="020E0502030303020204" pitchFamily="34" charset="0"/>
              </a:rPr>
              <a:t>Art is like words without letters.</a:t>
            </a:r>
          </a:p>
          <a:p>
            <a:pPr>
              <a:buNone/>
            </a:pPr>
            <a:endParaRPr lang="en-US" sz="2400" dirty="0">
              <a:latin typeface="Candara" panose="020E0502030303020204" pitchFamily="34" charset="0"/>
            </a:endParaRPr>
          </a:p>
          <a:p>
            <a:pPr>
              <a:lnSpc>
                <a:spcPct val="160000"/>
              </a:lnSpc>
              <a:buNone/>
            </a:pPr>
            <a:r>
              <a:rPr lang="en-US" sz="2400" dirty="0">
                <a:latin typeface="Candara" panose="020E0502030303020204" pitchFamily="34" charset="0"/>
              </a:rPr>
              <a:t>   Art is a free thing. There are no rules in art. If you “mess up” in art, it’s still a piece of art.</a:t>
            </a:r>
          </a:p>
          <a:p>
            <a:pPr algn="ctr">
              <a:buNone/>
            </a:pPr>
            <a:endParaRPr lang="en-US" sz="1800" dirty="0">
              <a:latin typeface="Candara" panose="020E0502030303020204" pitchFamily="34" charset="0"/>
            </a:endParaRPr>
          </a:p>
          <a:p>
            <a:pPr>
              <a:buNone/>
            </a:pPr>
            <a:r>
              <a:rPr lang="en-US" sz="1800" dirty="0">
                <a:latin typeface="Candara" panose="020E0502030303020204" pitchFamily="34" charset="0"/>
              </a:rPr>
              <a:t>    </a:t>
            </a:r>
            <a:r>
              <a:rPr lang="en-US" sz="1500" dirty="0">
                <a:latin typeface="Candara" panose="020E0502030303020204" pitchFamily="34" charset="0"/>
              </a:rPr>
              <a:t>Sarah Bloom and Steven </a:t>
            </a:r>
            <a:r>
              <a:rPr lang="en-US" sz="1500" dirty="0" err="1">
                <a:latin typeface="Candara" panose="020E0502030303020204" pitchFamily="34" charset="0"/>
              </a:rPr>
              <a:t>Brantingham</a:t>
            </a:r>
            <a:endParaRPr lang="en-US" sz="1500" dirty="0">
              <a:latin typeface="Candara" panose="020E0502030303020204" pitchFamily="34" charset="0"/>
            </a:endParaRPr>
          </a:p>
          <a:p>
            <a:pPr>
              <a:buNone/>
            </a:pPr>
            <a:r>
              <a:rPr lang="en-US" sz="1500" dirty="0">
                <a:latin typeface="Candara" panose="020E0502030303020204" pitchFamily="34" charset="0"/>
              </a:rPr>
              <a:t>    Fourth Grade Students</a:t>
            </a:r>
          </a:p>
          <a:p>
            <a:pPr>
              <a:buNone/>
            </a:pPr>
            <a:r>
              <a:rPr lang="en-US" sz="1500" dirty="0">
                <a:latin typeface="Candara" panose="020E0502030303020204" pitchFamily="34" charset="0"/>
              </a:rPr>
              <a:t>    Main School, </a:t>
            </a:r>
            <a:r>
              <a:rPr lang="en-US" sz="1500" dirty="0" err="1">
                <a:latin typeface="Candara" panose="020E0502030303020204" pitchFamily="34" charset="0"/>
              </a:rPr>
              <a:t>Carpinteria</a:t>
            </a:r>
            <a:r>
              <a:rPr lang="en-US" sz="1500" dirty="0">
                <a:latin typeface="Candara" panose="020E0502030303020204" pitchFamily="34" charset="0"/>
              </a:rPr>
              <a:t>, CA</a:t>
            </a:r>
          </a:p>
          <a:p>
            <a:pPr>
              <a:buNone/>
            </a:pPr>
            <a:endParaRPr lang="en-US" dirty="0">
              <a:latin typeface="Geometr231 BT"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a:latin typeface="Baroque Script" pitchFamily="2" charset="0"/>
              </a:rPr>
              <a:t>Racism – Not Innate</a:t>
            </a:r>
            <a:endParaRPr lang="en-US" i="1" cap="none" dirty="0">
              <a:latin typeface="Baroque Script" pitchFamily="2" charset="0"/>
            </a:endParaRPr>
          </a:p>
        </p:txBody>
      </p:sp>
      <p:sp>
        <p:nvSpPr>
          <p:cNvPr id="3" name="Content Placeholder 2"/>
          <p:cNvSpPr>
            <a:spLocks noGrp="1"/>
          </p:cNvSpPr>
          <p:nvPr>
            <p:ph idx="1"/>
          </p:nvPr>
        </p:nvSpPr>
        <p:spPr>
          <a:xfrm>
            <a:off x="76200" y="1524000"/>
            <a:ext cx="4114800" cy="5410200"/>
          </a:xfrm>
        </p:spPr>
        <p:txBody>
          <a:bodyPr>
            <a:normAutofit fontScale="55000" lnSpcReduction="20000"/>
          </a:bodyPr>
          <a:lstStyle/>
          <a:p>
            <a:pPr algn="r">
              <a:lnSpc>
                <a:spcPct val="160000"/>
              </a:lnSpc>
              <a:buNone/>
            </a:pPr>
            <a:r>
              <a:rPr lang="en-US" sz="2400" b="1" dirty="0"/>
              <a:t>	</a:t>
            </a:r>
            <a:r>
              <a:rPr lang="en-US" sz="2500" dirty="0">
                <a:latin typeface="Candara" panose="020E0502030303020204" pitchFamily="34" charset="0"/>
              </a:rPr>
              <a:t>You've got to be taught</a:t>
            </a:r>
            <a:br>
              <a:rPr lang="en-US" sz="2500" dirty="0">
                <a:latin typeface="Candara" panose="020E0502030303020204" pitchFamily="34" charset="0"/>
              </a:rPr>
            </a:br>
            <a:r>
              <a:rPr lang="en-US" sz="2500" dirty="0">
                <a:latin typeface="Candara" panose="020E0502030303020204" pitchFamily="34" charset="0"/>
              </a:rPr>
              <a:t>	To hate and fear,</a:t>
            </a:r>
            <a:br>
              <a:rPr lang="en-US" sz="2500" dirty="0">
                <a:latin typeface="Candara" panose="020E0502030303020204" pitchFamily="34" charset="0"/>
              </a:rPr>
            </a:br>
            <a:r>
              <a:rPr lang="en-US" sz="2500" dirty="0">
                <a:latin typeface="Candara" panose="020E0502030303020204" pitchFamily="34" charset="0"/>
              </a:rPr>
              <a:t>You've got to be taught</a:t>
            </a:r>
            <a:br>
              <a:rPr lang="en-US" sz="2500" dirty="0">
                <a:latin typeface="Candara" panose="020E0502030303020204" pitchFamily="34" charset="0"/>
              </a:rPr>
            </a:br>
            <a:r>
              <a:rPr lang="en-US" sz="2500" dirty="0">
                <a:latin typeface="Candara" panose="020E0502030303020204" pitchFamily="34" charset="0"/>
              </a:rPr>
              <a:t>	From year to year,</a:t>
            </a:r>
            <a:br>
              <a:rPr lang="en-US" sz="2500" dirty="0">
                <a:latin typeface="Candara" panose="020E0502030303020204" pitchFamily="34" charset="0"/>
              </a:rPr>
            </a:br>
            <a:r>
              <a:rPr lang="en-US" sz="2500" dirty="0">
                <a:latin typeface="Candara" panose="020E0502030303020204" pitchFamily="34" charset="0"/>
              </a:rPr>
              <a:t>It's got to be drummed</a:t>
            </a:r>
            <a:br>
              <a:rPr lang="en-US" sz="2500" dirty="0">
                <a:latin typeface="Candara" panose="020E0502030303020204" pitchFamily="34" charset="0"/>
              </a:rPr>
            </a:br>
            <a:r>
              <a:rPr lang="en-US" sz="2500" dirty="0">
                <a:latin typeface="Candara" panose="020E0502030303020204" pitchFamily="34" charset="0"/>
              </a:rPr>
              <a:t>	In your dear little ear</a:t>
            </a:r>
            <a:br>
              <a:rPr lang="en-US" sz="2500" dirty="0">
                <a:latin typeface="Candara" panose="020E0502030303020204" pitchFamily="34" charset="0"/>
              </a:rPr>
            </a:br>
            <a:r>
              <a:rPr lang="en-US" sz="2500" dirty="0">
                <a:latin typeface="Candara" panose="020E0502030303020204" pitchFamily="34" charset="0"/>
              </a:rPr>
              <a:t>You've got to be carefully taught.</a:t>
            </a:r>
            <a:br>
              <a:rPr lang="en-US" sz="2500" dirty="0">
                <a:latin typeface="Candara" panose="020E0502030303020204" pitchFamily="34" charset="0"/>
              </a:rPr>
            </a:br>
            <a:br>
              <a:rPr lang="en-US" sz="2500" dirty="0">
                <a:latin typeface="Candara" panose="020E0502030303020204" pitchFamily="34" charset="0"/>
              </a:rPr>
            </a:br>
            <a:r>
              <a:rPr lang="en-US" sz="2500" dirty="0">
                <a:latin typeface="Candara" panose="020E0502030303020204" pitchFamily="34" charset="0"/>
              </a:rPr>
              <a:t>You've got to be taught to be afraid</a:t>
            </a:r>
            <a:br>
              <a:rPr lang="en-US" sz="2500" dirty="0">
                <a:latin typeface="Candara" panose="020E0502030303020204" pitchFamily="34" charset="0"/>
              </a:rPr>
            </a:br>
            <a:r>
              <a:rPr lang="en-US" sz="2500" dirty="0">
                <a:latin typeface="Candara" panose="020E0502030303020204" pitchFamily="34" charset="0"/>
              </a:rPr>
              <a:t>	Of people whose eyes are oddly made,</a:t>
            </a:r>
            <a:br>
              <a:rPr lang="en-US" sz="2500" dirty="0">
                <a:latin typeface="Candara" panose="020E0502030303020204" pitchFamily="34" charset="0"/>
              </a:rPr>
            </a:br>
            <a:r>
              <a:rPr lang="en-US" sz="2500" dirty="0">
                <a:latin typeface="Candara" panose="020E0502030303020204" pitchFamily="34" charset="0"/>
              </a:rPr>
              <a:t>And people whose skin is a </a:t>
            </a:r>
            <a:r>
              <a:rPr lang="en-US" sz="2500" dirty="0" err="1">
                <a:latin typeface="Candara" panose="020E0502030303020204" pitchFamily="34" charset="0"/>
              </a:rPr>
              <a:t>diff'rent</a:t>
            </a:r>
            <a:r>
              <a:rPr lang="en-US" sz="2500" dirty="0">
                <a:latin typeface="Candara" panose="020E0502030303020204" pitchFamily="34" charset="0"/>
              </a:rPr>
              <a:t> shade,</a:t>
            </a:r>
            <a:br>
              <a:rPr lang="en-US" sz="2500" dirty="0">
                <a:latin typeface="Candara" panose="020E0502030303020204" pitchFamily="34" charset="0"/>
              </a:rPr>
            </a:br>
            <a:r>
              <a:rPr lang="en-US" sz="2500" dirty="0">
                <a:latin typeface="Candara" panose="020E0502030303020204" pitchFamily="34" charset="0"/>
              </a:rPr>
              <a:t>	You've got to be carefully taught.</a:t>
            </a:r>
            <a:br>
              <a:rPr lang="en-US" sz="2500" dirty="0">
                <a:latin typeface="Candara" panose="020E0502030303020204" pitchFamily="34" charset="0"/>
              </a:rPr>
            </a:br>
            <a:br>
              <a:rPr lang="en-US" sz="2500" dirty="0">
                <a:latin typeface="Candara" panose="020E0502030303020204" pitchFamily="34" charset="0"/>
              </a:rPr>
            </a:br>
            <a:r>
              <a:rPr lang="en-US" sz="2500" dirty="0">
                <a:latin typeface="Candara" panose="020E0502030303020204" pitchFamily="34" charset="0"/>
              </a:rPr>
              <a:t>You've got to be taught before it's too late,</a:t>
            </a:r>
            <a:br>
              <a:rPr lang="en-US" sz="2500" dirty="0">
                <a:latin typeface="Candara" panose="020E0502030303020204" pitchFamily="34" charset="0"/>
              </a:rPr>
            </a:br>
            <a:r>
              <a:rPr lang="en-US" sz="2500" dirty="0">
                <a:latin typeface="Candara" panose="020E0502030303020204" pitchFamily="34" charset="0"/>
              </a:rPr>
              <a:t>	Before you are six or seven or eight,</a:t>
            </a:r>
            <a:br>
              <a:rPr lang="en-US" sz="2500" dirty="0">
                <a:latin typeface="Candara" panose="020E0502030303020204" pitchFamily="34" charset="0"/>
              </a:rPr>
            </a:br>
            <a:r>
              <a:rPr lang="en-US" sz="2500" dirty="0">
                <a:latin typeface="Candara" panose="020E0502030303020204" pitchFamily="34" charset="0"/>
              </a:rPr>
              <a:t>To hate all the people your relatives hate,</a:t>
            </a:r>
            <a:br>
              <a:rPr lang="en-US" sz="2500" dirty="0">
                <a:latin typeface="Candara" panose="020E0502030303020204" pitchFamily="34" charset="0"/>
              </a:rPr>
            </a:br>
            <a:r>
              <a:rPr lang="en-US" sz="2500" dirty="0">
                <a:latin typeface="Candara" panose="020E0502030303020204" pitchFamily="34" charset="0"/>
              </a:rPr>
              <a:t>	You've got to be carefully taught! </a:t>
            </a:r>
            <a:endParaRPr lang="en-US" sz="2100" dirty="0">
              <a:latin typeface="Candara" panose="020E0502030303020204" pitchFamily="34" charset="0"/>
            </a:endParaRPr>
          </a:p>
        </p:txBody>
      </p:sp>
      <p:pic>
        <p:nvPicPr>
          <p:cNvPr id="1026" name="Picture 2" descr="Dawn Reader: You've Got to Be Carefully Taught">
            <a:extLst>
              <a:ext uri="{FF2B5EF4-FFF2-40B4-BE49-F238E27FC236}">
                <a16:creationId xmlns:a16="http://schemas.microsoft.com/office/drawing/2014/main" id="{C78BF589-62CB-6694-2A79-DB4B2057C6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752600"/>
            <a:ext cx="4177435" cy="37480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E29E642-458C-BD1F-B679-391EB9395984}"/>
              </a:ext>
            </a:extLst>
          </p:cNvPr>
          <p:cNvSpPr txBox="1"/>
          <p:nvPr/>
        </p:nvSpPr>
        <p:spPr>
          <a:xfrm>
            <a:off x="4658360" y="5943600"/>
            <a:ext cx="3048000" cy="338554"/>
          </a:xfrm>
          <a:prstGeom prst="rect">
            <a:avLst/>
          </a:prstGeom>
          <a:noFill/>
        </p:spPr>
        <p:txBody>
          <a:bodyPr wrap="square" rtlCol="0">
            <a:spAutoFit/>
          </a:bodyPr>
          <a:lstStyle/>
          <a:p>
            <a:pPr algn="ctr"/>
            <a:r>
              <a:rPr lang="en-US" sz="1600" dirty="0">
                <a:latin typeface="Candara" panose="020E0502030303020204" pitchFamily="34" charset="0"/>
              </a:rPr>
              <a:t>Rogers &amp; Hammerstein</a:t>
            </a:r>
            <a:endParaRPr lang="en-US" sz="16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a:latin typeface="Baroque Script" pitchFamily="2" charset="0"/>
              </a:rPr>
              <a:t>Racism – Not Innate</a:t>
            </a:r>
            <a:endParaRPr lang="en-US" i="1" cap="none" dirty="0">
              <a:latin typeface="Baroque Script" pitchFamily="2" charset="0"/>
            </a:endParaRPr>
          </a:p>
        </p:txBody>
      </p:sp>
      <p:pic>
        <p:nvPicPr>
          <p:cNvPr id="5" name="Picture 4" descr="Black and White.jpg"/>
          <p:cNvPicPr>
            <a:picLocks noChangeAspect="1"/>
          </p:cNvPicPr>
          <p:nvPr/>
        </p:nvPicPr>
        <p:blipFill>
          <a:blip r:embed="rId2" cstate="print"/>
          <a:stretch>
            <a:fillRect/>
          </a:stretch>
        </p:blipFill>
        <p:spPr>
          <a:xfrm>
            <a:off x="990600" y="1741905"/>
            <a:ext cx="5943600" cy="4483769"/>
          </a:xfrm>
          <a:prstGeom prst="rect">
            <a:avLst/>
          </a:prstGeom>
          <a:ln>
            <a:noFill/>
          </a:ln>
          <a:effectLst>
            <a:softEdge rad="112500"/>
          </a:effectLst>
          <a:scene3d>
            <a:camera prst="isometricOffAxis1Right"/>
            <a:lightRig rig="threePt" dir="t"/>
          </a:scene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7239000" cy="1143000"/>
          </a:xfrm>
        </p:spPr>
        <p:txBody>
          <a:bodyPr>
            <a:normAutofit fontScale="90000"/>
          </a:bodyPr>
          <a:lstStyle/>
          <a:p>
            <a:pPr>
              <a:lnSpc>
                <a:spcPct val="200000"/>
              </a:lnSpc>
            </a:pPr>
            <a:r>
              <a:rPr lang="en-US" cap="none" dirty="0">
                <a:latin typeface="Baroque Script" pitchFamily="2" charset="0"/>
              </a:rPr>
              <a:t>Lily Yeh’s</a:t>
            </a:r>
            <a:br>
              <a:rPr lang="en-US" cap="none" dirty="0">
                <a:latin typeface="Baroque Script" pitchFamily="2" charset="0"/>
              </a:rPr>
            </a:br>
            <a:r>
              <a:rPr lang="en-US" cap="none" dirty="0">
                <a:latin typeface="Baroque Script" pitchFamily="2" charset="0"/>
              </a:rPr>
              <a:t>Magic Village</a:t>
            </a:r>
          </a:p>
        </p:txBody>
      </p:sp>
      <p:pic>
        <p:nvPicPr>
          <p:cNvPr id="4" name="Picture 3" descr="Lily Yeh Village 4.jpg"/>
          <p:cNvPicPr>
            <a:picLocks noChangeAspect="1"/>
          </p:cNvPicPr>
          <p:nvPr/>
        </p:nvPicPr>
        <p:blipFill>
          <a:blip r:embed="rId2" cstate="print"/>
          <a:stretch>
            <a:fillRect/>
          </a:stretch>
        </p:blipFill>
        <p:spPr>
          <a:xfrm>
            <a:off x="76200" y="2590800"/>
            <a:ext cx="4812507" cy="3581400"/>
          </a:xfrm>
          <a:prstGeom prst="rect">
            <a:avLst/>
          </a:prstGeom>
          <a:ln>
            <a:noFill/>
          </a:ln>
          <a:effectLst>
            <a:softEdge rad="112500"/>
          </a:effectLst>
        </p:spPr>
      </p:pic>
      <p:pic>
        <p:nvPicPr>
          <p:cNvPr id="5" name="Picture 4" descr="2002LilyYeh.jpg"/>
          <p:cNvPicPr>
            <a:picLocks noChangeAspect="1"/>
          </p:cNvPicPr>
          <p:nvPr/>
        </p:nvPicPr>
        <p:blipFill>
          <a:blip r:embed="rId3" cstate="print"/>
          <a:stretch>
            <a:fillRect/>
          </a:stretch>
        </p:blipFill>
        <p:spPr>
          <a:xfrm>
            <a:off x="4800600" y="1209040"/>
            <a:ext cx="4114800" cy="5486400"/>
          </a:xfrm>
          <a:prstGeom prst="rect">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a:latin typeface="Baroque Script" pitchFamily="2" charset="0"/>
              </a:rPr>
              <a:t>Spirituality</a:t>
            </a:r>
            <a:endParaRPr lang="en-US" dirty="0">
              <a:latin typeface="Baroque Script" pitchFamily="2" charset="0"/>
            </a:endParaRPr>
          </a:p>
        </p:txBody>
      </p:sp>
      <p:sp>
        <p:nvSpPr>
          <p:cNvPr id="3" name="Content Placeholder 2"/>
          <p:cNvSpPr>
            <a:spLocks noGrp="1"/>
          </p:cNvSpPr>
          <p:nvPr>
            <p:ph idx="1"/>
          </p:nvPr>
        </p:nvSpPr>
        <p:spPr>
          <a:xfrm>
            <a:off x="4724400" y="3124200"/>
            <a:ext cx="7239000" cy="4846320"/>
          </a:xfrm>
        </p:spPr>
        <p:txBody>
          <a:bodyPr>
            <a:normAutofit/>
          </a:bodyPr>
          <a:lstStyle/>
          <a:p>
            <a:pPr marL="0" indent="0">
              <a:lnSpc>
                <a:spcPct val="150000"/>
              </a:lnSpc>
              <a:buNone/>
            </a:pPr>
            <a:r>
              <a:rPr lang="en-US" sz="2400" dirty="0">
                <a:latin typeface="Candara" panose="020E0502030303020204" pitchFamily="34" charset="0"/>
              </a:rPr>
              <a:t>The state, quality, </a:t>
            </a:r>
          </a:p>
          <a:p>
            <a:pPr marL="0" indent="0">
              <a:lnSpc>
                <a:spcPct val="150000"/>
              </a:lnSpc>
              <a:buNone/>
            </a:pPr>
            <a:r>
              <a:rPr lang="en-US" sz="2400" dirty="0">
                <a:latin typeface="Candara" panose="020E0502030303020204" pitchFamily="34" charset="0"/>
              </a:rPr>
              <a:t>  manner, or fact </a:t>
            </a:r>
          </a:p>
          <a:p>
            <a:pPr marL="0" indent="0">
              <a:lnSpc>
                <a:spcPct val="150000"/>
              </a:lnSpc>
              <a:buNone/>
            </a:pPr>
            <a:r>
              <a:rPr lang="en-US" sz="2400" dirty="0">
                <a:latin typeface="Candara" panose="020E0502030303020204" pitchFamily="34" charset="0"/>
              </a:rPr>
              <a:t>of being spiritual.</a:t>
            </a:r>
          </a:p>
        </p:txBody>
      </p:sp>
      <p:pic>
        <p:nvPicPr>
          <p:cNvPr id="4" name="Picture 3" descr="imagesLC2QCF8U.jpg"/>
          <p:cNvPicPr>
            <a:picLocks noChangeAspect="1"/>
          </p:cNvPicPr>
          <p:nvPr/>
        </p:nvPicPr>
        <p:blipFill>
          <a:blip r:embed="rId2" cstate="print"/>
          <a:stretch>
            <a:fillRect/>
          </a:stretch>
        </p:blipFill>
        <p:spPr>
          <a:xfrm>
            <a:off x="609600" y="1569415"/>
            <a:ext cx="4229100" cy="5278425"/>
          </a:xfrm>
          <a:prstGeom prst="ellipse">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none" dirty="0">
                <a:latin typeface="Baroque Script" pitchFamily="2" charset="0"/>
              </a:rPr>
              <a:t>Lily </a:t>
            </a:r>
            <a:r>
              <a:rPr lang="en-US" cap="none" dirty="0" err="1">
                <a:latin typeface="Baroque Script" pitchFamily="2" charset="0"/>
              </a:rPr>
              <a:t>Yeh’s</a:t>
            </a:r>
            <a:r>
              <a:rPr lang="en-US" cap="none" dirty="0">
                <a:latin typeface="Baroque Script" pitchFamily="2" charset="0"/>
              </a:rPr>
              <a:t> Magic Village</a:t>
            </a:r>
          </a:p>
        </p:txBody>
      </p:sp>
      <p:pic>
        <p:nvPicPr>
          <p:cNvPr id="6" name="Picture 5" descr="2002before.jpg"/>
          <p:cNvPicPr>
            <a:picLocks noChangeAspect="1"/>
          </p:cNvPicPr>
          <p:nvPr/>
        </p:nvPicPr>
        <p:blipFill>
          <a:blip r:embed="rId2" cstate="print"/>
          <a:stretch>
            <a:fillRect/>
          </a:stretch>
        </p:blipFill>
        <p:spPr>
          <a:xfrm>
            <a:off x="174010" y="1562100"/>
            <a:ext cx="4906140" cy="3276600"/>
          </a:xfrm>
          <a:prstGeom prst="rect">
            <a:avLst/>
          </a:prstGeom>
          <a:ln>
            <a:noFill/>
          </a:ln>
          <a:effectLst>
            <a:softEdge rad="112500"/>
          </a:effectLst>
        </p:spPr>
      </p:pic>
      <p:pic>
        <p:nvPicPr>
          <p:cNvPr id="7" name="Picture 6" descr="2002after.jpg"/>
          <p:cNvPicPr>
            <a:picLocks noChangeAspect="1"/>
          </p:cNvPicPr>
          <p:nvPr/>
        </p:nvPicPr>
        <p:blipFill>
          <a:blip r:embed="rId3" cstate="print"/>
          <a:stretch>
            <a:fillRect/>
          </a:stretch>
        </p:blipFill>
        <p:spPr>
          <a:xfrm>
            <a:off x="3810000" y="3429000"/>
            <a:ext cx="4986130" cy="3276600"/>
          </a:xfrm>
          <a:prstGeom prst="rect">
            <a:avLst/>
          </a:prstGeom>
          <a:ln>
            <a:noFill/>
          </a:ln>
          <a:effectLst>
            <a:softEdge rad="112500"/>
          </a:effectLst>
        </p:spPr>
      </p:pic>
      <p:sp>
        <p:nvSpPr>
          <p:cNvPr id="8" name="Left-Up Arrow 7"/>
          <p:cNvSpPr/>
          <p:nvPr/>
        </p:nvSpPr>
        <p:spPr>
          <a:xfrm rot="16200000">
            <a:off x="5039510" y="2321560"/>
            <a:ext cx="914400" cy="7620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029200" y="1844039"/>
            <a:ext cx="2133600" cy="369332"/>
          </a:xfrm>
          <a:prstGeom prst="rect">
            <a:avLst/>
          </a:prstGeom>
          <a:noFill/>
        </p:spPr>
        <p:txBody>
          <a:bodyPr wrap="square" rtlCol="0">
            <a:spAutoFit/>
          </a:bodyPr>
          <a:lstStyle/>
          <a:p>
            <a:r>
              <a:rPr lang="en-US" dirty="0">
                <a:latin typeface="Geometr231 BT" pitchFamily="34" charset="0"/>
              </a:rPr>
              <a:t>BEFORE</a:t>
            </a:r>
          </a:p>
        </p:txBody>
      </p:sp>
      <p:sp>
        <p:nvSpPr>
          <p:cNvPr id="10" name="TextBox 9"/>
          <p:cNvSpPr txBox="1"/>
          <p:nvPr/>
        </p:nvSpPr>
        <p:spPr>
          <a:xfrm>
            <a:off x="5985640" y="2854683"/>
            <a:ext cx="914400" cy="369332"/>
          </a:xfrm>
          <a:prstGeom prst="rect">
            <a:avLst/>
          </a:prstGeom>
          <a:noFill/>
        </p:spPr>
        <p:txBody>
          <a:bodyPr wrap="square" rtlCol="0">
            <a:spAutoFit/>
          </a:bodyPr>
          <a:lstStyle/>
          <a:p>
            <a:r>
              <a:rPr lang="en-US" dirty="0">
                <a:latin typeface="Geometr231 BT" pitchFamily="34" charset="0"/>
              </a:rPr>
              <a:t>AFTER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a:latin typeface="Baroque Script" pitchFamily="2" charset="0"/>
              </a:rPr>
              <a:t>Music of Hope</a:t>
            </a:r>
          </a:p>
        </p:txBody>
      </p:sp>
      <p:pic>
        <p:nvPicPr>
          <p:cNvPr id="4" name="Picture 3" descr="Catherine Geach.jpg"/>
          <p:cNvPicPr>
            <a:picLocks noChangeAspect="1"/>
          </p:cNvPicPr>
          <p:nvPr/>
        </p:nvPicPr>
        <p:blipFill>
          <a:blip r:embed="rId2" cstate="print"/>
          <a:stretch>
            <a:fillRect/>
          </a:stretch>
        </p:blipFill>
        <p:spPr>
          <a:xfrm>
            <a:off x="304800" y="1676400"/>
            <a:ext cx="3429000" cy="4680000"/>
          </a:xfrm>
          <a:prstGeom prst="rect">
            <a:avLst/>
          </a:prstGeom>
          <a:ln>
            <a:noFill/>
          </a:ln>
          <a:effectLst>
            <a:softEdge rad="112500"/>
          </a:effectLst>
        </p:spPr>
      </p:pic>
      <p:pic>
        <p:nvPicPr>
          <p:cNvPr id="5" name="Picture 4" descr="Music of Hope 1.jpg"/>
          <p:cNvPicPr>
            <a:picLocks noChangeAspect="1"/>
          </p:cNvPicPr>
          <p:nvPr/>
        </p:nvPicPr>
        <p:blipFill>
          <a:blip r:embed="rId3" cstate="print"/>
          <a:stretch>
            <a:fillRect/>
          </a:stretch>
        </p:blipFill>
        <p:spPr>
          <a:xfrm>
            <a:off x="3511648" y="2971800"/>
            <a:ext cx="5327552" cy="3689823"/>
          </a:xfrm>
          <a:prstGeom prst="rect">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8153400" cy="1143000"/>
          </a:xfrm>
        </p:spPr>
        <p:txBody>
          <a:bodyPr>
            <a:normAutofit fontScale="90000"/>
          </a:bodyPr>
          <a:lstStyle/>
          <a:p>
            <a:pPr algn="ctr">
              <a:lnSpc>
                <a:spcPct val="150000"/>
              </a:lnSpc>
            </a:pPr>
            <a:r>
              <a:rPr lang="en-US" cap="none" dirty="0">
                <a:latin typeface="Baroque Script" pitchFamily="2" charset="0"/>
              </a:rPr>
              <a:t>Using Art to </a:t>
            </a:r>
            <a:br>
              <a:rPr lang="en-US" cap="none" dirty="0">
                <a:latin typeface="Baroque Script" pitchFamily="2" charset="0"/>
              </a:rPr>
            </a:br>
            <a:r>
              <a:rPr lang="en-US" cap="none" dirty="0">
                <a:latin typeface="Baroque Script" pitchFamily="2" charset="0"/>
              </a:rPr>
              <a:t>Heal Ourselves</a:t>
            </a:r>
          </a:p>
        </p:txBody>
      </p:sp>
      <p:sp>
        <p:nvSpPr>
          <p:cNvPr id="3" name="Content Placeholder 2"/>
          <p:cNvSpPr>
            <a:spLocks noGrp="1"/>
          </p:cNvSpPr>
          <p:nvPr>
            <p:ph idx="1"/>
          </p:nvPr>
        </p:nvSpPr>
        <p:spPr>
          <a:xfrm>
            <a:off x="0" y="5130800"/>
            <a:ext cx="8153400" cy="1752600"/>
          </a:xfrm>
        </p:spPr>
        <p:txBody>
          <a:bodyPr>
            <a:normAutofit fontScale="85000" lnSpcReduction="10000"/>
          </a:bodyPr>
          <a:lstStyle/>
          <a:p>
            <a:pPr>
              <a:lnSpc>
                <a:spcPct val="150000"/>
              </a:lnSpc>
              <a:buNone/>
            </a:pPr>
            <a:r>
              <a:rPr lang="en-US" dirty="0"/>
              <a:t>	</a:t>
            </a:r>
            <a:r>
              <a:rPr lang="en-US" dirty="0">
                <a:latin typeface="Candara" panose="020E0502030303020204" pitchFamily="34" charset="0"/>
              </a:rPr>
              <a:t>We can all use the arts to heal ourselves and to lift ourselves to higher levels of spirituality. We can benefit from the art of others, but we can also, and to greater benefit, create our own art. </a:t>
            </a:r>
          </a:p>
        </p:txBody>
      </p:sp>
      <p:pic>
        <p:nvPicPr>
          <p:cNvPr id="5" name="Picture 4">
            <a:extLst>
              <a:ext uri="{FF2B5EF4-FFF2-40B4-BE49-F238E27FC236}">
                <a16:creationId xmlns:a16="http://schemas.microsoft.com/office/drawing/2014/main" id="{8669F275-1ED4-D3CA-A415-950FDA051A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199640"/>
            <a:ext cx="4376120" cy="2865120"/>
          </a:xfrm>
          <a:prstGeom prst="rect">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a:latin typeface="Baroque Script" pitchFamily="2" charset="0"/>
              </a:rPr>
              <a:t>Pen a Poem</a:t>
            </a:r>
          </a:p>
        </p:txBody>
      </p:sp>
      <p:sp>
        <p:nvSpPr>
          <p:cNvPr id="3" name="Content Placeholder 2"/>
          <p:cNvSpPr>
            <a:spLocks noGrp="1"/>
          </p:cNvSpPr>
          <p:nvPr>
            <p:ph idx="1"/>
          </p:nvPr>
        </p:nvSpPr>
        <p:spPr>
          <a:xfrm>
            <a:off x="1371600" y="1752600"/>
            <a:ext cx="5562600" cy="4846320"/>
          </a:xfrm>
        </p:spPr>
        <p:txBody>
          <a:bodyPr>
            <a:normAutofit fontScale="55000" lnSpcReduction="20000"/>
          </a:bodyPr>
          <a:lstStyle/>
          <a:p>
            <a:pPr>
              <a:buNone/>
            </a:pPr>
            <a:r>
              <a:rPr lang="en-US" dirty="0">
                <a:latin typeface="Candara" panose="020E0502030303020204" pitchFamily="34" charset="0"/>
              </a:rPr>
              <a:t>Happy?	Pen a poem!	</a:t>
            </a:r>
          </a:p>
          <a:p>
            <a:pPr>
              <a:buNone/>
            </a:pPr>
            <a:r>
              <a:rPr lang="en-US" dirty="0">
                <a:latin typeface="Candara" panose="020E0502030303020204" pitchFamily="34" charset="0"/>
              </a:rPr>
              <a:t>		The elation will grow; in it’s warmth you will glow.</a:t>
            </a:r>
          </a:p>
          <a:p>
            <a:pPr>
              <a:buNone/>
            </a:pPr>
            <a:r>
              <a:rPr lang="en-US" dirty="0">
                <a:latin typeface="Candara" panose="020E0502030303020204" pitchFamily="34" charset="0"/>
              </a:rPr>
              <a:t> </a:t>
            </a:r>
          </a:p>
          <a:p>
            <a:pPr>
              <a:buNone/>
            </a:pPr>
            <a:r>
              <a:rPr lang="en-US" dirty="0">
                <a:latin typeface="Candara" panose="020E0502030303020204" pitchFamily="34" charset="0"/>
              </a:rPr>
              <a:t>Sad?	Pen a poem!	</a:t>
            </a:r>
          </a:p>
          <a:p>
            <a:pPr>
              <a:buNone/>
            </a:pPr>
            <a:r>
              <a:rPr lang="en-US" dirty="0">
                <a:latin typeface="Candara" panose="020E0502030303020204" pitchFamily="34" charset="0"/>
              </a:rPr>
              <a:t>		The hurt will melt away; it will help you thru the day.</a:t>
            </a:r>
          </a:p>
          <a:p>
            <a:pPr>
              <a:buNone/>
            </a:pPr>
            <a:r>
              <a:rPr lang="en-US" dirty="0">
                <a:latin typeface="Candara" panose="020E0502030303020204" pitchFamily="34" charset="0"/>
              </a:rPr>
              <a:t> </a:t>
            </a:r>
          </a:p>
          <a:p>
            <a:pPr>
              <a:buNone/>
            </a:pPr>
            <a:r>
              <a:rPr lang="en-US" dirty="0">
                <a:latin typeface="Candara" panose="020E0502030303020204" pitchFamily="34" charset="0"/>
              </a:rPr>
              <a:t>Angry?	Pen a poem!	</a:t>
            </a:r>
          </a:p>
          <a:p>
            <a:pPr>
              <a:buNone/>
            </a:pPr>
            <a:r>
              <a:rPr lang="en-US" dirty="0">
                <a:latin typeface="Candara" panose="020E0502030303020204" pitchFamily="34" charset="0"/>
              </a:rPr>
              <a:t>		The fire will wane and calm you’ll regain. </a:t>
            </a:r>
          </a:p>
          <a:p>
            <a:pPr>
              <a:buNone/>
            </a:pPr>
            <a:endParaRPr lang="en-US" dirty="0">
              <a:latin typeface="Candara" panose="020E0502030303020204" pitchFamily="34" charset="0"/>
            </a:endParaRPr>
          </a:p>
          <a:p>
            <a:pPr>
              <a:buNone/>
            </a:pPr>
            <a:r>
              <a:rPr lang="en-US" dirty="0">
                <a:latin typeface="Candara" panose="020E0502030303020204" pitchFamily="34" charset="0"/>
              </a:rPr>
              <a:t>Confused?	Pen a poem!	</a:t>
            </a:r>
          </a:p>
          <a:p>
            <a:pPr>
              <a:buNone/>
            </a:pPr>
            <a:r>
              <a:rPr lang="en-US" dirty="0">
                <a:latin typeface="Candara" panose="020E0502030303020204" pitchFamily="34" charset="0"/>
              </a:rPr>
              <a:t>		It will help clear the air so you can see from here to there.</a:t>
            </a:r>
          </a:p>
          <a:p>
            <a:pPr>
              <a:buNone/>
            </a:pPr>
            <a:r>
              <a:rPr lang="en-US" dirty="0">
                <a:latin typeface="Candara" panose="020E0502030303020204" pitchFamily="34" charset="0"/>
              </a:rPr>
              <a:t> </a:t>
            </a:r>
          </a:p>
          <a:p>
            <a:pPr>
              <a:buNone/>
            </a:pPr>
            <a:r>
              <a:rPr lang="en-US" dirty="0">
                <a:latin typeface="Candara" panose="020E0502030303020204" pitchFamily="34" charset="0"/>
              </a:rPr>
              <a:t>Smitten?	Pen a poem!	</a:t>
            </a:r>
          </a:p>
          <a:p>
            <a:pPr>
              <a:buNone/>
            </a:pPr>
            <a:r>
              <a:rPr lang="en-US" dirty="0">
                <a:latin typeface="Candara" panose="020E0502030303020204" pitchFamily="34" charset="0"/>
              </a:rPr>
              <a:t>		The jewels from your heart to your Beloved impart.</a:t>
            </a:r>
          </a:p>
          <a:p>
            <a:pPr>
              <a:buNone/>
            </a:pPr>
            <a:r>
              <a:rPr lang="en-US" dirty="0">
                <a:latin typeface="Candara" panose="020E0502030303020204" pitchFamily="34" charset="0"/>
              </a:rPr>
              <a:t> </a:t>
            </a:r>
          </a:p>
          <a:p>
            <a:pPr algn="ctr">
              <a:buNone/>
            </a:pPr>
            <a:r>
              <a:rPr lang="en-US" dirty="0">
                <a:latin typeface="Candara" panose="020E0502030303020204" pitchFamily="34" charset="0"/>
              </a:rPr>
              <a:t>For every emotion that stirs each want and desire,</a:t>
            </a:r>
          </a:p>
          <a:p>
            <a:pPr algn="ctr">
              <a:buNone/>
            </a:pPr>
            <a:r>
              <a:rPr lang="en-US" dirty="0">
                <a:latin typeface="Candara" panose="020E0502030303020204" pitchFamily="34" charset="0"/>
              </a:rPr>
              <a:t>pen a poem: soon equanimity you’ll reacquire.</a:t>
            </a:r>
          </a:p>
          <a:p>
            <a:pPr algn="ctr">
              <a:buNone/>
            </a:pPr>
            <a:endParaRPr lang="en-US" dirty="0">
              <a:latin typeface="Candara" panose="020E0502030303020204" pitchFamily="34" charset="0"/>
            </a:endParaRPr>
          </a:p>
          <a:p>
            <a:pPr algn="ctr">
              <a:buNone/>
            </a:pPr>
            <a:r>
              <a:rPr lang="en-US" sz="1900" dirty="0" err="1">
                <a:latin typeface="Candara" panose="020E0502030303020204" pitchFamily="34" charset="0"/>
              </a:rPr>
              <a:t>jaine</a:t>
            </a:r>
            <a:endParaRPr lang="en-US" sz="1900" dirty="0">
              <a:latin typeface="Candara" panose="020E0502030303020204" pitchFamily="34" charset="0"/>
            </a:endParaRPr>
          </a:p>
        </p:txBody>
      </p:sp>
      <p:graphicFrame>
        <p:nvGraphicFramePr>
          <p:cNvPr id="4" name="Object 3">
            <a:extLst>
              <a:ext uri="{FF2B5EF4-FFF2-40B4-BE49-F238E27FC236}">
                <a16:creationId xmlns:a16="http://schemas.microsoft.com/office/drawing/2014/main" id="{144F0EA4-D4B7-E80F-4DD1-1C29B56DB896}"/>
              </a:ext>
            </a:extLst>
          </p:cNvPr>
          <p:cNvGraphicFramePr>
            <a:graphicFrameLocks noChangeAspect="1"/>
          </p:cNvGraphicFramePr>
          <p:nvPr>
            <p:extLst>
              <p:ext uri="{D42A27DB-BD31-4B8C-83A1-F6EECF244321}">
                <p14:modId xmlns:p14="http://schemas.microsoft.com/office/powerpoint/2010/main" val="2897895955"/>
              </p:ext>
            </p:extLst>
          </p:nvPr>
        </p:nvGraphicFramePr>
        <p:xfrm>
          <a:off x="6248400" y="3626143"/>
          <a:ext cx="2667000" cy="2572614"/>
        </p:xfrm>
        <a:graphic>
          <a:graphicData uri="http://schemas.openxmlformats.org/presentationml/2006/ole">
            <mc:AlternateContent xmlns:mc="http://schemas.openxmlformats.org/markup-compatibility/2006">
              <mc:Choice xmlns:v="urn:schemas-microsoft-com:vml" Requires="v">
                <p:oleObj name="Document" r:id="rId2" imgW="5248231" imgH="5063123" progId="WP21Doc">
                  <p:embed/>
                </p:oleObj>
              </mc:Choice>
              <mc:Fallback>
                <p:oleObj name="Document" r:id="rId2" imgW="5248231" imgH="5063123" progId="WP21Doc">
                  <p:embed/>
                  <p:pic>
                    <p:nvPicPr>
                      <p:cNvPr id="0" name=""/>
                      <p:cNvPicPr/>
                      <p:nvPr/>
                    </p:nvPicPr>
                    <p:blipFill>
                      <a:blip r:embed="rId3"/>
                      <a:stretch>
                        <a:fillRect/>
                      </a:stretch>
                    </p:blipFill>
                    <p:spPr>
                      <a:xfrm>
                        <a:off x="6248400" y="3626143"/>
                        <a:ext cx="2667000" cy="2572614"/>
                      </a:xfrm>
                      <a:prstGeom prst="rect">
                        <a:avLst/>
                      </a:prstGeom>
                    </p:spPr>
                  </p:pic>
                </p:oleObj>
              </mc:Fallback>
            </mc:AlternateContent>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none" dirty="0">
                <a:latin typeface="Baroque Script" pitchFamily="2" charset="0"/>
              </a:rPr>
              <a:t>Healing Through Dance</a:t>
            </a:r>
          </a:p>
        </p:txBody>
      </p:sp>
      <p:sp>
        <p:nvSpPr>
          <p:cNvPr id="3" name="Content Placeholder 2"/>
          <p:cNvSpPr>
            <a:spLocks noGrp="1"/>
          </p:cNvSpPr>
          <p:nvPr>
            <p:ph idx="1"/>
          </p:nvPr>
        </p:nvSpPr>
        <p:spPr>
          <a:xfrm>
            <a:off x="457200" y="1828800"/>
            <a:ext cx="7448550" cy="2423160"/>
          </a:xfrm>
        </p:spPr>
        <p:txBody>
          <a:bodyPr>
            <a:normAutofit fontScale="55000" lnSpcReduction="20000"/>
          </a:bodyPr>
          <a:lstStyle/>
          <a:p>
            <a:pPr>
              <a:lnSpc>
                <a:spcPct val="170000"/>
              </a:lnSpc>
              <a:buNone/>
            </a:pPr>
            <a:r>
              <a:rPr lang="en-US" dirty="0"/>
              <a:t>	</a:t>
            </a:r>
            <a:r>
              <a:rPr lang="en-US" sz="2900" dirty="0">
                <a:latin typeface="Candara" panose="020E0502030303020204" pitchFamily="34" charset="0"/>
              </a:rPr>
              <a:t>Marcela Lorca, creator of </a:t>
            </a:r>
            <a:r>
              <a:rPr lang="en-US" sz="2900" dirty="0" err="1">
                <a:latin typeface="Candara" panose="020E0502030303020204" pitchFamily="34" charset="0"/>
              </a:rPr>
              <a:t>BreathDance</a:t>
            </a:r>
            <a:r>
              <a:rPr lang="en-US" sz="2900" dirty="0">
                <a:latin typeface="Candara" panose="020E0502030303020204" pitchFamily="34" charset="0"/>
              </a:rPr>
              <a:t>, a body awareness technique, maintains that by using breath, voice, and movement, we can release negative emotional patterns without intellectual processing or even conscious understanding....‘Free movement of energy through the body is the definition of health,’ Lorca insists...</a:t>
            </a:r>
          </a:p>
          <a:p>
            <a:pPr>
              <a:lnSpc>
                <a:spcPct val="160000"/>
              </a:lnSpc>
              <a:buNone/>
            </a:pPr>
            <a:r>
              <a:rPr lang="en-US" sz="2400" dirty="0">
                <a:latin typeface="Candara" panose="020E0502030303020204" pitchFamily="34" charset="0"/>
              </a:rPr>
              <a:t>	</a:t>
            </a:r>
          </a:p>
        </p:txBody>
      </p:sp>
      <p:pic>
        <p:nvPicPr>
          <p:cNvPr id="2050" name="Picture 2" descr="Woman Dancing at Home at Isolation Time Stock Image - Image of hobby ...">
            <a:extLst>
              <a:ext uri="{FF2B5EF4-FFF2-40B4-BE49-F238E27FC236}">
                <a16:creationId xmlns:a16="http://schemas.microsoft.com/office/drawing/2014/main" id="{D959D9EF-2C28-85C3-CD44-66A9F51C37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710" y="3429000"/>
            <a:ext cx="4514850" cy="3009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31CBE56-F5E8-BDDB-1613-C51115BDAC8D}"/>
              </a:ext>
            </a:extLst>
          </p:cNvPr>
          <p:cNvSpPr txBox="1"/>
          <p:nvPr/>
        </p:nvSpPr>
        <p:spPr>
          <a:xfrm>
            <a:off x="722630" y="3396042"/>
            <a:ext cx="3429000" cy="3007298"/>
          </a:xfrm>
          <a:prstGeom prst="rect">
            <a:avLst/>
          </a:prstGeom>
          <a:noFill/>
        </p:spPr>
        <p:txBody>
          <a:bodyPr wrap="square" rtlCol="0">
            <a:spAutoFit/>
          </a:bodyPr>
          <a:lstStyle/>
          <a:p>
            <a:pPr algn="r">
              <a:lnSpc>
                <a:spcPct val="150000"/>
              </a:lnSpc>
            </a:pPr>
            <a:r>
              <a:rPr lang="en-US" sz="1600" dirty="0">
                <a:latin typeface="Candara" panose="020E0502030303020204" pitchFamily="34" charset="0"/>
              </a:rPr>
              <a:t>So shut the door, pull down the shades, and try a song-and-dance routine to a tune you love. There’s no telling where that freed-up energy might take you. You might feel foolish, but that’s rarely fatal; chances are that, at the very least, you’ll start having more fun.</a:t>
            </a:r>
            <a:endParaRPr lang="en-US" sz="16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19600"/>
            <a:ext cx="7772400" cy="1066800"/>
          </a:xfrm>
        </p:spPr>
        <p:txBody>
          <a:bodyPr>
            <a:normAutofit/>
          </a:bodyPr>
          <a:lstStyle/>
          <a:p>
            <a:pPr algn="ctr"/>
            <a:r>
              <a:rPr lang="en-US" cap="none" dirty="0">
                <a:latin typeface="Baroque Script" pitchFamily="2" charset="0"/>
              </a:rPr>
              <a:t>The Creator</a:t>
            </a:r>
          </a:p>
        </p:txBody>
      </p:sp>
      <p:sp>
        <p:nvSpPr>
          <p:cNvPr id="3" name="Content Placeholder 2"/>
          <p:cNvSpPr>
            <a:spLocks noGrp="1"/>
          </p:cNvSpPr>
          <p:nvPr>
            <p:ph idx="1"/>
          </p:nvPr>
        </p:nvSpPr>
        <p:spPr>
          <a:xfrm>
            <a:off x="381000" y="1981200"/>
            <a:ext cx="7239000" cy="3810000"/>
          </a:xfrm>
        </p:spPr>
        <p:txBody>
          <a:bodyPr>
            <a:normAutofit fontScale="47500" lnSpcReduction="20000"/>
          </a:bodyPr>
          <a:lstStyle/>
          <a:p>
            <a:pPr>
              <a:lnSpc>
                <a:spcPct val="170000"/>
              </a:lnSpc>
              <a:buNone/>
            </a:pPr>
            <a:r>
              <a:rPr lang="en-US" dirty="0">
                <a:latin typeface="Geometr231 BT" pitchFamily="34" charset="0"/>
              </a:rPr>
              <a:t>	 </a:t>
            </a:r>
            <a:r>
              <a:rPr lang="en-US" sz="3600" dirty="0">
                <a:latin typeface="Geometr231 BT" pitchFamily="34" charset="0"/>
              </a:rPr>
              <a:t>The Holy Books tell us we are made in the image of God. </a:t>
            </a:r>
            <a:r>
              <a:rPr lang="en-US" sz="3600" dirty="0" err="1">
                <a:latin typeface="Geometr231 BT" pitchFamily="34" charset="0"/>
              </a:rPr>
              <a:t>Bahá’u’lláh</a:t>
            </a:r>
            <a:r>
              <a:rPr lang="en-US" sz="3600" dirty="0">
                <a:latin typeface="Geometr231 BT" pitchFamily="34" charset="0"/>
              </a:rPr>
              <a:t> explains that this is not to be understood in anthropomorphic, or physical, terms but that we are all possessed with the ability to mirror forth the attributes of God, e.g. kindness, mercy, trustworthiness, benevolence, etc. </a:t>
            </a:r>
          </a:p>
          <a:p>
            <a:pPr>
              <a:lnSpc>
                <a:spcPct val="170000"/>
              </a:lnSpc>
              <a:buNone/>
            </a:pPr>
            <a:r>
              <a:rPr lang="en-US" sz="3600" dirty="0">
                <a:latin typeface="Geometr231 BT" pitchFamily="34" charset="0"/>
              </a:rPr>
              <a:t>	         One of the first attributes we think of when listing the Names of God, is </a:t>
            </a:r>
          </a:p>
          <a:p>
            <a:pPr>
              <a:buNone/>
            </a:pPr>
            <a:endParaRPr lang="en-US" dirty="0"/>
          </a:p>
          <a:p>
            <a:pPr algn="ctr">
              <a:buNone/>
            </a:pPr>
            <a:r>
              <a:rPr lang="en-US" dirty="0">
                <a:latin typeface="Baroque Script" pitchFamily="2" charset="0"/>
              </a:rPr>
              <a:t>	</a:t>
            </a:r>
            <a:endParaRPr lang="en-US" sz="2800" dirty="0">
              <a:effectLst>
                <a:outerShdw blurRad="38100" dist="38100" dir="2700000" algn="tl">
                  <a:srgbClr val="000000">
                    <a:alpha val="43137"/>
                  </a:srgbClr>
                </a:outerShdw>
              </a:effectLst>
              <a:latin typeface="Baroque Script" pitchFamily="2" charset="0"/>
            </a:endParaRPr>
          </a:p>
          <a:p>
            <a:pPr algn="ctr">
              <a:buNone/>
            </a:pPr>
            <a:endParaRPr lang="en-US" dirty="0"/>
          </a:p>
        </p:txBody>
      </p:sp>
      <p:sp>
        <p:nvSpPr>
          <p:cNvPr id="4" name="Title 1"/>
          <p:cNvSpPr txBox="1">
            <a:spLocks/>
          </p:cNvSpPr>
          <p:nvPr/>
        </p:nvSpPr>
        <p:spPr>
          <a:xfrm>
            <a:off x="152400" y="477520"/>
            <a:ext cx="8229600" cy="1143000"/>
          </a:xfrm>
          <a:prstGeom prst="rect">
            <a:avLst/>
          </a:prstGeom>
        </p:spPr>
        <p:txBody>
          <a:bodyPr vert="horz" lIns="45720" tIns="0" rIns="45720" bIns="0" anchor="b" anchorCtr="0">
            <a:noAutofit/>
          </a:body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2800" b="1" i="0" u="none" strike="noStrike" kern="1200"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Baroque Script" pitchFamily="2" charset="0"/>
                <a:ea typeface="+mj-ea"/>
                <a:cs typeface="+mj-cs"/>
              </a:rPr>
              <a:t>We are Made in </a:t>
            </a:r>
            <a:r>
              <a:rPr lang="en-US" sz="2800" b="1"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Baroque Script" pitchFamily="2" charset="0"/>
                <a:ea typeface="+mj-ea"/>
                <a:cs typeface="+mj-cs"/>
              </a:rPr>
              <a:t>t</a:t>
            </a:r>
            <a:r>
              <a:rPr kumimoji="0" lang="en-US" sz="2800" b="1" i="0" u="none" strike="noStrike" kern="1200"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Baroque Script" pitchFamily="2" charset="0"/>
                <a:ea typeface="+mj-ea"/>
                <a:cs typeface="+mj-cs"/>
              </a:rPr>
              <a:t>he Image of God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9416"/>
            <a:ext cx="5410200" cy="2810184"/>
          </a:xfrm>
        </p:spPr>
        <p:txBody>
          <a:bodyPr>
            <a:normAutofit fontScale="47500" lnSpcReduction="20000"/>
          </a:bodyPr>
          <a:lstStyle/>
          <a:p>
            <a:pPr>
              <a:lnSpc>
                <a:spcPct val="160000"/>
              </a:lnSpc>
              <a:buNone/>
            </a:pPr>
            <a:r>
              <a:rPr lang="en-US" sz="4200" dirty="0">
                <a:latin typeface="Candara" panose="020E0502030303020204" pitchFamily="34" charset="0"/>
              </a:rPr>
              <a:t>	Since we are made in God’s image, and God is </a:t>
            </a:r>
            <a:r>
              <a:rPr lang="en-US" sz="4200" i="1" dirty="0">
                <a:latin typeface="Candara" panose="020E0502030303020204" pitchFamily="34" charset="0"/>
              </a:rPr>
              <a:t>the Creator</a:t>
            </a:r>
            <a:r>
              <a:rPr lang="en-US" sz="4200" dirty="0">
                <a:latin typeface="Candara" panose="020E0502030303020204" pitchFamily="34" charset="0"/>
              </a:rPr>
              <a:t>, it follows logically, then, that     </a:t>
            </a:r>
            <a:r>
              <a:rPr lang="en-US" sz="4200" b="1" dirty="0">
                <a:latin typeface="Candara" panose="020E0502030303020204" pitchFamily="34" charset="0"/>
              </a:rPr>
              <a:t>we are creative beings</a:t>
            </a:r>
            <a:r>
              <a:rPr lang="en-US" sz="4200" dirty="0">
                <a:latin typeface="Candara" panose="020E0502030303020204" pitchFamily="34" charset="0"/>
              </a:rPr>
              <a:t>.</a:t>
            </a:r>
          </a:p>
          <a:p>
            <a:pPr>
              <a:buNone/>
            </a:pPr>
            <a:endParaRPr lang="en-US" sz="4400" dirty="0">
              <a:latin typeface="Candara" panose="020E0502030303020204" pitchFamily="34" charset="0"/>
            </a:endParaRPr>
          </a:p>
          <a:p>
            <a:pPr>
              <a:buNone/>
            </a:pPr>
            <a:endParaRPr lang="en-US" sz="4400" dirty="0">
              <a:latin typeface="Candara" panose="020E0502030303020204" pitchFamily="34" charset="0"/>
            </a:endParaRPr>
          </a:p>
          <a:p>
            <a:pPr>
              <a:buNone/>
            </a:pPr>
            <a:endParaRPr lang="en-US" sz="4400" dirty="0">
              <a:latin typeface="Candara" panose="020E0502030303020204" pitchFamily="34" charset="0"/>
            </a:endParaRPr>
          </a:p>
          <a:p>
            <a:pPr>
              <a:buNone/>
            </a:pPr>
            <a:r>
              <a:rPr lang="en-US" sz="4400" dirty="0">
                <a:latin typeface="Candara" panose="020E0502030303020204" pitchFamily="34" charset="0"/>
              </a:rPr>
              <a:t>	Sing:</a:t>
            </a:r>
          </a:p>
          <a:p>
            <a:pPr algn="ctr">
              <a:buNone/>
            </a:pPr>
            <a:endParaRPr lang="en-US" dirty="0">
              <a:latin typeface="Geometr231 BT" pitchFamily="34" charset="0"/>
            </a:endParaRPr>
          </a:p>
        </p:txBody>
      </p:sp>
      <p:sp>
        <p:nvSpPr>
          <p:cNvPr id="2" name="Title 1"/>
          <p:cNvSpPr>
            <a:spLocks noGrp="1"/>
          </p:cNvSpPr>
          <p:nvPr>
            <p:ph type="title"/>
          </p:nvPr>
        </p:nvSpPr>
        <p:spPr/>
        <p:txBody>
          <a:bodyPr>
            <a:normAutofit/>
          </a:bodyPr>
          <a:lstStyle/>
          <a:p>
            <a:r>
              <a:rPr lang="en-US" cap="none" dirty="0">
                <a:latin typeface="Baroque Script" pitchFamily="2" charset="0"/>
              </a:rPr>
              <a:t>We are Creative Beings</a:t>
            </a:r>
          </a:p>
        </p:txBody>
      </p:sp>
      <p:sp>
        <p:nvSpPr>
          <p:cNvPr id="5" name="TextBox 4"/>
          <p:cNvSpPr txBox="1"/>
          <p:nvPr/>
        </p:nvSpPr>
        <p:spPr>
          <a:xfrm>
            <a:off x="1524000" y="4953000"/>
            <a:ext cx="3581400" cy="1429622"/>
          </a:xfrm>
          <a:prstGeom prst="rect">
            <a:avLst/>
          </a:prstGeom>
          <a:noFill/>
        </p:spPr>
        <p:txBody>
          <a:bodyPr wrap="square" rtlCol="0">
            <a:spAutoFit/>
          </a:bodyPr>
          <a:lstStyle/>
          <a:p>
            <a:pPr>
              <a:lnSpc>
                <a:spcPct val="150000"/>
              </a:lnSpc>
              <a:buNone/>
            </a:pPr>
            <a:r>
              <a:rPr lang="en-US" sz="2000" dirty="0">
                <a:latin typeface="Geometr231 BT" pitchFamily="34" charset="0"/>
              </a:rPr>
              <a:t> </a:t>
            </a:r>
            <a:r>
              <a:rPr lang="en-US" sz="2000" dirty="0">
                <a:latin typeface="Candara" panose="020E0502030303020204" pitchFamily="34" charset="0"/>
              </a:rPr>
              <a:t>I am a creative being </a:t>
            </a:r>
          </a:p>
          <a:p>
            <a:pPr>
              <a:lnSpc>
                <a:spcPct val="150000"/>
              </a:lnSpc>
              <a:buNone/>
            </a:pPr>
            <a:r>
              <a:rPr lang="en-US" sz="2000" dirty="0">
                <a:latin typeface="Candara" panose="020E0502030303020204" pitchFamily="34" charset="0"/>
              </a:rPr>
              <a:t>in the garden of humanity</a:t>
            </a:r>
          </a:p>
          <a:p>
            <a:pPr>
              <a:lnSpc>
                <a:spcPct val="150000"/>
              </a:lnSpc>
              <a:buNone/>
            </a:pPr>
            <a:r>
              <a:rPr lang="en-US" sz="2000" dirty="0">
                <a:latin typeface="Candara" panose="020E0502030303020204" pitchFamily="34" charset="0"/>
              </a:rPr>
              <a:t>and the light shines within me.</a:t>
            </a:r>
          </a:p>
        </p:txBody>
      </p:sp>
      <p:pic>
        <p:nvPicPr>
          <p:cNvPr id="6" name="Picture 5" descr="People as a flower.JPG"/>
          <p:cNvPicPr>
            <a:picLocks noChangeAspect="1"/>
          </p:cNvPicPr>
          <p:nvPr/>
        </p:nvPicPr>
        <p:blipFill>
          <a:blip r:embed="rId2" cstate="print"/>
          <a:stretch>
            <a:fillRect/>
          </a:stretch>
        </p:blipFill>
        <p:spPr>
          <a:xfrm>
            <a:off x="3200400" y="2590800"/>
            <a:ext cx="5181600" cy="3454400"/>
          </a:xfrm>
          <a:prstGeom prst="rect">
            <a:avLst/>
          </a:prstGeom>
          <a:scene3d>
            <a:camera prst="perspectiveHeroicExtremeLeftFacing"/>
            <a:lightRig rig="threePt" dir="t"/>
          </a:scene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latin typeface="Baroque Script" pitchFamily="2" charset="0"/>
              </a:rPr>
              <a:t>Spiritual</a:t>
            </a:r>
          </a:p>
        </p:txBody>
      </p:sp>
      <p:sp>
        <p:nvSpPr>
          <p:cNvPr id="3" name="Content Placeholder 2"/>
          <p:cNvSpPr>
            <a:spLocks noGrp="1"/>
          </p:cNvSpPr>
          <p:nvPr>
            <p:ph idx="1"/>
          </p:nvPr>
        </p:nvSpPr>
        <p:spPr>
          <a:xfrm>
            <a:off x="457200" y="1828800"/>
            <a:ext cx="4419600" cy="4846320"/>
          </a:xfrm>
        </p:spPr>
        <p:txBody>
          <a:bodyPr>
            <a:normAutofit/>
          </a:bodyPr>
          <a:lstStyle/>
          <a:p>
            <a:pPr lvl="0"/>
            <a:r>
              <a:rPr lang="en-US" sz="2400" dirty="0">
                <a:latin typeface="Candara" panose="020E0502030303020204" pitchFamily="34" charset="0"/>
              </a:rPr>
              <a:t>of or pertaining to the spirit or soul, as distinguished from the physical nature</a:t>
            </a:r>
          </a:p>
          <a:p>
            <a:pPr>
              <a:buNone/>
            </a:pPr>
            <a:r>
              <a:rPr lang="en-US" sz="2400" dirty="0">
                <a:latin typeface="Candara" panose="020E0502030303020204" pitchFamily="34" charset="0"/>
              </a:rPr>
              <a:t> </a:t>
            </a:r>
          </a:p>
          <a:p>
            <a:pPr lvl="0"/>
            <a:r>
              <a:rPr lang="en-US" sz="2400" dirty="0">
                <a:latin typeface="Candara" panose="020E0502030303020204" pitchFamily="34" charset="0"/>
              </a:rPr>
              <a:t>of or pertaining to the spirit as the seat of the moral or religious nature.</a:t>
            </a:r>
            <a:r>
              <a:rPr lang="en-US" sz="2400" i="1" dirty="0">
                <a:latin typeface="Candara" panose="020E0502030303020204" pitchFamily="34" charset="0"/>
              </a:rPr>
              <a:t> </a:t>
            </a:r>
            <a:endParaRPr lang="en-US" sz="2400" dirty="0">
              <a:latin typeface="Candara" panose="020E0502030303020204" pitchFamily="34" charset="0"/>
            </a:endParaRPr>
          </a:p>
          <a:p>
            <a:pPr>
              <a:buNone/>
            </a:pPr>
            <a:r>
              <a:rPr lang="en-US" sz="2400" dirty="0">
                <a:latin typeface="Candara" panose="020E0502030303020204" pitchFamily="34" charset="0"/>
              </a:rPr>
              <a:t> </a:t>
            </a:r>
          </a:p>
          <a:p>
            <a:r>
              <a:rPr lang="en-US" sz="2400" dirty="0">
                <a:latin typeface="Candara" panose="020E0502030303020204" pitchFamily="34" charset="0"/>
              </a:rPr>
              <a:t>of or pertaining to the mind or intellect</a:t>
            </a:r>
          </a:p>
        </p:txBody>
      </p:sp>
      <p:pic>
        <p:nvPicPr>
          <p:cNvPr id="4" name="Picture 3" descr="butterflies are free.JPG"/>
          <p:cNvPicPr>
            <a:picLocks noChangeAspect="1"/>
          </p:cNvPicPr>
          <p:nvPr/>
        </p:nvPicPr>
        <p:blipFill>
          <a:blip r:embed="rId2" cstate="print"/>
          <a:stretch>
            <a:fillRect/>
          </a:stretch>
        </p:blipFill>
        <p:spPr>
          <a:xfrm>
            <a:off x="4876800" y="1600200"/>
            <a:ext cx="3048000" cy="4657725"/>
          </a:xfrm>
          <a:prstGeom prst="rect">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a:latin typeface="Baroque Script" pitchFamily="2" charset="0"/>
              </a:rPr>
              <a:t>Art Affects Spirituality</a:t>
            </a:r>
          </a:p>
        </p:txBody>
      </p:sp>
      <p:sp>
        <p:nvSpPr>
          <p:cNvPr id="3" name="Content Placeholder 2"/>
          <p:cNvSpPr>
            <a:spLocks noGrp="1"/>
          </p:cNvSpPr>
          <p:nvPr>
            <p:ph idx="1"/>
          </p:nvPr>
        </p:nvSpPr>
        <p:spPr>
          <a:xfrm>
            <a:off x="1143000" y="1701800"/>
            <a:ext cx="7010400" cy="4846320"/>
          </a:xfrm>
        </p:spPr>
        <p:txBody>
          <a:bodyPr>
            <a:normAutofit/>
          </a:bodyPr>
          <a:lstStyle/>
          <a:p>
            <a:pPr>
              <a:lnSpc>
                <a:spcPct val="150000"/>
              </a:lnSpc>
              <a:buNone/>
            </a:pPr>
            <a:r>
              <a:rPr lang="en-US" sz="2000" dirty="0">
                <a:latin typeface="Candara" panose="020E0502030303020204" pitchFamily="34" charset="0"/>
              </a:rPr>
              <a:t>To wake the soul by tender strokes of art,  </a:t>
            </a:r>
          </a:p>
          <a:p>
            <a:pPr>
              <a:lnSpc>
                <a:spcPct val="150000"/>
              </a:lnSpc>
              <a:buNone/>
            </a:pPr>
            <a:r>
              <a:rPr lang="en-US" sz="2000" dirty="0">
                <a:latin typeface="Candara" panose="020E0502030303020204" pitchFamily="34" charset="0"/>
              </a:rPr>
              <a:t>To raise the genius, and to mend the heart;  </a:t>
            </a:r>
          </a:p>
          <a:p>
            <a:pPr>
              <a:lnSpc>
                <a:spcPct val="150000"/>
              </a:lnSpc>
              <a:buNone/>
            </a:pPr>
            <a:r>
              <a:rPr lang="en-US" sz="2000" dirty="0">
                <a:latin typeface="Candara" panose="020E0502030303020204" pitchFamily="34" charset="0"/>
              </a:rPr>
              <a:t>To make mankind, in conscious virtue bold,  </a:t>
            </a:r>
          </a:p>
          <a:p>
            <a:pPr>
              <a:lnSpc>
                <a:spcPct val="150000"/>
              </a:lnSpc>
              <a:buNone/>
            </a:pPr>
            <a:r>
              <a:rPr lang="en-US" sz="2000" dirty="0">
                <a:latin typeface="Candara" panose="020E0502030303020204" pitchFamily="34" charset="0"/>
              </a:rPr>
              <a:t>Live o’er each scene, and be what they behold,</a:t>
            </a:r>
          </a:p>
          <a:p>
            <a:pPr>
              <a:lnSpc>
                <a:spcPct val="150000"/>
              </a:lnSpc>
              <a:buNone/>
            </a:pPr>
            <a:r>
              <a:rPr lang="en-US" sz="2000" dirty="0">
                <a:latin typeface="Candara" panose="020E0502030303020204" pitchFamily="34" charset="0"/>
              </a:rPr>
              <a:t>For this the Tragic Muse       </a:t>
            </a:r>
          </a:p>
          <a:p>
            <a:pPr>
              <a:lnSpc>
                <a:spcPct val="150000"/>
              </a:lnSpc>
              <a:buNone/>
            </a:pPr>
            <a:r>
              <a:rPr lang="en-US" sz="2000" dirty="0">
                <a:latin typeface="Candara" panose="020E0502030303020204" pitchFamily="34" charset="0"/>
              </a:rPr>
              <a:t>    first trod the stage.</a:t>
            </a:r>
            <a:r>
              <a:rPr lang="en-US" sz="2400" dirty="0">
                <a:latin typeface="Candara" panose="020E0502030303020204" pitchFamily="34" charset="0"/>
              </a:rPr>
              <a:t>	</a:t>
            </a:r>
          </a:p>
          <a:p>
            <a:pPr algn="ctr">
              <a:buNone/>
            </a:pPr>
            <a:endParaRPr lang="en-US" sz="2400" dirty="0">
              <a:latin typeface="Candara" panose="020E0502030303020204" pitchFamily="34" charset="0"/>
            </a:endParaRPr>
          </a:p>
          <a:p>
            <a:pPr>
              <a:buNone/>
            </a:pPr>
            <a:r>
              <a:rPr lang="en-US" sz="1800" dirty="0">
                <a:latin typeface="Candara" panose="020E0502030303020204" pitchFamily="34" charset="0"/>
              </a:rPr>
              <a:t>                 Alexander Pope                             </a:t>
            </a:r>
          </a:p>
          <a:p>
            <a:pPr>
              <a:buNone/>
            </a:pPr>
            <a:endParaRPr lang="en-US" dirty="0"/>
          </a:p>
        </p:txBody>
      </p:sp>
      <p:pic>
        <p:nvPicPr>
          <p:cNvPr id="4" name="Picture 3" descr="comedy tragedy mask 1.jpg"/>
          <p:cNvPicPr>
            <a:picLocks noChangeAspect="1"/>
          </p:cNvPicPr>
          <p:nvPr/>
        </p:nvPicPr>
        <p:blipFill>
          <a:blip r:embed="rId2" cstate="print"/>
          <a:stretch>
            <a:fillRect/>
          </a:stretch>
        </p:blipFill>
        <p:spPr>
          <a:xfrm>
            <a:off x="3733800" y="3886200"/>
            <a:ext cx="2887579" cy="20073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920" y="128111"/>
            <a:ext cx="8001000" cy="1066800"/>
          </a:xfrm>
        </p:spPr>
        <p:txBody>
          <a:bodyPr>
            <a:noAutofit/>
          </a:bodyPr>
          <a:lstStyle/>
          <a:p>
            <a:pPr>
              <a:lnSpc>
                <a:spcPct val="150000"/>
              </a:lnSpc>
            </a:pPr>
            <a:r>
              <a:rPr lang="en-US" sz="2800" cap="none" dirty="0">
                <a:latin typeface="Baroque Script" pitchFamily="2" charset="0"/>
              </a:rPr>
              <a:t>Art − An Antidote For Violence.</a:t>
            </a:r>
          </a:p>
        </p:txBody>
      </p:sp>
      <p:sp>
        <p:nvSpPr>
          <p:cNvPr id="3" name="Content Placeholder 2"/>
          <p:cNvSpPr>
            <a:spLocks noGrp="1"/>
          </p:cNvSpPr>
          <p:nvPr>
            <p:ph idx="1"/>
          </p:nvPr>
        </p:nvSpPr>
        <p:spPr>
          <a:xfrm>
            <a:off x="213360" y="1710447"/>
            <a:ext cx="4876800" cy="4626936"/>
          </a:xfrm>
        </p:spPr>
        <p:txBody>
          <a:bodyPr>
            <a:normAutofit fontScale="92500"/>
          </a:bodyPr>
          <a:lstStyle/>
          <a:p>
            <a:pPr algn="r">
              <a:lnSpc>
                <a:spcPct val="150000"/>
              </a:lnSpc>
              <a:buNone/>
            </a:pPr>
            <a:r>
              <a:rPr lang="en-US" dirty="0"/>
              <a:t>	</a:t>
            </a:r>
            <a:r>
              <a:rPr lang="en-US" sz="2000" dirty="0">
                <a:latin typeface="Candara" panose="020E0502030303020204" pitchFamily="34" charset="0"/>
              </a:rPr>
              <a:t>Art is an antidote for violence. It gives the ecstasy, the self-transcendence that could otherwise take the form of drug addiction, or terrorism, or suicide or warfare. We have seen that both violence and art—and the beauty which is the center of art—yield the experience of ecstasy and self-transcendence. But art and violence are directly opposite in their effects</a:t>
            </a:r>
            <a:r>
              <a:rPr lang="en-US" sz="2400" i="1" dirty="0">
                <a:latin typeface="Candara" panose="020E0502030303020204" pitchFamily="34" charset="0"/>
              </a:rPr>
              <a:t>.	</a:t>
            </a:r>
          </a:p>
          <a:p>
            <a:pPr algn="ctr">
              <a:buNone/>
            </a:pPr>
            <a:r>
              <a:rPr lang="en-US" sz="1700" dirty="0">
                <a:latin typeface="Candara" panose="020E0502030303020204" pitchFamily="34" charset="0"/>
              </a:rPr>
              <a:t>Rollo May</a:t>
            </a:r>
          </a:p>
        </p:txBody>
      </p:sp>
      <p:pic>
        <p:nvPicPr>
          <p:cNvPr id="4" name="Picture 3" descr="the gaze of love.JPG"/>
          <p:cNvPicPr>
            <a:picLocks noChangeAspect="1"/>
          </p:cNvPicPr>
          <p:nvPr/>
        </p:nvPicPr>
        <p:blipFill>
          <a:blip r:embed="rId2" cstate="print"/>
          <a:stretch>
            <a:fillRect/>
          </a:stretch>
        </p:blipFill>
        <p:spPr>
          <a:xfrm>
            <a:off x="4923130" y="1524000"/>
            <a:ext cx="3839870" cy="4999831"/>
          </a:xfrm>
          <a:prstGeom prst="rect">
            <a:avLst/>
          </a:prstGeom>
          <a:ln>
            <a:noFill/>
          </a:ln>
          <a:effectLst>
            <a:softEdge rad="112500"/>
          </a:effectLst>
          <a:scene3d>
            <a:camera prst="isometricOffAxis2Left"/>
            <a:lightRig rig="threePt" dir="t"/>
          </a:scene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924800" cy="1143000"/>
          </a:xfrm>
        </p:spPr>
        <p:txBody>
          <a:bodyPr>
            <a:normAutofit fontScale="90000"/>
          </a:bodyPr>
          <a:lstStyle/>
          <a:p>
            <a:pPr>
              <a:lnSpc>
                <a:spcPct val="150000"/>
              </a:lnSpc>
            </a:pPr>
            <a:r>
              <a:rPr lang="en-US" cap="none" dirty="0">
                <a:latin typeface="Baroque Script" pitchFamily="2" charset="0"/>
              </a:rPr>
              <a:t>Art has a Message for Us</a:t>
            </a:r>
          </a:p>
        </p:txBody>
      </p:sp>
      <p:sp>
        <p:nvSpPr>
          <p:cNvPr id="3" name="Content Placeholder 2"/>
          <p:cNvSpPr>
            <a:spLocks noGrp="1"/>
          </p:cNvSpPr>
          <p:nvPr>
            <p:ph idx="1"/>
          </p:nvPr>
        </p:nvSpPr>
        <p:spPr>
          <a:xfrm>
            <a:off x="3124200" y="2057400"/>
            <a:ext cx="5029200" cy="5334000"/>
          </a:xfrm>
        </p:spPr>
        <p:txBody>
          <a:bodyPr>
            <a:normAutofit/>
          </a:bodyPr>
          <a:lstStyle/>
          <a:p>
            <a:pPr>
              <a:lnSpc>
                <a:spcPct val="150000"/>
              </a:lnSpc>
              <a:buNone/>
            </a:pPr>
            <a:r>
              <a:rPr lang="en-US" dirty="0"/>
              <a:t>	</a:t>
            </a:r>
            <a:r>
              <a:rPr lang="en-US" sz="1800" dirty="0">
                <a:latin typeface="Candara" panose="020E0502030303020204" pitchFamily="34" charset="0"/>
              </a:rPr>
              <a:t> ...art, has a message for us. It says: care, grow, develop, adapt, overcome, nurture, protect, foster, cherish.  It says: your reality is spiritual. It says: achieve your full humanness. It invites us to laugh, reflect, cry, strive, persevere. It says: rejoice!  Above all, it says to us: be! We cannot turn our backs on art. Art heals.</a:t>
            </a:r>
          </a:p>
          <a:p>
            <a:pPr algn="ctr">
              <a:lnSpc>
                <a:spcPct val="150000"/>
              </a:lnSpc>
              <a:buNone/>
            </a:pPr>
            <a:r>
              <a:rPr lang="en-US" sz="1400" dirty="0">
                <a:latin typeface="Candara" panose="020E0502030303020204" pitchFamily="34" charset="0"/>
              </a:rPr>
              <a:t>Roger White</a:t>
            </a:r>
            <a:endParaRPr lang="en-US" sz="1400" i="1" dirty="0">
              <a:latin typeface="Candara" panose="020E0502030303020204" pitchFamily="34" charset="0"/>
            </a:endParaRPr>
          </a:p>
        </p:txBody>
      </p:sp>
      <p:pic>
        <p:nvPicPr>
          <p:cNvPr id="4" name="Picture 3" descr="heart takes all.JPG"/>
          <p:cNvPicPr>
            <a:picLocks noChangeAspect="1"/>
          </p:cNvPicPr>
          <p:nvPr/>
        </p:nvPicPr>
        <p:blipFill>
          <a:blip r:embed="rId2" cstate="print"/>
          <a:stretch>
            <a:fillRect/>
          </a:stretch>
        </p:blipFill>
        <p:spPr>
          <a:xfrm>
            <a:off x="228600" y="1956300"/>
            <a:ext cx="3198235" cy="4503115"/>
          </a:xfrm>
          <a:prstGeom prst="rect">
            <a:avLst/>
          </a:prstGeom>
          <a:ln>
            <a:noFill/>
          </a:ln>
          <a:effectLst>
            <a:softEdge rad="6350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a:latin typeface="Baroque Script" pitchFamily="2" charset="0"/>
              </a:rPr>
              <a:t>Spirituality Affects Art</a:t>
            </a:r>
          </a:p>
        </p:txBody>
      </p:sp>
      <p:sp>
        <p:nvSpPr>
          <p:cNvPr id="3" name="Content Placeholder 2"/>
          <p:cNvSpPr>
            <a:spLocks noGrp="1"/>
          </p:cNvSpPr>
          <p:nvPr>
            <p:ph idx="1"/>
          </p:nvPr>
        </p:nvSpPr>
        <p:spPr>
          <a:xfrm>
            <a:off x="0" y="1609416"/>
            <a:ext cx="7848600" cy="3038784"/>
          </a:xfrm>
        </p:spPr>
        <p:txBody>
          <a:bodyPr>
            <a:normAutofit fontScale="40000" lnSpcReduction="20000"/>
          </a:bodyPr>
          <a:lstStyle/>
          <a:p>
            <a:pPr>
              <a:lnSpc>
                <a:spcPct val="170000"/>
              </a:lnSpc>
              <a:buNone/>
            </a:pPr>
            <a:r>
              <a:rPr lang="en-US" sz="3300" i="1" dirty="0"/>
              <a:t>	</a:t>
            </a:r>
            <a:r>
              <a:rPr lang="en-US" sz="4000" dirty="0">
                <a:latin typeface="Candara" panose="020E0502030303020204" pitchFamily="34" charset="0"/>
              </a:rPr>
              <a:t>Meditation is the key for opening the doors of mysteries. In that state man abstracts himself; in that state man withdraws himself from all outside objects; in that subjective mood he is immersed in the ocean of spiritual life and can unfold the secrets of things-in-themselves. To illustrate this, think of man as endowed with two kinds of sight; when the power of insight is being used the outward power of vision does not see. This faculty of meditation frees man from the animal nature, discerns the reality of things, puts man in touch with God.</a:t>
            </a:r>
          </a:p>
          <a:p>
            <a:pPr>
              <a:lnSpc>
                <a:spcPct val="170000"/>
              </a:lnSpc>
              <a:buNone/>
            </a:pPr>
            <a:r>
              <a:rPr lang="en-US" sz="3300" dirty="0">
                <a:latin typeface="Candara" panose="020E0502030303020204" pitchFamily="34" charset="0"/>
              </a:rPr>
              <a:t>                		</a:t>
            </a:r>
            <a:endParaRPr lang="en-US" dirty="0">
              <a:latin typeface="Candara" panose="020E0502030303020204" pitchFamily="34" charset="0"/>
            </a:endParaRPr>
          </a:p>
        </p:txBody>
      </p:sp>
      <p:pic>
        <p:nvPicPr>
          <p:cNvPr id="4" name="Picture 3" descr="eye of the soul.JPG"/>
          <p:cNvPicPr>
            <a:picLocks noChangeAspect="1"/>
          </p:cNvPicPr>
          <p:nvPr/>
        </p:nvPicPr>
        <p:blipFill>
          <a:blip r:embed="rId2" cstate="print"/>
          <a:stretch>
            <a:fillRect/>
          </a:stretch>
        </p:blipFill>
        <p:spPr>
          <a:xfrm>
            <a:off x="228600" y="3810000"/>
            <a:ext cx="3502594" cy="2645736"/>
          </a:xfrm>
          <a:prstGeom prst="rect">
            <a:avLst/>
          </a:prstGeom>
          <a:ln>
            <a:noFill/>
          </a:ln>
          <a:effectLst>
            <a:softEdge rad="112500"/>
          </a:effectLst>
        </p:spPr>
      </p:pic>
      <p:sp>
        <p:nvSpPr>
          <p:cNvPr id="5" name="TextBox 4">
            <a:extLst>
              <a:ext uri="{FF2B5EF4-FFF2-40B4-BE49-F238E27FC236}">
                <a16:creationId xmlns:a16="http://schemas.microsoft.com/office/drawing/2014/main" id="{F8428BC5-4034-E205-A9DC-73E6DD718F3E}"/>
              </a:ext>
            </a:extLst>
          </p:cNvPr>
          <p:cNvSpPr txBox="1"/>
          <p:nvPr/>
        </p:nvSpPr>
        <p:spPr>
          <a:xfrm>
            <a:off x="3639755" y="4125738"/>
            <a:ext cx="4361245" cy="2893100"/>
          </a:xfrm>
          <a:prstGeom prst="rect">
            <a:avLst/>
          </a:prstGeom>
          <a:noFill/>
        </p:spPr>
        <p:txBody>
          <a:bodyPr wrap="square" rtlCol="0">
            <a:spAutoFit/>
          </a:bodyPr>
          <a:lstStyle/>
          <a:p>
            <a:pPr>
              <a:lnSpc>
                <a:spcPct val="150000"/>
              </a:lnSpc>
              <a:buNone/>
            </a:pPr>
            <a:r>
              <a:rPr lang="en-US" sz="1600" dirty="0">
                <a:latin typeface="Candara" panose="020E0502030303020204" pitchFamily="34" charset="0"/>
              </a:rPr>
              <a:t>This faculty brings forth from the invisible plane the sciences and arts. Through the meditative faculty inventions are made  possible, colossal undertakings are carried out; through it governments can run smoothly. Through this faculty man enters into the very kingdom of God.</a:t>
            </a:r>
          </a:p>
          <a:p>
            <a:pPr algn="ctr">
              <a:buNone/>
            </a:pPr>
            <a:r>
              <a:rPr lang="en-US" sz="1400" dirty="0">
                <a:latin typeface="Candara" panose="020E0502030303020204" pitchFamily="34" charset="0"/>
              </a:rPr>
              <a:t>‘</a:t>
            </a:r>
            <a:r>
              <a:rPr lang="en-US" sz="1400" dirty="0" err="1">
                <a:latin typeface="Candara" panose="020E0502030303020204" pitchFamily="34" charset="0"/>
              </a:rPr>
              <a:t>Abdu’l-Bahá</a:t>
            </a:r>
            <a:endParaRPr lang="en-US" sz="1400" dirty="0">
              <a:latin typeface="Candara" panose="020E0502030303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9601200" cy="1143000"/>
          </a:xfrm>
        </p:spPr>
        <p:txBody>
          <a:bodyPr>
            <a:noAutofit/>
          </a:bodyPr>
          <a:lstStyle/>
          <a:p>
            <a:pPr algn="ctr">
              <a:lnSpc>
                <a:spcPct val="150000"/>
              </a:lnSpc>
            </a:pPr>
            <a:r>
              <a:rPr lang="en-US" sz="2800" cap="none" dirty="0">
                <a:latin typeface="Baroque Script" pitchFamily="2" charset="0"/>
              </a:rPr>
              <a:t>Art Captures Our Experiences</a:t>
            </a:r>
            <a:br>
              <a:rPr lang="en-US" sz="2800" cap="none" dirty="0">
                <a:latin typeface="Baroque Script" pitchFamily="2" charset="0"/>
              </a:rPr>
            </a:br>
            <a:r>
              <a:rPr lang="en-US" sz="2800" cap="none" dirty="0">
                <a:latin typeface="Baroque Script" pitchFamily="2" charset="0"/>
              </a:rPr>
              <a:t>Saving Them for Our Remembrance</a:t>
            </a:r>
          </a:p>
        </p:txBody>
      </p:sp>
      <p:sp>
        <p:nvSpPr>
          <p:cNvPr id="3" name="Content Placeholder 2"/>
          <p:cNvSpPr>
            <a:spLocks noGrp="1"/>
          </p:cNvSpPr>
          <p:nvPr>
            <p:ph idx="1"/>
          </p:nvPr>
        </p:nvSpPr>
        <p:spPr>
          <a:xfrm>
            <a:off x="228600" y="2397369"/>
            <a:ext cx="7429500" cy="4312920"/>
          </a:xfrm>
        </p:spPr>
        <p:txBody>
          <a:bodyPr>
            <a:normAutofit/>
          </a:bodyPr>
          <a:lstStyle/>
          <a:p>
            <a:pPr>
              <a:lnSpc>
                <a:spcPct val="150000"/>
              </a:lnSpc>
              <a:buNone/>
            </a:pPr>
            <a:r>
              <a:rPr lang="en-US" sz="2400" dirty="0"/>
              <a:t>	</a:t>
            </a:r>
            <a:r>
              <a:rPr lang="en-US" sz="2000" dirty="0">
                <a:latin typeface="Candara" panose="020E0502030303020204" pitchFamily="34" charset="0"/>
              </a:rPr>
              <a:t>Not even the visionary or mystical experience ever lasts very long. It is for art to capture that experience, to offer it to, in the case of literature, its readers; to be, for a secular, materialist culture, some sort of replacement for what the love of god offers in the world of faith</a:t>
            </a:r>
            <a:r>
              <a:rPr lang="en-US" sz="2000" i="1" dirty="0">
                <a:latin typeface="Candara" panose="020E0502030303020204" pitchFamily="34" charset="0"/>
              </a:rPr>
              <a:t>.</a:t>
            </a:r>
          </a:p>
          <a:p>
            <a:pPr>
              <a:buNone/>
            </a:pPr>
            <a:r>
              <a:rPr lang="en-US" i="1" dirty="0">
                <a:latin typeface="Candara" panose="020E0502030303020204" pitchFamily="34" charset="0"/>
              </a:rPr>
              <a:t> </a:t>
            </a:r>
          </a:p>
          <a:p>
            <a:pPr>
              <a:buNone/>
            </a:pPr>
            <a:r>
              <a:rPr lang="en-US" sz="1800" dirty="0">
                <a:latin typeface="Candara" panose="020E0502030303020204" pitchFamily="34" charset="0"/>
              </a:rPr>
              <a:t>	         </a:t>
            </a:r>
            <a:r>
              <a:rPr lang="en-US" sz="1400" dirty="0">
                <a:latin typeface="Candara" panose="020E0502030303020204" pitchFamily="34" charset="0"/>
              </a:rPr>
              <a:t>Salman Rushdie</a:t>
            </a:r>
          </a:p>
        </p:txBody>
      </p:sp>
      <p:pic>
        <p:nvPicPr>
          <p:cNvPr id="4" name="Picture 3" descr="poet.JPG"/>
          <p:cNvPicPr>
            <a:picLocks noChangeAspect="1"/>
          </p:cNvPicPr>
          <p:nvPr/>
        </p:nvPicPr>
        <p:blipFill>
          <a:blip r:embed="rId2" cstate="print"/>
          <a:stretch>
            <a:fillRect/>
          </a:stretch>
        </p:blipFill>
        <p:spPr>
          <a:xfrm>
            <a:off x="3581400" y="4419600"/>
            <a:ext cx="4594469" cy="2290689"/>
          </a:xfrm>
          <a:prstGeom prst="rect">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8934</TotalTime>
  <Words>2530</Words>
  <Application>Microsoft Office PowerPoint</Application>
  <PresentationFormat>On-screen Show (4:3)</PresentationFormat>
  <Paragraphs>201</Paragraphs>
  <Slides>36</Slides>
  <Notes>1</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6" baseType="lpstr">
      <vt:lpstr>Baroque Script</vt:lpstr>
      <vt:lpstr>Calibri</vt:lpstr>
      <vt:lpstr>Candara</vt:lpstr>
      <vt:lpstr>Geometr231 BT</vt:lpstr>
      <vt:lpstr>Matisse ITC</vt:lpstr>
      <vt:lpstr>Trebuchet MS</vt:lpstr>
      <vt:lpstr>Wingdings</vt:lpstr>
      <vt:lpstr>Wingdings 2</vt:lpstr>
      <vt:lpstr>Opulent</vt:lpstr>
      <vt:lpstr>Document</vt:lpstr>
      <vt:lpstr> Art     &amp;                                               </vt:lpstr>
      <vt:lpstr>Art</vt:lpstr>
      <vt:lpstr>Spirituality</vt:lpstr>
      <vt:lpstr>Spiritual</vt:lpstr>
      <vt:lpstr>Art Affects Spirituality</vt:lpstr>
      <vt:lpstr>Art − An Antidote For Violence.</vt:lpstr>
      <vt:lpstr>Art has a Message for Us</vt:lpstr>
      <vt:lpstr>Spirituality Affects Art</vt:lpstr>
      <vt:lpstr>Art Captures Our Experiences Saving Them for Our Remembrance</vt:lpstr>
      <vt:lpstr>Faith Gives You Sight</vt:lpstr>
      <vt:lpstr>Our Purpose is Twofold</vt:lpstr>
      <vt:lpstr>Arts Help Us Achieve Our Purpose</vt:lpstr>
      <vt:lpstr>Art Has the Power      to Change You  </vt:lpstr>
      <vt:lpstr>Music</vt:lpstr>
      <vt:lpstr>Make Not Music as Wings to Self and Passion</vt:lpstr>
      <vt:lpstr>Music</vt:lpstr>
      <vt:lpstr>Drama</vt:lpstr>
      <vt:lpstr>Poetry</vt:lpstr>
      <vt:lpstr>Poetry − Incident</vt:lpstr>
      <vt:lpstr>Poetry − The Tree Speaks</vt:lpstr>
      <vt:lpstr>Dance</vt:lpstr>
      <vt:lpstr>Dance</vt:lpstr>
      <vt:lpstr>Dance is a Prayer</vt:lpstr>
      <vt:lpstr>Painting</vt:lpstr>
      <vt:lpstr>Painting</vt:lpstr>
      <vt:lpstr>Painting</vt:lpstr>
      <vt:lpstr>Racism – Not Innate</vt:lpstr>
      <vt:lpstr>Racism – Not Innate</vt:lpstr>
      <vt:lpstr>Lily Yeh’s Magic Village</vt:lpstr>
      <vt:lpstr>Lily Yeh’s Magic Village</vt:lpstr>
      <vt:lpstr>Music of Hope</vt:lpstr>
      <vt:lpstr>Using Art to  Heal Ourselves</vt:lpstr>
      <vt:lpstr>Pen a Poem</vt:lpstr>
      <vt:lpstr>Healing Through Dance</vt:lpstr>
      <vt:lpstr>The Creator</vt:lpstr>
      <vt:lpstr>We are Creative Beings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&amp; Spirituality</dc:title>
  <dc:creator>JETWRITER</dc:creator>
  <cp:lastModifiedBy>Jaine Toth</cp:lastModifiedBy>
  <cp:revision>150</cp:revision>
  <dcterms:created xsi:type="dcterms:W3CDTF">2009-06-19T00:14:40Z</dcterms:created>
  <dcterms:modified xsi:type="dcterms:W3CDTF">2024-08-19T19:57:12Z</dcterms:modified>
</cp:coreProperties>
</file>