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74"/>
  </p:notesMasterIdLst>
  <p:handoutMasterIdLst>
    <p:handoutMasterId r:id="rId75"/>
  </p:handoutMasterIdLst>
  <p:sldIdLst>
    <p:sldId id="256" r:id="rId2"/>
    <p:sldId id="288" r:id="rId3"/>
    <p:sldId id="257" r:id="rId4"/>
    <p:sldId id="301" r:id="rId5"/>
    <p:sldId id="302" r:id="rId6"/>
    <p:sldId id="292" r:id="rId7"/>
    <p:sldId id="258" r:id="rId8"/>
    <p:sldId id="324" r:id="rId9"/>
    <p:sldId id="259" r:id="rId10"/>
    <p:sldId id="260" r:id="rId11"/>
    <p:sldId id="261" r:id="rId12"/>
    <p:sldId id="262" r:id="rId13"/>
    <p:sldId id="263" r:id="rId14"/>
    <p:sldId id="291" r:id="rId15"/>
    <p:sldId id="289" r:id="rId16"/>
    <p:sldId id="264" r:id="rId17"/>
    <p:sldId id="325" r:id="rId18"/>
    <p:sldId id="265" r:id="rId19"/>
    <p:sldId id="294" r:id="rId20"/>
    <p:sldId id="267" r:id="rId21"/>
    <p:sldId id="268" r:id="rId22"/>
    <p:sldId id="269" r:id="rId23"/>
    <p:sldId id="270" r:id="rId24"/>
    <p:sldId id="271" r:id="rId25"/>
    <p:sldId id="272" r:id="rId26"/>
    <p:sldId id="273" r:id="rId27"/>
    <p:sldId id="316" r:id="rId28"/>
    <p:sldId id="323" r:id="rId29"/>
    <p:sldId id="317" r:id="rId30"/>
    <p:sldId id="293" r:id="rId31"/>
    <p:sldId id="321" r:id="rId32"/>
    <p:sldId id="266" r:id="rId33"/>
    <p:sldId id="295" r:id="rId34"/>
    <p:sldId id="276" r:id="rId35"/>
    <p:sldId id="320" r:id="rId36"/>
    <p:sldId id="277" r:id="rId37"/>
    <p:sldId id="274" r:id="rId38"/>
    <p:sldId id="275" r:id="rId39"/>
    <p:sldId id="296" r:id="rId40"/>
    <p:sldId id="278" r:id="rId41"/>
    <p:sldId id="279" r:id="rId42"/>
    <p:sldId id="280" r:id="rId43"/>
    <p:sldId id="281" r:id="rId44"/>
    <p:sldId id="282" r:id="rId45"/>
    <p:sldId id="283" r:id="rId46"/>
    <p:sldId id="284" r:id="rId47"/>
    <p:sldId id="297" r:id="rId48"/>
    <p:sldId id="285" r:id="rId49"/>
    <p:sldId id="310" r:id="rId50"/>
    <p:sldId id="306" r:id="rId51"/>
    <p:sldId id="308" r:id="rId52"/>
    <p:sldId id="318" r:id="rId53"/>
    <p:sldId id="319" r:id="rId54"/>
    <p:sldId id="326" r:id="rId55"/>
    <p:sldId id="327" r:id="rId56"/>
    <p:sldId id="328" r:id="rId57"/>
    <p:sldId id="312" r:id="rId58"/>
    <p:sldId id="311" r:id="rId59"/>
    <p:sldId id="329" r:id="rId60"/>
    <p:sldId id="314" r:id="rId61"/>
    <p:sldId id="322" r:id="rId62"/>
    <p:sldId id="298" r:id="rId63"/>
    <p:sldId id="286" r:id="rId64"/>
    <p:sldId id="299" r:id="rId65"/>
    <p:sldId id="287" r:id="rId66"/>
    <p:sldId id="309" r:id="rId67"/>
    <p:sldId id="303" r:id="rId68"/>
    <p:sldId id="304" r:id="rId69"/>
    <p:sldId id="315" r:id="rId70"/>
    <p:sldId id="305" r:id="rId71"/>
    <p:sldId id="300" r:id="rId72"/>
    <p:sldId id="290"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AFFF"/>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35" autoAdjust="0"/>
    <p:restoredTop sz="94624" autoAdjust="0"/>
  </p:normalViewPr>
  <p:slideViewPr>
    <p:cSldViewPr>
      <p:cViewPr varScale="1">
        <p:scale>
          <a:sx n="75" d="100"/>
          <a:sy n="75" d="100"/>
        </p:scale>
        <p:origin x="152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43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D78A56-E9FE-46E9-BB21-4E1FF3BBDBEE}" type="datetimeFigureOut">
              <a:rPr lang="en-US" smtClean="0"/>
              <a:pPr/>
              <a:t>11/8/2025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7FAB361-67F3-4CDB-8871-A65DED0EE30B}"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696B48-2A14-4F12-94C4-51A949504DE0}" type="datetimeFigureOut">
              <a:rPr lang="en-US" smtClean="0"/>
              <a:pPr/>
              <a:t>11/8/2025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7D0503-F66B-4193-ACB7-7C6A63844ED9}"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84941-7514-2BB2-4149-481F523ABE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74BDD5-58FF-EAA4-3339-FC0C82B070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80DBD4-C20C-B4D8-4EAA-379309D51DB5}"/>
              </a:ext>
            </a:extLst>
          </p:cNvPr>
          <p:cNvSpPr>
            <a:spLocks noGrp="1"/>
          </p:cNvSpPr>
          <p:nvPr>
            <p:ph type="body" idx="1"/>
          </p:nvPr>
        </p:nvSpPr>
        <p:spPr/>
        <p:txBody>
          <a:bodyPr>
            <a:normAutofit/>
          </a:bodyPr>
          <a:lstStyle/>
          <a:p>
            <a:endParaRPr lang="en-US"/>
          </a:p>
        </p:txBody>
      </p:sp>
      <p:sp>
        <p:nvSpPr>
          <p:cNvPr id="4" name="Slide Number Placeholder 3">
            <a:extLst>
              <a:ext uri="{FF2B5EF4-FFF2-40B4-BE49-F238E27FC236}">
                <a16:creationId xmlns:a16="http://schemas.microsoft.com/office/drawing/2014/main" id="{7BD192AD-D3C0-830D-EF26-35861E38BE66}"/>
              </a:ext>
            </a:extLst>
          </p:cNvPr>
          <p:cNvSpPr>
            <a:spLocks noGrp="1"/>
          </p:cNvSpPr>
          <p:nvPr>
            <p:ph type="sldNum" sz="quarter" idx="10"/>
          </p:nvPr>
        </p:nvSpPr>
        <p:spPr/>
        <p:txBody>
          <a:bodyPr/>
          <a:lstStyle/>
          <a:p>
            <a:fld id="{7F7D0503-F66B-4193-ACB7-7C6A63844ED9}" type="slidenum">
              <a:rPr lang="en-US" smtClean="0"/>
              <a:pPr/>
              <a:t>17</a:t>
            </a:fld>
            <a:endParaRPr lang="en-US" dirty="0"/>
          </a:p>
        </p:txBody>
      </p:sp>
    </p:spTree>
    <p:extLst>
      <p:ext uri="{BB962C8B-B14F-4D97-AF65-F5344CB8AC3E}">
        <p14:creationId xmlns:p14="http://schemas.microsoft.com/office/powerpoint/2010/main" val="117639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F7D0503-F66B-4193-ACB7-7C6A63844ED9}"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30</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32</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33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34</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35</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36</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37</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38</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39</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40</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41</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42</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43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44</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45</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46</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47</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48</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50</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51</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52</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62</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63</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64</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65</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66</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67</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68</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70</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F7D0503-F66B-4193-ACB7-7C6A63844ED9}" type="slidenum">
              <a:rPr lang="en-US" smtClean="0"/>
              <a:pPr/>
              <a:t>71</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F7D0503-F66B-4193-ACB7-7C6A63844ED9}" type="slidenum">
              <a:rPr lang="en-US" smtClean="0"/>
              <a:pPr/>
              <a:t>72</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D0503-F66B-4193-ACB7-7C6A63844ED9}"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49618-45CE-016B-9BA7-7D6E4CD77A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C3A5BC-F98E-30B9-C8AA-04A4DA3D12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1ED5BB-E1CB-9463-2196-9805F3205EC0}"/>
              </a:ext>
            </a:extLst>
          </p:cNvPr>
          <p:cNvSpPr>
            <a:spLocks noGrp="1"/>
          </p:cNvSpPr>
          <p:nvPr>
            <p:ph type="body" idx="1"/>
          </p:nvPr>
        </p:nvSpPr>
        <p:spPr/>
        <p:txBody>
          <a:bodyPr>
            <a:normAutofit/>
          </a:bodyPr>
          <a:lstStyle/>
          <a:p>
            <a:endParaRPr lang="en-US"/>
          </a:p>
        </p:txBody>
      </p:sp>
      <p:sp>
        <p:nvSpPr>
          <p:cNvPr id="4" name="Slide Number Placeholder 3">
            <a:extLst>
              <a:ext uri="{FF2B5EF4-FFF2-40B4-BE49-F238E27FC236}">
                <a16:creationId xmlns:a16="http://schemas.microsoft.com/office/drawing/2014/main" id="{1831FE06-0B03-C86C-EBE4-7732182C91E6}"/>
              </a:ext>
            </a:extLst>
          </p:cNvPr>
          <p:cNvSpPr>
            <a:spLocks noGrp="1"/>
          </p:cNvSpPr>
          <p:nvPr>
            <p:ph type="sldNum" sz="quarter" idx="10"/>
          </p:nvPr>
        </p:nvSpPr>
        <p:spPr/>
        <p:txBody>
          <a:bodyPr/>
          <a:lstStyle/>
          <a:p>
            <a:fld id="{7F7D0503-F66B-4193-ACB7-7C6A63844ED9}" type="slidenum">
              <a:rPr lang="en-US" smtClean="0"/>
              <a:pPr/>
              <a:t>8</a:t>
            </a:fld>
            <a:endParaRPr lang="en-US" dirty="0"/>
          </a:p>
        </p:txBody>
      </p:sp>
    </p:spTree>
    <p:extLst>
      <p:ext uri="{BB962C8B-B14F-4D97-AF65-F5344CB8AC3E}">
        <p14:creationId xmlns:p14="http://schemas.microsoft.com/office/powerpoint/2010/main" val="553875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F7D0503-F66B-4193-ACB7-7C6A63844ED9}"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dirty="0"/>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a:t>Click to edit Master title style</a:t>
            </a:r>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6913521F-5926-4FB2-9182-CE84F40576E8}" type="datetimeFigureOut">
              <a:rPr lang="en-US" smtClean="0"/>
              <a:pPr/>
              <a:t>11/8/2025</a:t>
            </a:fld>
            <a:endParaRPr lang="en-US" dirty="0"/>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n-US" dirty="0"/>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3908F0B2-2409-4FB7-BFC6-028CD644DB0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913521F-5926-4FB2-9182-CE84F40576E8}" type="datetimeFigureOut">
              <a:rPr lang="en-US" smtClean="0"/>
              <a:pPr/>
              <a:t>11/8/2025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908F0B2-2409-4FB7-BFC6-028CD644DB0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p>
            <a:r>
              <a:rPr kumimoji="0"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p>
            <a:fld id="{6913521F-5926-4FB2-9182-CE84F40576E8}" type="datetimeFigureOut">
              <a:rPr lang="en-US" smtClean="0"/>
              <a:pPr/>
              <a:t>11/8/2025</a:t>
            </a:fld>
            <a:endParaRPr lang="en-US" dirty="0"/>
          </a:p>
        </p:txBody>
      </p:sp>
      <p:sp>
        <p:nvSpPr>
          <p:cNvPr id="5" name="Footer Placeholder 4"/>
          <p:cNvSpPr>
            <a:spLocks noGrp="1"/>
          </p:cNvSpPr>
          <p:nvPr>
            <p:ph type="ftr" sz="quarter" idx="11"/>
          </p:nvPr>
        </p:nvSpPr>
        <p:spPr>
          <a:xfrm>
            <a:off x="457200" y="6556248"/>
            <a:ext cx="3657600" cy="228600"/>
          </a:xfrm>
        </p:spPr>
        <p:txBody>
          <a:bodyPr/>
          <a:lstStyle/>
          <a:p>
            <a:endParaRPr lang="en-US" dirty="0"/>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3908F0B2-2409-4FB7-BFC6-028CD644DB04}"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913521F-5926-4FB2-9182-CE84F40576E8}" type="datetimeFigureOut">
              <a:rPr lang="en-US" smtClean="0"/>
              <a:pPr/>
              <a:t>11/8/2025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908F0B2-2409-4FB7-BFC6-028CD644DB04}"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a:t>Click to edit Master title style</a:t>
            </a:r>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6913521F-5926-4FB2-9182-CE84F40576E8}" type="datetimeFigureOut">
              <a:rPr lang="en-US" smtClean="0"/>
              <a:pPr/>
              <a:t>11/8/2025</a:t>
            </a:fld>
            <a:endParaRPr lang="en-US" dirty="0"/>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n-US" dirty="0"/>
          </a:p>
        </p:txBody>
      </p:sp>
      <p:sp>
        <p:nvSpPr>
          <p:cNvPr id="6" name="Slide Number Placeholder 5"/>
          <p:cNvSpPr>
            <a:spLocks noGrp="1"/>
          </p:cNvSpPr>
          <p:nvPr>
            <p:ph type="sldNum" sz="quarter" idx="12"/>
          </p:nvPr>
        </p:nvSpPr>
        <p:spPr>
          <a:xfrm>
            <a:off x="6733952" y="6555112"/>
            <a:ext cx="588336" cy="228600"/>
          </a:xfrm>
        </p:spPr>
        <p:txBody>
          <a:bodyPr/>
          <a:lstStyle/>
          <a:p>
            <a:fld id="{3908F0B2-2409-4FB7-BFC6-028CD644DB04}"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913521F-5926-4FB2-9182-CE84F40576E8}" type="datetimeFigureOut">
              <a:rPr lang="en-US" smtClean="0"/>
              <a:pPr/>
              <a:t>11/8/2025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908F0B2-2409-4FB7-BFC6-028CD644DB04}"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913521F-5926-4FB2-9182-CE84F40576E8}" type="datetimeFigureOut">
              <a:rPr lang="en-US" smtClean="0"/>
              <a:pPr/>
              <a:t>11/8/2025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908F0B2-2409-4FB7-BFC6-028CD644DB04}"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6913521F-5926-4FB2-9182-CE84F40576E8}" type="datetimeFigureOut">
              <a:rPr lang="en-US" smtClean="0"/>
              <a:pPr/>
              <a:t>11/8/2025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908F0B2-2409-4FB7-BFC6-028CD644DB04}"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6913521F-5926-4FB2-9182-CE84F40576E8}" type="datetimeFigureOut">
              <a:rPr lang="en-US" smtClean="0"/>
              <a:pPr/>
              <a:t>11/8/2025</a:t>
            </a:fld>
            <a:endParaRPr lang="en-US" dirty="0"/>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US" dirty="0"/>
          </a:p>
        </p:txBody>
      </p:sp>
      <p:sp>
        <p:nvSpPr>
          <p:cNvPr id="4" name="Slide Number Placeholder 3"/>
          <p:cNvSpPr>
            <a:spLocks noGrp="1"/>
          </p:cNvSpPr>
          <p:nvPr>
            <p:ph type="sldNum" sz="quarter" idx="12"/>
          </p:nvPr>
        </p:nvSpPr>
        <p:spPr/>
        <p:txBody>
          <a:bodyPr/>
          <a:lstStyle/>
          <a:p>
            <a:fld id="{3908F0B2-2409-4FB7-BFC6-028CD644DB04}"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a:t>Click to edit Master title style</a:t>
            </a:r>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913521F-5926-4FB2-9182-CE84F40576E8}" type="datetimeFigureOut">
              <a:rPr lang="en-US" smtClean="0"/>
              <a:pPr/>
              <a:t>11/8/2025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908F0B2-2409-4FB7-BFC6-028CD644DB04}"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a:t>Click to edit Master text styles</a:t>
            </a:r>
          </a:p>
        </p:txBody>
      </p:sp>
      <p:sp>
        <p:nvSpPr>
          <p:cNvPr id="5" name="Date Placeholder 4"/>
          <p:cNvSpPr>
            <a:spLocks noGrp="1"/>
          </p:cNvSpPr>
          <p:nvPr>
            <p:ph type="dt" sz="half" idx="10"/>
          </p:nvPr>
        </p:nvSpPr>
        <p:spPr/>
        <p:txBody>
          <a:bodyPr/>
          <a:lstStyle/>
          <a:p>
            <a:fld id="{6913521F-5926-4FB2-9182-CE84F40576E8}" type="datetimeFigureOut">
              <a:rPr lang="en-US" smtClean="0"/>
              <a:pPr/>
              <a:t>11/8/2025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908F0B2-2409-4FB7-BFC6-028CD644DB04}" type="slidenum">
              <a:rPr lang="en-US" smtClean="0"/>
              <a:pPr/>
              <a:t>‹#›</a:t>
            </a:fld>
            <a:endParaRPr lang="en-US" dirty="0"/>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dirty="0"/>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p>
            <a:r>
              <a:rPr kumimoji="0" lang="en-US"/>
              <a:t>Click to edit Master title style</a:t>
            </a:r>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6913521F-5926-4FB2-9182-CE84F40576E8}" type="datetimeFigureOut">
              <a:rPr lang="en-US" smtClean="0"/>
              <a:pPr/>
              <a:t>11/8/2025</a:t>
            </a:fld>
            <a:endParaRPr lang="en-US" dirty="0"/>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US" dirty="0"/>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3908F0B2-2409-4FB7-BFC6-028CD644DB0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slide" Target="slide34.xml"/><Relationship Id="rId5" Type="http://schemas.openxmlformats.org/officeDocument/2006/relationships/image" Target="../media/image22.png"/><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43200" y="2590800"/>
            <a:ext cx="6400800" cy="2209800"/>
          </a:xfrm>
        </p:spPr>
        <p:txBody>
          <a:bodyPr>
            <a:noAutofit/>
          </a:bodyPr>
          <a:lstStyle/>
          <a:p>
            <a:pPr algn="ctr"/>
            <a:r>
              <a:rPr lang="en-US" sz="6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pitchFamily="34" charset="0"/>
              </a:rPr>
              <a:t>Day</a:t>
            </a:r>
          </a:p>
          <a:p>
            <a:pPr algn="ctr"/>
            <a:r>
              <a:rPr lang="en-US" sz="6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pitchFamily="34" charset="0"/>
              </a:rPr>
              <a:t>of the</a:t>
            </a:r>
          </a:p>
          <a:p>
            <a:pPr algn="ctr"/>
            <a:r>
              <a:rPr lang="en-US" sz="6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pitchFamily="34" charset="0"/>
              </a:rPr>
              <a:t>Covenant</a:t>
            </a:r>
          </a:p>
        </p:txBody>
      </p:sp>
      <p:pic>
        <p:nvPicPr>
          <p:cNvPr id="4" name="Picture 3" descr="Star with ringstone symbol.jpg"/>
          <p:cNvPicPr>
            <a:picLocks noChangeAspect="1"/>
          </p:cNvPicPr>
          <p:nvPr/>
        </p:nvPicPr>
        <p:blipFill>
          <a:blip r:embed="rId3" cstate="print"/>
          <a:stretch>
            <a:fillRect/>
          </a:stretch>
        </p:blipFill>
        <p:spPr>
          <a:xfrm>
            <a:off x="457200" y="381000"/>
            <a:ext cx="1676400" cy="1646194"/>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609600" y="1752600"/>
            <a:ext cx="6857999"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4800" b="1" i="0" u="none" strike="noStrike" normalizeH="0" baseline="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lbertus Extra Bold" pitchFamily="34" charset="0"/>
                <a:ea typeface="Times New Roman" pitchFamily="18" charset="0"/>
              </a:rPr>
              <a:t>Descriptions by Contemporaries</a:t>
            </a:r>
            <a:endParaRPr kumimoji="0" lang="en-US" sz="4800" b="1" i="0" u="none" strike="noStrike" normalizeH="0" baseline="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lbertus Extra Bold" pitchFamily="34" charset="0"/>
            </a:endParaRPr>
          </a:p>
        </p:txBody>
      </p:sp>
      <p:pic>
        <p:nvPicPr>
          <p:cNvPr id="3" name="Picture 2"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sp>
        <p:nvSpPr>
          <p:cNvPr id="4" name="Rectangle 3"/>
          <p:cNvSpPr/>
          <p:nvPr/>
        </p:nvSpPr>
        <p:spPr>
          <a:xfrm>
            <a:off x="883919" y="3886200"/>
            <a:ext cx="6553200" cy="1132490"/>
          </a:xfrm>
          <a:prstGeom prst="rect">
            <a:avLst/>
          </a:prstGeom>
        </p:spPr>
        <p:txBody>
          <a:bodyPr wrap="square">
            <a:spAutoFit/>
          </a:bodyPr>
          <a:lstStyle/>
          <a:p>
            <a:pPr>
              <a:lnSpc>
                <a:spcPct val="150000"/>
              </a:lnSpc>
            </a:pPr>
            <a:r>
              <a:rPr lang="en-US" sz="2400" dirty="0"/>
              <a:t>There are many favorable descriptions of Him by His contemporaries. Here are just a few: </a:t>
            </a:r>
          </a:p>
        </p:txBody>
      </p:sp>
    </p:spTree>
  </p:cSld>
  <p:clrMapOvr>
    <a:masterClrMapping/>
  </p:clrMapOvr>
  <p:transition>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6015" y="753684"/>
            <a:ext cx="7924800" cy="5719964"/>
          </a:xfrm>
          <a:prstGeom prst="rect">
            <a:avLst/>
          </a:prstGeom>
        </p:spPr>
        <p:txBody>
          <a:bodyPr wrap="square">
            <a:spAutoFit/>
          </a:bodyPr>
          <a:lstStyle/>
          <a:p>
            <a:r>
              <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rPr>
              <a:t>ENGLISH REPORTER ETHEL STEFANA STEVENS </a:t>
            </a:r>
          </a:p>
          <a:p>
            <a:r>
              <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rPr>
              <a:t>(Lady </a:t>
            </a:r>
            <a:r>
              <a:rPr lang="en-US" sz="24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rPr>
              <a:t>Drower</a:t>
            </a:r>
            <a:r>
              <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rPr>
              <a:t>)</a:t>
            </a:r>
            <a:r>
              <a:rPr lang="en-US" sz="2400" dirty="0">
                <a:latin typeface="Calibri" pitchFamily="34" charset="0"/>
              </a:rPr>
              <a:t>	</a:t>
            </a:r>
          </a:p>
          <a:p>
            <a:endParaRPr lang="en-US" sz="2400" dirty="0">
              <a:latin typeface="Calibri" pitchFamily="34" charset="0"/>
            </a:endParaRPr>
          </a:p>
          <a:p>
            <a:r>
              <a:rPr lang="en-US" dirty="0"/>
              <a:t>Described Him as one who did not </a:t>
            </a:r>
          </a:p>
          <a:p>
            <a:endParaRPr lang="en-US" dirty="0"/>
          </a:p>
          <a:p>
            <a:r>
              <a:rPr lang="en-US" dirty="0"/>
              <a:t>     “…</a:t>
            </a:r>
            <a:r>
              <a:rPr lang="en-US" i="1" dirty="0"/>
              <a:t>confine himself to things spiritual or theoretical…”</a:t>
            </a:r>
            <a:endParaRPr lang="en-US" dirty="0"/>
          </a:p>
          <a:p>
            <a:endParaRPr lang="en-US" dirty="0"/>
          </a:p>
          <a:p>
            <a:r>
              <a:rPr lang="en-US" dirty="0"/>
              <a:t>but as One Who also </a:t>
            </a:r>
          </a:p>
          <a:p>
            <a:endParaRPr lang="en-US" dirty="0"/>
          </a:p>
          <a:p>
            <a:pPr>
              <a:lnSpc>
                <a:spcPct val="150000"/>
              </a:lnSpc>
            </a:pPr>
            <a:r>
              <a:rPr lang="en-US" dirty="0"/>
              <a:t>	“…takes a lively interest in political, social, educational movements of the western world.</a:t>
            </a:r>
          </a:p>
          <a:p>
            <a:pPr>
              <a:lnSpc>
                <a:spcPct val="150000"/>
              </a:lnSpc>
            </a:pPr>
            <a:endParaRPr lang="en-US" dirty="0"/>
          </a:p>
          <a:p>
            <a:pPr>
              <a:lnSpc>
                <a:spcPct val="150000"/>
              </a:lnSpc>
            </a:pPr>
            <a:r>
              <a:rPr lang="en-US" dirty="0"/>
              <a:t>	She advised her readers:</a:t>
            </a:r>
          </a:p>
          <a:p>
            <a:pPr>
              <a:lnSpc>
                <a:spcPct val="150000"/>
              </a:lnSpc>
            </a:pPr>
            <a:endParaRPr lang="en-US" dirty="0"/>
          </a:p>
          <a:p>
            <a:pPr>
              <a:lnSpc>
                <a:spcPct val="150000"/>
              </a:lnSpc>
            </a:pPr>
            <a:r>
              <a:rPr lang="en-US" dirty="0"/>
              <a:t>	“Regard him well, my friends, for in him you behold one of the most significant figures in the religious world to-day...”</a:t>
            </a:r>
          </a:p>
        </p:txBody>
      </p:sp>
      <p:pic>
        <p:nvPicPr>
          <p:cNvPr id="3" name="Picture 2"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pic>
        <p:nvPicPr>
          <p:cNvPr id="5" name="Picture 4">
            <a:extLst>
              <a:ext uri="{FF2B5EF4-FFF2-40B4-BE49-F238E27FC236}">
                <a16:creationId xmlns:a16="http://schemas.microsoft.com/office/drawing/2014/main" id="{F22D8884-5412-8A96-716A-D2860124770A}"/>
              </a:ext>
            </a:extLst>
          </p:cNvPr>
          <p:cNvPicPr>
            <a:picLocks noChangeAspect="1"/>
          </p:cNvPicPr>
          <p:nvPr/>
        </p:nvPicPr>
        <p:blipFill>
          <a:blip r:embed="rId4"/>
          <a:stretch>
            <a:fillRect/>
          </a:stretch>
        </p:blipFill>
        <p:spPr>
          <a:xfrm>
            <a:off x="6324600" y="381000"/>
            <a:ext cx="1657581" cy="3143689"/>
          </a:xfrm>
          <a:prstGeom prst="rect">
            <a:avLst/>
          </a:prstGeom>
          <a:ln>
            <a:noFill/>
          </a:ln>
          <a:effectLst>
            <a:softEdge rad="112500"/>
          </a:effectLst>
        </p:spPr>
      </p:pic>
    </p:spTree>
  </p:cSld>
  <p:clrMapOvr>
    <a:masterClrMapping/>
  </p:clrMapOvr>
  <p:transition>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ChangeArrowheads="1"/>
          </p:cNvSpPr>
          <p:nvPr/>
        </p:nvSpPr>
        <p:spPr bwMode="auto">
          <a:xfrm>
            <a:off x="838200" y="2119121"/>
            <a:ext cx="7848600" cy="39024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400" b="1" i="0" u="none" strike="noStrike" normalizeH="0" baseline="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ea typeface="Times New Roman" pitchFamily="18" charset="0"/>
              </a:rPr>
              <a:t>ELBERT HUBBARD</a:t>
            </a:r>
            <a:endParaRPr kumimoji="0" lang="en-US" sz="2400" b="1" i="0" u="none" strike="noStrike" normalizeH="0" baseline="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1800" b="1" i="0" u="none" strike="noStrike" normalizeH="0" baseline="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ea typeface="Times New Roman" pitchFamily="18" charset="0"/>
              </a:rPr>
              <a:t>		</a:t>
            </a:r>
            <a:r>
              <a:rPr kumimoji="0" lang="en-US" sz="2400" b="1" i="0" u="none" strike="noStrike" normalizeH="0" baseline="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ea typeface="Times New Roman" pitchFamily="18" charset="0"/>
              </a:rPr>
              <a:t>American Columnist</a:t>
            </a:r>
            <a:r>
              <a:rPr kumimoji="0" lang="en-US" sz="1800" b="1" i="0" u="none" strike="noStrike" cap="none" normalizeH="0" baseline="0" dirty="0">
                <a:ln>
                  <a:noFill/>
                </a:ln>
                <a:solidFill>
                  <a:schemeClr val="tx2"/>
                </a:solidFill>
                <a:effectLst/>
                <a:latin typeface="Calibri" pitchFamily="34" charset="0"/>
                <a:ea typeface="Times New Roman" pitchFamily="18" charset="0"/>
              </a:rPr>
              <a:t>	</a:t>
            </a:r>
            <a:r>
              <a:rPr kumimoji="0" lang="en-US" sz="1800" b="0" i="0" u="none" strike="noStrike" cap="none" normalizeH="0" baseline="0" dirty="0">
                <a:ln>
                  <a:noFill/>
                </a:ln>
                <a:solidFill>
                  <a:schemeClr val="tx1"/>
                </a:solidFill>
                <a:effectLst/>
                <a:latin typeface="Calibri" pitchFamily="34" charset="0"/>
                <a:ea typeface="Times New Roman" pitchFamily="18" charset="0"/>
              </a:rPr>
              <a:t>		</a:t>
            </a:r>
            <a:r>
              <a:rPr kumimoji="0" lang="en-US" sz="2400" b="0" i="0" u="none" strike="noStrike" cap="none" normalizeH="0" baseline="0" dirty="0">
                <a:ln>
                  <a:noFill/>
                </a:ln>
                <a:solidFill>
                  <a:schemeClr val="tx1"/>
                </a:solidFill>
                <a:effectLst/>
                <a:latin typeface="Calibri" pitchFamily="34" charset="0"/>
                <a:ea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endParaRPr lang="en-US" sz="2400" dirty="0">
              <a:latin typeface="Calibri" pitchFamily="34" charset="0"/>
              <a:ea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endParaRPr kumimoji="0" lang="en-US" sz="2400" b="0" i="0" u="none" strike="noStrike" cap="none" normalizeH="0" baseline="0" dirty="0">
              <a:ln>
                <a:noFill/>
              </a:ln>
              <a:solidFill>
                <a:schemeClr val="tx1"/>
              </a:solidFill>
              <a:effectLst/>
              <a:latin typeface="Calibri" pitchFamily="34" charset="0"/>
              <a:ea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lang="en-US" sz="2400" dirty="0">
                <a:latin typeface="Calibri" pitchFamily="34" charset="0"/>
                <a:ea typeface="Times New Roman" pitchFamily="18" charset="0"/>
              </a:rPr>
              <a:t> </a:t>
            </a:r>
            <a:r>
              <a:rPr kumimoji="0" lang="en-US" sz="2400" i="0" u="none" strike="noStrike" cap="none" normalizeH="0" baseline="0" dirty="0">
                <a:ln>
                  <a:noFill/>
                </a:ln>
                <a:solidFill>
                  <a:schemeClr val="tx1"/>
                </a:solidFill>
                <a:effectLst/>
                <a:ea typeface="Times New Roman" pitchFamily="18" charset="0"/>
              </a:rPr>
              <a:t>wrote there could be </a:t>
            </a:r>
          </a:p>
          <a:p>
            <a:pPr marL="0" marR="0" lvl="0" indent="0" algn="l" defTabSz="914400" rtl="0" eaLnBrk="0" fontAlgn="base" latinLnBrk="0" hangingPunct="0">
              <a:lnSpc>
                <a:spcPct val="100000"/>
              </a:lnSpc>
              <a:spcBef>
                <a:spcPct val="0"/>
              </a:spcBef>
              <a:spcAft>
                <a:spcPct val="0"/>
              </a:spcAft>
              <a:buClrTx/>
              <a:buSzTx/>
              <a:buFontTx/>
              <a:buNone/>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endParaRPr lang="en-US" sz="2400" dirty="0">
              <a:ea typeface="Times New Roman"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400" i="1" u="none" strike="noStrike" cap="none" normalizeH="0" baseline="0" dirty="0">
                <a:ln>
                  <a:noFill/>
                </a:ln>
                <a:solidFill>
                  <a:schemeClr val="tx1"/>
                </a:solidFill>
                <a:effectLst/>
                <a:ea typeface="Times New Roman" pitchFamily="18" charset="0"/>
              </a:rPr>
              <a:t> “…no doubt among thinking people that this man </a:t>
            </a:r>
          </a:p>
          <a:p>
            <a:pPr marL="0" marR="0" lvl="0" indent="0" algn="l" defTabSz="914400" rtl="0" eaLnBrk="0" fontAlgn="base" latinLnBrk="0" hangingPunct="0">
              <a:lnSpc>
                <a:spcPct val="150000"/>
              </a:lnSpc>
              <a:spcBef>
                <a:spcPct val="0"/>
              </a:spcBef>
              <a:spcAft>
                <a:spcPct val="0"/>
              </a:spcAft>
              <a:buClrTx/>
              <a:buSzTx/>
              <a:buFontTx/>
              <a:buNone/>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lang="en-US" sz="2400" i="1" dirty="0">
                <a:ea typeface="Times New Roman" pitchFamily="18" charset="0"/>
              </a:rPr>
              <a:t> </a:t>
            </a:r>
            <a:r>
              <a:rPr kumimoji="0" lang="en-US" sz="2400" i="1" u="none" strike="noStrike" cap="none" normalizeH="0" baseline="0" dirty="0">
                <a:ln>
                  <a:noFill/>
                </a:ln>
                <a:solidFill>
                  <a:schemeClr val="tx1"/>
                </a:solidFill>
                <a:effectLst/>
                <a:ea typeface="Times New Roman" pitchFamily="18" charset="0"/>
              </a:rPr>
              <a:t>represents, to a great degree, the growing and evolving spirit of our times.”</a:t>
            </a:r>
            <a:endParaRPr kumimoji="0" lang="en-US" sz="2400" i="1" u="none" strike="noStrike" cap="none" normalizeH="0" baseline="0" dirty="0">
              <a:ln>
                <a:noFill/>
              </a:ln>
              <a:solidFill>
                <a:schemeClr val="tx1"/>
              </a:solidFill>
              <a:effectLst/>
            </a:endParaRPr>
          </a:p>
        </p:txBody>
      </p:sp>
      <p:pic>
        <p:nvPicPr>
          <p:cNvPr id="3" name="Picture 2"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pic>
        <p:nvPicPr>
          <p:cNvPr id="4" name="Picture 3" descr="Elbert Hubbard.jpg"/>
          <p:cNvPicPr>
            <a:picLocks noChangeAspect="1"/>
          </p:cNvPicPr>
          <p:nvPr/>
        </p:nvPicPr>
        <p:blipFill>
          <a:blip r:embed="rId4" cstate="print"/>
          <a:stretch>
            <a:fillRect/>
          </a:stretch>
        </p:blipFill>
        <p:spPr>
          <a:xfrm>
            <a:off x="4343400" y="1199010"/>
            <a:ext cx="1981200" cy="2878667"/>
          </a:xfrm>
          <a:prstGeom prst="rect">
            <a:avLst/>
          </a:prstGeom>
          <a:ln>
            <a:noFill/>
          </a:ln>
          <a:effectLst>
            <a:softEdge rad="112500"/>
          </a:effectLst>
        </p:spPr>
      </p:pic>
    </p:spTree>
  </p:cSld>
  <p:clrMapOvr>
    <a:masterClrMapping/>
  </p:clrMapOvr>
  <p:transition>
    <p:zoom dir="in"/>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ChangeArrowheads="1"/>
          </p:cNvSpPr>
          <p:nvPr/>
        </p:nvSpPr>
        <p:spPr bwMode="auto">
          <a:xfrm>
            <a:off x="609600" y="1978389"/>
            <a:ext cx="7391400" cy="39024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400" b="1" i="0" u="none" strike="noStrike" normalizeH="0" baseline="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ea typeface="Times New Roman" pitchFamily="18" charset="0"/>
              </a:rPr>
              <a:t>DAVID STARR JORDAN</a:t>
            </a:r>
          </a:p>
          <a:p>
            <a:pPr marL="0" marR="0" lvl="0" indent="0" algn="l" defTabSz="914400" rtl="0" eaLnBrk="0" fontAlgn="base" latinLnBrk="0" hangingPunct="0">
              <a:lnSpc>
                <a:spcPct val="100000"/>
              </a:lnSpc>
              <a:spcBef>
                <a:spcPct val="0"/>
              </a:spcBef>
              <a:spcAft>
                <a:spcPct val="0"/>
              </a:spcAft>
              <a:buClrTx/>
              <a:buSzTx/>
              <a:buFontTx/>
              <a:buNone/>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400" b="1" i="0" u="none" strike="noStrike" normalizeH="0" baseline="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ea typeface="Times New Roman" pitchFamily="18" charset="0"/>
              </a:rPr>
              <a:t>		President, Stanford University 	</a:t>
            </a:r>
          </a:p>
          <a:p>
            <a:pPr marL="0" marR="0" lvl="0" indent="0" algn="l" defTabSz="914400" rtl="0" eaLnBrk="0" fontAlgn="base" latinLnBrk="0" hangingPunct="0">
              <a:lnSpc>
                <a:spcPct val="100000"/>
              </a:lnSpc>
              <a:spcBef>
                <a:spcPct val="0"/>
              </a:spcBef>
              <a:spcAft>
                <a:spcPct val="0"/>
              </a:spcAft>
              <a:buClrTx/>
              <a:buSzTx/>
              <a:buFontTx/>
              <a:buNone/>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endParaRPr lang="en-US" sz="2400" dirty="0">
              <a:latin typeface="Calibri" pitchFamily="34" charset="0"/>
              <a:ea typeface="Times New Roman" pitchFamily="18" charset="0"/>
            </a:endParaRPr>
          </a:p>
          <a:p>
            <a:pPr lvl="0" eaLnBrk="0" fontAlgn="base" hangingPunct="0">
              <a:spcBef>
                <a:spcPct val="0"/>
              </a:spcBef>
              <a:spcAft>
                <a:spcPct val="0"/>
              </a:spcAft>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lang="en-US" sz="2400" dirty="0">
                <a:ea typeface="Times New Roman" pitchFamily="18" charset="0"/>
              </a:rPr>
              <a:t>believed</a:t>
            </a:r>
            <a:r>
              <a:rPr lang="en-US" sz="2400" dirty="0"/>
              <a:t>:</a:t>
            </a:r>
            <a:r>
              <a:rPr kumimoji="0" lang="en-US" sz="2400" b="0" i="0" u="none" strike="noStrike" cap="none" normalizeH="0" baseline="0" dirty="0">
                <a:ln>
                  <a:noFill/>
                </a:ln>
                <a:solidFill>
                  <a:schemeClr val="tx1"/>
                </a:solidFill>
                <a:effectLst/>
                <a:ea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endParaRPr lang="en-US" sz="2400" dirty="0">
              <a:ea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endParaRPr kumimoji="0" lang="en-US" sz="2400" b="0" i="0" u="none" strike="noStrike" cap="none" normalizeH="0" baseline="0" dirty="0">
              <a:ln>
                <a:noFill/>
              </a:ln>
              <a:solidFill>
                <a:schemeClr val="tx1"/>
              </a:solidFill>
              <a:effectLst/>
              <a:ea typeface="Times New Roman" pitchFamily="18" charset="0"/>
            </a:endParaRPr>
          </a:p>
          <a:p>
            <a:pPr lvl="0" eaLnBrk="0" fontAlgn="base" hangingPunct="0">
              <a:lnSpc>
                <a:spcPct val="150000"/>
              </a:lnSpc>
              <a:spcBef>
                <a:spcPct val="0"/>
              </a:spcBef>
              <a:spcAft>
                <a:spcPct val="0"/>
              </a:spcAft>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lang="en-US" sz="2400" dirty="0">
                <a:ea typeface="Times New Roman" pitchFamily="18" charset="0"/>
              </a:rPr>
              <a:t>	 “</a:t>
            </a:r>
            <a:r>
              <a:rPr lang="en-US" sz="2400" i="1" dirty="0"/>
              <a:t>‘Abdu’l-Bahá will surely unite the East and the West for </a:t>
            </a:r>
            <a:r>
              <a:rPr kumimoji="0" lang="en-US" sz="2400" b="0" i="1" u="none" strike="noStrike" cap="none" normalizeH="0" baseline="0" dirty="0">
                <a:ln>
                  <a:noFill/>
                </a:ln>
                <a:solidFill>
                  <a:schemeClr val="tx1"/>
                </a:solidFill>
                <a:effectLst/>
                <a:ea typeface="Times New Roman" pitchFamily="18" charset="0"/>
              </a:rPr>
              <a:t>He treads the mystic way with practical feet.”</a:t>
            </a:r>
            <a:endParaRPr kumimoji="0" lang="en-US" sz="2400" b="0" i="1" u="none" strike="noStrike" cap="none" normalizeH="0" baseline="0" dirty="0">
              <a:ln>
                <a:noFill/>
              </a:ln>
              <a:solidFill>
                <a:schemeClr val="tx1"/>
              </a:solidFill>
              <a:effectLst/>
            </a:endParaRPr>
          </a:p>
        </p:txBody>
      </p:sp>
      <p:pic>
        <p:nvPicPr>
          <p:cNvPr id="3" name="Picture 2"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pic>
        <p:nvPicPr>
          <p:cNvPr id="4" name="Picture 3" descr="David Starr Jordan.jpg"/>
          <p:cNvPicPr>
            <a:picLocks noChangeAspect="1"/>
          </p:cNvPicPr>
          <p:nvPr/>
        </p:nvPicPr>
        <p:blipFill>
          <a:blip r:embed="rId4" cstate="print"/>
          <a:stretch>
            <a:fillRect/>
          </a:stretch>
        </p:blipFill>
        <p:spPr>
          <a:xfrm>
            <a:off x="4984569" y="1295400"/>
            <a:ext cx="2254431" cy="267474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95600" y="1577588"/>
            <a:ext cx="5257800" cy="3902479"/>
          </a:xfrm>
          <a:prstGeom prst="rect">
            <a:avLst/>
          </a:prstGeom>
          <a:noFill/>
        </p:spPr>
        <p:txBody>
          <a:bodyPr wrap="square" rtlCol="0">
            <a:spAutoFit/>
          </a:bodyPr>
          <a:lstStyle/>
          <a:p>
            <a:pPr>
              <a:lnSpc>
                <a:spcPct val="150000"/>
              </a:lnSpc>
            </a:pPr>
            <a:r>
              <a:rPr lang="en-US" sz="2400" dirty="0"/>
              <a:t>As to His physical appearance, attorney </a:t>
            </a:r>
            <a:r>
              <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rPr>
              <a:t>Louis Gregory</a:t>
            </a:r>
            <a:r>
              <a:rPr lang="en-US" sz="2400" dirty="0"/>
              <a:t>, who met the Master during His visit to the United States in 1912 and who later was appointed as a Hand of the Cause of God in the </a:t>
            </a:r>
            <a:r>
              <a:rPr lang="en-US" sz="2400" dirty="0">
                <a:ea typeface="Times New Roman" pitchFamily="18" charset="0"/>
              </a:rPr>
              <a:t>Bahá’í Faith</a:t>
            </a:r>
            <a:r>
              <a:rPr lang="en-US" sz="2400" dirty="0"/>
              <a:t>, penned the following description:</a:t>
            </a:r>
          </a:p>
        </p:txBody>
      </p:sp>
      <p:pic>
        <p:nvPicPr>
          <p:cNvPr id="3" name="Picture 2" descr="Louis-Gregory.jpg"/>
          <p:cNvPicPr>
            <a:picLocks noChangeAspect="1"/>
          </p:cNvPicPr>
          <p:nvPr/>
        </p:nvPicPr>
        <p:blipFill>
          <a:blip r:embed="rId3" cstate="print"/>
          <a:stretch>
            <a:fillRect/>
          </a:stretch>
        </p:blipFill>
        <p:spPr>
          <a:xfrm>
            <a:off x="304800" y="1752600"/>
            <a:ext cx="2362200" cy="3552457"/>
          </a:xfrm>
          <a:prstGeom prst="rect">
            <a:avLst/>
          </a:prstGeom>
          <a:ln>
            <a:noFill/>
          </a:ln>
          <a:effectLst>
            <a:outerShdw blurRad="292100" dist="139700" dir="2700000" algn="tl" rotWithShape="0">
              <a:srgbClr val="333333">
                <a:alpha val="65000"/>
              </a:srgbClr>
            </a:outerShdw>
          </a:effectLst>
        </p:spPr>
      </p:pic>
      <p:pic>
        <p:nvPicPr>
          <p:cNvPr id="4" name="Picture 3" descr="Star with ringstone symbol.jpg"/>
          <p:cNvPicPr>
            <a:picLocks noChangeAspect="1"/>
          </p:cNvPicPr>
          <p:nvPr/>
        </p:nvPicPr>
        <p:blipFill>
          <a:blip r:embed="rId4" cstate="print"/>
          <a:stretch>
            <a:fillRect/>
          </a:stretch>
        </p:blipFill>
        <p:spPr>
          <a:xfrm>
            <a:off x="8382000" y="381000"/>
            <a:ext cx="545985" cy="536147"/>
          </a:xfrm>
          <a:prstGeom prst="rect">
            <a:avLst/>
          </a:prstGeom>
        </p:spPr>
      </p:pic>
    </p:spTree>
  </p:cSld>
  <p:clrMapOvr>
    <a:masterClrMapping/>
  </p:clrMapOvr>
  <p:transition>
    <p:newsfla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bdu'l-Baha1.jpg"/>
          <p:cNvPicPr>
            <a:picLocks noChangeAspect="1"/>
          </p:cNvPicPr>
          <p:nvPr/>
        </p:nvPicPr>
        <p:blipFill>
          <a:blip r:embed="rId3" cstate="print"/>
          <a:stretch>
            <a:fillRect/>
          </a:stretch>
        </p:blipFill>
        <p:spPr>
          <a:xfrm>
            <a:off x="4434895" y="-5577"/>
            <a:ext cx="3718505" cy="6887907"/>
          </a:xfrm>
          <a:prstGeom prst="rect">
            <a:avLst/>
          </a:prstGeom>
          <a:ln>
            <a:noFill/>
          </a:ln>
          <a:effectLst>
            <a:softEdge rad="112500"/>
          </a:effectLst>
        </p:spPr>
      </p:pic>
      <p:sp>
        <p:nvSpPr>
          <p:cNvPr id="2" name="TextBox 1"/>
          <p:cNvSpPr txBox="1"/>
          <p:nvPr/>
        </p:nvSpPr>
        <p:spPr>
          <a:xfrm>
            <a:off x="-197819" y="18755"/>
            <a:ext cx="4724400" cy="6839245"/>
          </a:xfrm>
          <a:prstGeom prst="rect">
            <a:avLst/>
          </a:prstGeom>
          <a:noFill/>
        </p:spPr>
        <p:txBody>
          <a:bodyPr wrap="square" rtlCol="0">
            <a:spAutoFit/>
          </a:bodyPr>
          <a:lstStyle/>
          <a:p>
            <a:pPr algn="r">
              <a:lnSpc>
                <a:spcPct val="150000"/>
              </a:lnSpc>
            </a:pPr>
            <a:r>
              <a:rPr lang="en-US" sz="1400" dirty="0"/>
              <a:t>“‘Abdu’l-Bahá appeared about medium height, with a strong frame and symmetrical features. </a:t>
            </a:r>
          </a:p>
          <a:p>
            <a:pPr algn="r">
              <a:lnSpc>
                <a:spcPct val="150000"/>
              </a:lnSpc>
            </a:pPr>
            <a:r>
              <a:rPr lang="en-US" sz="1400" dirty="0"/>
              <a:t>   His face deeply furrowed and His color about that of parchment. </a:t>
            </a:r>
          </a:p>
          <a:p>
            <a:pPr algn="r">
              <a:lnSpc>
                <a:spcPct val="150000"/>
              </a:lnSpc>
            </a:pPr>
            <a:r>
              <a:rPr lang="en-US" sz="1400" dirty="0"/>
              <a:t>   His carriage erect and His entire form strikingly majestic and beautiful. </a:t>
            </a:r>
          </a:p>
          <a:p>
            <a:pPr algn="r">
              <a:lnSpc>
                <a:spcPct val="150000"/>
              </a:lnSpc>
            </a:pPr>
            <a:r>
              <a:rPr lang="en-US" sz="1400" dirty="0"/>
              <a:t>   His hands and nails shapely and pure. </a:t>
            </a:r>
          </a:p>
          <a:p>
            <a:pPr algn="r">
              <a:lnSpc>
                <a:spcPct val="150000"/>
              </a:lnSpc>
            </a:pPr>
            <a:r>
              <a:rPr lang="en-US" sz="1400" dirty="0"/>
              <a:t>   His silver hair long enough to touch the shoulders. </a:t>
            </a:r>
          </a:p>
          <a:p>
            <a:pPr algn="r">
              <a:lnSpc>
                <a:spcPct val="150000"/>
              </a:lnSpc>
            </a:pPr>
            <a:r>
              <a:rPr lang="en-US" sz="1400" dirty="0"/>
              <a:t>   The beard snow white, </a:t>
            </a:r>
          </a:p>
          <a:p>
            <a:pPr algn="r">
              <a:lnSpc>
                <a:spcPct val="150000"/>
              </a:lnSpc>
            </a:pPr>
            <a:r>
              <a:rPr lang="en-US" sz="1400" dirty="0"/>
              <a:t>   eyes light blue and penetrating, </a:t>
            </a:r>
          </a:p>
          <a:p>
            <a:pPr algn="r">
              <a:lnSpc>
                <a:spcPct val="150000"/>
              </a:lnSpc>
            </a:pPr>
            <a:r>
              <a:rPr lang="en-US" sz="1400" dirty="0"/>
              <a:t>   the nose slightly aquiline, </a:t>
            </a:r>
          </a:p>
          <a:p>
            <a:pPr algn="r">
              <a:lnSpc>
                <a:spcPct val="150000"/>
              </a:lnSpc>
            </a:pPr>
            <a:r>
              <a:rPr lang="en-US" sz="1400" dirty="0"/>
              <a:t>   the voice powerful, but capable of infinite pathos, tenderness, and sympathy. </a:t>
            </a:r>
          </a:p>
          <a:p>
            <a:pPr algn="r">
              <a:lnSpc>
                <a:spcPct val="150000"/>
              </a:lnSpc>
            </a:pPr>
            <a:r>
              <a:rPr lang="en-US" sz="1400" dirty="0"/>
              <a:t>   His dress was that of the Oriental gentleman of the highest classes, simple and neat and very graceful. </a:t>
            </a:r>
          </a:p>
          <a:p>
            <a:pPr algn="r">
              <a:lnSpc>
                <a:spcPct val="150000"/>
              </a:lnSpc>
            </a:pPr>
            <a:r>
              <a:rPr lang="en-US" sz="1400" dirty="0"/>
              <a:t>   The color of His apparel was light, the outer robe being made of alpaca. </a:t>
            </a:r>
          </a:p>
          <a:p>
            <a:pPr algn="r">
              <a:lnSpc>
                <a:spcPct val="150000"/>
              </a:lnSpc>
            </a:pPr>
            <a:r>
              <a:rPr lang="en-US" sz="1400" dirty="0"/>
              <a:t>   On His head rested a light fez, surrounded by a white turban. </a:t>
            </a:r>
          </a:p>
          <a:p>
            <a:pPr algn="r">
              <a:lnSpc>
                <a:spcPct val="150000"/>
              </a:lnSpc>
            </a:pPr>
            <a:r>
              <a:rPr lang="en-US" sz="1400" dirty="0"/>
              <a:t>   The meekness of the servant, the majesty of the King, were in His brow and form.”</a:t>
            </a:r>
          </a:p>
        </p:txBody>
      </p:sp>
      <p:pic>
        <p:nvPicPr>
          <p:cNvPr id="5" name="Picture 4" descr="Star with ringstone symbol.jpg"/>
          <p:cNvPicPr>
            <a:picLocks noChangeAspect="1"/>
          </p:cNvPicPr>
          <p:nvPr/>
        </p:nvPicPr>
        <p:blipFill>
          <a:blip r:embed="rId4" cstate="print"/>
          <a:stretch>
            <a:fillRect/>
          </a:stretch>
        </p:blipFill>
        <p:spPr>
          <a:xfrm>
            <a:off x="8382000" y="381000"/>
            <a:ext cx="545985" cy="536147"/>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checkerboard(across)">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checkerboard(across)">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checkerboard(across)">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checkerboard(across)">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checkerboard(across)">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checkerboard(across)">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checkerboard(across)">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checkerboard(across)">
                                      <p:cBhvr>
                                        <p:cTn id="42" dur="500"/>
                                        <p:tgtEl>
                                          <p:spTgt spid="2">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Effect transition="in" filter="checkerboard(across)">
                                      <p:cBhvr>
                                        <p:cTn id="47" dur="500"/>
                                        <p:tgtEl>
                                          <p:spTgt spid="2">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2">
                                            <p:txEl>
                                              <p:pRg st="10" end="10"/>
                                            </p:txEl>
                                          </p:spTgt>
                                        </p:tgtEl>
                                        <p:attrNameLst>
                                          <p:attrName>style.visibility</p:attrName>
                                        </p:attrNameLst>
                                      </p:cBhvr>
                                      <p:to>
                                        <p:strVal val="visible"/>
                                      </p:to>
                                    </p:set>
                                    <p:animEffect transition="in" filter="checkerboard(across)">
                                      <p:cBhvr>
                                        <p:cTn id="52" dur="500"/>
                                        <p:tgtEl>
                                          <p:spTgt spid="2">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2">
                                            <p:txEl>
                                              <p:pRg st="11" end="11"/>
                                            </p:txEl>
                                          </p:spTgt>
                                        </p:tgtEl>
                                        <p:attrNameLst>
                                          <p:attrName>style.visibility</p:attrName>
                                        </p:attrNameLst>
                                      </p:cBhvr>
                                      <p:to>
                                        <p:strVal val="visible"/>
                                      </p:to>
                                    </p:set>
                                    <p:animEffect transition="in" filter="checkerboard(across)">
                                      <p:cBhvr>
                                        <p:cTn id="57" dur="500"/>
                                        <p:tgtEl>
                                          <p:spTgt spid="2">
                                            <p:txEl>
                                              <p:pRg st="11" end="1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nodeType="clickEffect">
                                  <p:stCondLst>
                                    <p:cond delay="0"/>
                                  </p:stCondLst>
                                  <p:childTnLst>
                                    <p:set>
                                      <p:cBhvr>
                                        <p:cTn id="61" dur="1" fill="hold">
                                          <p:stCondLst>
                                            <p:cond delay="0"/>
                                          </p:stCondLst>
                                        </p:cTn>
                                        <p:tgtEl>
                                          <p:spTgt spid="2">
                                            <p:txEl>
                                              <p:pRg st="12" end="12"/>
                                            </p:txEl>
                                          </p:spTgt>
                                        </p:tgtEl>
                                        <p:attrNameLst>
                                          <p:attrName>style.visibility</p:attrName>
                                        </p:attrNameLst>
                                      </p:cBhvr>
                                      <p:to>
                                        <p:strVal val="visible"/>
                                      </p:to>
                                    </p:set>
                                    <p:animEffect transition="in" filter="checkerboard(across)">
                                      <p:cBhvr>
                                        <p:cTn id="62"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8800" y="3962400"/>
            <a:ext cx="7467600" cy="1754326"/>
          </a:xfrm>
          <a:prstGeom prst="rect">
            <a:avLst/>
          </a:prstGeom>
        </p:spPr>
        <p:txBody>
          <a:bodyPr wrap="square">
            <a:spAutoFit/>
          </a:bodyPr>
          <a:lstStyle/>
          <a:p>
            <a:endParaRPr lang="en-US" sz="2400" dirty="0"/>
          </a:p>
          <a:p>
            <a:r>
              <a:rPr lang="en-US" sz="36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lbertus Extra Bold"/>
              </a:rPr>
              <a:t>   </a:t>
            </a:r>
            <a:r>
              <a:rPr lang="en-US" sz="36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rPr>
              <a:t>Him Whom God Hath Purposed</a:t>
            </a:r>
            <a:endParaRPr lang="en-US" sz="3600" b="1" i="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lbertus Extra Bold"/>
            </a:endParaRPr>
          </a:p>
          <a:p>
            <a:endParaRPr lang="en-US" sz="2400" i="1" dirty="0"/>
          </a:p>
          <a:p>
            <a:r>
              <a:rPr lang="en-US" sz="2400" dirty="0"/>
              <a:t> to whom all should turn after Bahá’u’lláh’s passing.</a:t>
            </a:r>
          </a:p>
        </p:txBody>
      </p:sp>
      <p:pic>
        <p:nvPicPr>
          <p:cNvPr id="3" name="Picture 2"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sp>
        <p:nvSpPr>
          <p:cNvPr id="4" name="TextBox 3">
            <a:extLst>
              <a:ext uri="{FF2B5EF4-FFF2-40B4-BE49-F238E27FC236}">
                <a16:creationId xmlns:a16="http://schemas.microsoft.com/office/drawing/2014/main" id="{D0E9237E-E1B9-BBD3-9434-BECDB97B0FFA}"/>
              </a:ext>
            </a:extLst>
          </p:cNvPr>
          <p:cNvSpPr txBox="1"/>
          <p:nvPr/>
        </p:nvSpPr>
        <p:spPr>
          <a:xfrm>
            <a:off x="2286000" y="1321683"/>
            <a:ext cx="5867400" cy="2794483"/>
          </a:xfrm>
          <a:prstGeom prst="rect">
            <a:avLst/>
          </a:prstGeom>
          <a:noFill/>
        </p:spPr>
        <p:txBody>
          <a:bodyPr wrap="square" rtlCol="0">
            <a:spAutoFit/>
          </a:bodyPr>
          <a:lstStyle/>
          <a:p>
            <a:pPr>
              <a:lnSpc>
                <a:spcPct val="150000"/>
              </a:lnSpc>
            </a:pPr>
            <a:r>
              <a:rPr lang="en-US" sz="2400" dirty="0"/>
              <a:t>In His Will and Testament, </a:t>
            </a:r>
            <a:r>
              <a:rPr lang="en-US" sz="2400" i="1" dirty="0" err="1"/>
              <a:t>Kitáb</a:t>
            </a:r>
            <a:r>
              <a:rPr lang="en-US" sz="2400" i="1" dirty="0"/>
              <a:t>-</a:t>
            </a:r>
            <a:r>
              <a:rPr lang="en-US" sz="2400" i="1" dirty="0" err="1"/>
              <a:t>i</a:t>
            </a:r>
            <a:r>
              <a:rPr lang="en-US" sz="2400" i="1" dirty="0"/>
              <a:t>-’Ad,</a:t>
            </a:r>
            <a:r>
              <a:rPr lang="en-US" sz="2400" dirty="0"/>
              <a:t> (the </a:t>
            </a:r>
            <a:r>
              <a:rPr lang="en-US" sz="2400" i="1" dirty="0"/>
              <a:t>Book of the Covenant</a:t>
            </a:r>
            <a:r>
              <a:rPr lang="en-US" sz="2400" dirty="0"/>
              <a:t>), </a:t>
            </a:r>
            <a:r>
              <a:rPr lang="en-US" sz="2400" dirty="0" err="1"/>
              <a:t>Bahá’u’lláh</a:t>
            </a:r>
            <a:r>
              <a:rPr lang="en-US" sz="2400" dirty="0"/>
              <a:t> clearly appointed ‘</a:t>
            </a:r>
            <a:r>
              <a:rPr lang="en-US" sz="2400" dirty="0" err="1"/>
              <a:t>Abdu’l-Bahá</a:t>
            </a:r>
            <a:r>
              <a:rPr lang="en-US" sz="2400" dirty="0"/>
              <a:t>, His eldest son, as His successor, identifying Him as </a:t>
            </a:r>
          </a:p>
        </p:txBody>
      </p:sp>
      <p:pic>
        <p:nvPicPr>
          <p:cNvPr id="2052" name="Picture 4" descr="Kitáb-i-'Ahd- Bahá'í Books UK">
            <a:extLst>
              <a:ext uri="{FF2B5EF4-FFF2-40B4-BE49-F238E27FC236}">
                <a16:creationId xmlns:a16="http://schemas.microsoft.com/office/drawing/2014/main" id="{24175E87-43E4-052E-C127-8CFBF5A137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735" y="1336447"/>
            <a:ext cx="1884265" cy="27649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iterate type="lt">
                                    <p:tmPct val="10000"/>
                                  </p:iterate>
                                  <p:childTnLst>
                                    <p:set>
                                      <p:cBhvr>
                                        <p:cTn id="6" dur="1" fill="hold">
                                          <p:stCondLst>
                                            <p:cond delay="0"/>
                                          </p:stCondLst>
                                        </p:cTn>
                                        <p:tgtEl>
                                          <p:spTgt spid="2">
                                            <p:txEl>
                                              <p:pRg st="1" end="1"/>
                                            </p:txEl>
                                          </p:spTgt>
                                        </p:tgtEl>
                                        <p:attrNameLst>
                                          <p:attrName>style.visibility</p:attrName>
                                        </p:attrNameLst>
                                      </p:cBhvr>
                                      <p:to>
                                        <p:strVal val="visible"/>
                                      </p:to>
                                    </p:set>
                                    <p:animEffect transition="in" filter="diamond(in)">
                                      <p:cBhvr>
                                        <p:cTn id="7" dur="500"/>
                                        <p:tgtEl>
                                          <p:spTgt spid="2">
                                            <p:txEl>
                                              <p:pRg st="1" end="1"/>
                                            </p:txEl>
                                          </p:spTgt>
                                        </p:tgtEl>
                                      </p:cBhvr>
                                    </p:animEffect>
                                  </p:childTnLst>
                                </p:cTn>
                              </p:par>
                            </p:childTnLst>
                          </p:cTn>
                        </p:par>
                        <p:par>
                          <p:cTn id="8" fill="hold">
                            <p:stCondLst>
                              <p:cond delay="1550"/>
                            </p:stCondLst>
                            <p:childTnLst>
                              <p:par>
                                <p:cTn id="9" presetID="10" presetClass="entr" presetSubtype="0" fill="hold" nodeType="after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Effect transition="in" filter="fade">
                                      <p:cBhvr>
                                        <p:cTn id="11"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76E00-A604-8AC2-C739-899E365AD552}"/>
            </a:ext>
          </a:extLst>
        </p:cNvPr>
        <p:cNvGrpSpPr/>
        <p:nvPr/>
      </p:nvGrpSpPr>
      <p:grpSpPr>
        <a:xfrm>
          <a:off x="0" y="0"/>
          <a:ext cx="0" cy="0"/>
          <a:chOff x="0" y="0"/>
          <a:chExt cx="0" cy="0"/>
        </a:xfrm>
      </p:grpSpPr>
      <p:sp>
        <p:nvSpPr>
          <p:cNvPr id="46081" name="Rectangle 1">
            <a:extLst>
              <a:ext uri="{FF2B5EF4-FFF2-40B4-BE49-F238E27FC236}">
                <a16:creationId xmlns:a16="http://schemas.microsoft.com/office/drawing/2014/main" id="{6932D00F-FF83-8946-55AB-B8DE5003C832}"/>
              </a:ext>
            </a:extLst>
          </p:cNvPr>
          <p:cNvSpPr>
            <a:spLocks noChangeArrowheads="1"/>
          </p:cNvSpPr>
          <p:nvPr/>
        </p:nvSpPr>
        <p:spPr bwMode="auto">
          <a:xfrm>
            <a:off x="3561436" y="1438669"/>
            <a:ext cx="4370273" cy="41906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lnSpc>
                <a:spcPct val="150000"/>
              </a:lnSpc>
              <a:spcBef>
                <a:spcPct val="0"/>
              </a:spcBef>
              <a:spcAft>
                <a:spcPct val="0"/>
              </a:spcAft>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lang="en-US" sz="2000" dirty="0"/>
              <a:t>“In the </a:t>
            </a:r>
            <a:r>
              <a:rPr lang="en-US" sz="2000" dirty="0" err="1"/>
              <a:t>Kitáb-i-Aqdas</a:t>
            </a:r>
            <a:r>
              <a:rPr lang="en-US" sz="2000" dirty="0"/>
              <a:t>, and later in His Will </a:t>
            </a:r>
            <a:r>
              <a:rPr lang="en-US" sz="2000" dirty="0" err="1"/>
              <a:t>Bahá'u'lláh</a:t>
            </a:r>
            <a:r>
              <a:rPr lang="en-US" sz="2000" dirty="0"/>
              <a:t> named '</a:t>
            </a:r>
            <a:r>
              <a:rPr lang="en-US" sz="2000" dirty="0" err="1"/>
              <a:t>Abdu'l-Bahá</a:t>
            </a:r>
            <a:r>
              <a:rPr lang="en-US" sz="2000" dirty="0"/>
              <a:t> Head of the Faith, Centre of the Covenant, </a:t>
            </a:r>
            <a:r>
              <a:rPr lang="en-US" sz="20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ea typeface="Times New Roman" pitchFamily="18" charset="0"/>
              </a:rPr>
              <a:t>sole Interpreter</a:t>
            </a:r>
            <a:r>
              <a:rPr lang="en-US" sz="2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Times New Roman" pitchFamily="18" charset="0"/>
              </a:rPr>
              <a:t> </a:t>
            </a:r>
          </a:p>
          <a:p>
            <a:pPr lvl="0" fontAlgn="base">
              <a:lnSpc>
                <a:spcPct val="150000"/>
              </a:lnSpc>
              <a:spcBef>
                <a:spcPct val="0"/>
              </a:spcBef>
              <a:spcAft>
                <a:spcPct val="0"/>
              </a:spcAft>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lang="en-US" sz="2000" dirty="0"/>
              <a:t> of the revelation and upon Him He conferred absolute authority, whatsoever He would decide having the same validity as the word of </a:t>
            </a:r>
            <a:r>
              <a:rPr lang="en-US" sz="2000" dirty="0" err="1"/>
              <a:t>Bahá'u'lláh</a:t>
            </a:r>
            <a:r>
              <a:rPr lang="en-US" sz="2000" dirty="0"/>
              <a:t> Himself.”</a:t>
            </a:r>
            <a:endParaRPr kumimoji="0" lang="en-US" sz="2000" b="1" i="0" u="none" strike="noStrike" normalizeH="0" baseline="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endParaRPr>
          </a:p>
        </p:txBody>
      </p:sp>
      <p:pic>
        <p:nvPicPr>
          <p:cNvPr id="3" name="Picture 2" descr="Star with ringstone symbol.jpg">
            <a:extLst>
              <a:ext uri="{FF2B5EF4-FFF2-40B4-BE49-F238E27FC236}">
                <a16:creationId xmlns:a16="http://schemas.microsoft.com/office/drawing/2014/main" id="{8CE3B0C1-565B-CDB6-D2C5-470D613885F2}"/>
              </a:ext>
            </a:extLst>
          </p:cNvPr>
          <p:cNvPicPr>
            <a:picLocks noChangeAspect="1"/>
          </p:cNvPicPr>
          <p:nvPr/>
        </p:nvPicPr>
        <p:blipFill>
          <a:blip r:embed="rId3" cstate="print"/>
          <a:stretch>
            <a:fillRect/>
          </a:stretch>
        </p:blipFill>
        <p:spPr>
          <a:xfrm>
            <a:off x="8382000" y="381000"/>
            <a:ext cx="545985" cy="536147"/>
          </a:xfrm>
          <a:prstGeom prst="rect">
            <a:avLst/>
          </a:prstGeom>
        </p:spPr>
      </p:pic>
      <p:pic>
        <p:nvPicPr>
          <p:cNvPr id="5" name="Picture 4" descr="'Abdu'l-Baha 3.jpg">
            <a:extLst>
              <a:ext uri="{FF2B5EF4-FFF2-40B4-BE49-F238E27FC236}">
                <a16:creationId xmlns:a16="http://schemas.microsoft.com/office/drawing/2014/main" id="{CA311BCD-97C6-50FE-42EC-3C2D810CDF8E}"/>
              </a:ext>
            </a:extLst>
          </p:cNvPr>
          <p:cNvPicPr>
            <a:picLocks noChangeAspect="1"/>
          </p:cNvPicPr>
          <p:nvPr/>
        </p:nvPicPr>
        <p:blipFill>
          <a:blip r:embed="rId4" cstate="print"/>
          <a:stretch>
            <a:fillRect/>
          </a:stretch>
        </p:blipFill>
        <p:spPr>
          <a:xfrm>
            <a:off x="76200" y="1228969"/>
            <a:ext cx="3485236" cy="4610100"/>
          </a:xfrm>
          <a:prstGeom prst="rect">
            <a:avLst/>
          </a:prstGeom>
          <a:ln>
            <a:noFill/>
          </a:ln>
          <a:effectLst>
            <a:softEdge rad="112500"/>
          </a:effectLst>
        </p:spPr>
      </p:pic>
    </p:spTree>
    <p:extLst>
      <p:ext uri="{BB962C8B-B14F-4D97-AF65-F5344CB8AC3E}">
        <p14:creationId xmlns:p14="http://schemas.microsoft.com/office/powerpoint/2010/main" val="30591589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ChangeArrowheads="1"/>
          </p:cNvSpPr>
          <p:nvPr/>
        </p:nvSpPr>
        <p:spPr bwMode="auto">
          <a:xfrm>
            <a:off x="544287" y="2209800"/>
            <a:ext cx="3895612" cy="30498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r" fontAlgn="base">
              <a:lnSpc>
                <a:spcPct val="150000"/>
              </a:lnSpc>
              <a:spcBef>
                <a:spcPct val="0"/>
              </a:spcBef>
              <a:spcAft>
                <a:spcPct val="0"/>
              </a:spcAft>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400" i="0" u="none" strike="noStrike" cap="none" normalizeH="0" baseline="0" dirty="0">
                <a:ln>
                  <a:noFill/>
                </a:ln>
                <a:solidFill>
                  <a:schemeClr val="tx1"/>
                </a:solidFill>
                <a:effectLst/>
                <a:ea typeface="Times New Roman" pitchFamily="18" charset="0"/>
              </a:rPr>
              <a:t>Unique in religious history,</a:t>
            </a:r>
            <a:r>
              <a:rPr kumimoji="0" lang="en-US" sz="2400" i="0" u="none" strike="noStrike" cap="none" normalizeH="0" dirty="0">
                <a:ln>
                  <a:noFill/>
                </a:ln>
                <a:solidFill>
                  <a:schemeClr val="tx1"/>
                </a:solidFill>
                <a:effectLst/>
                <a:ea typeface="Times New Roman" pitchFamily="18" charset="0"/>
              </a:rPr>
              <a:t> </a:t>
            </a:r>
          </a:p>
          <a:p>
            <a:pPr lvl="0" algn="r" fontAlgn="base">
              <a:lnSpc>
                <a:spcPct val="150000"/>
              </a:lnSpc>
              <a:spcBef>
                <a:spcPct val="0"/>
              </a:spcBef>
              <a:spcAft>
                <a:spcPct val="0"/>
              </a:spcAft>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lang="en-US" sz="2400" dirty="0" err="1">
                <a:ea typeface="Times New Roman" pitchFamily="18" charset="0"/>
              </a:rPr>
              <a:t>Bahá’u’lláh</a:t>
            </a:r>
            <a:r>
              <a:rPr lang="en-US" sz="2400" dirty="0">
                <a:ea typeface="Times New Roman" pitchFamily="18" charset="0"/>
              </a:rPr>
              <a:t> appointed</a:t>
            </a:r>
          </a:p>
          <a:p>
            <a:pPr lvl="0" algn="r" fontAlgn="base">
              <a:lnSpc>
                <a:spcPct val="150000"/>
              </a:lnSpc>
              <a:spcBef>
                <a:spcPct val="0"/>
              </a:spcBef>
              <a:spcAft>
                <a:spcPct val="0"/>
              </a:spcAft>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400" i="0" u="none" strike="noStrike" cap="none" normalizeH="0" baseline="0" dirty="0">
                <a:ln>
                  <a:noFill/>
                </a:ln>
                <a:solidFill>
                  <a:schemeClr val="tx1"/>
                </a:solidFill>
                <a:effectLst/>
                <a:ea typeface="Times New Roman" pitchFamily="18" charset="0"/>
              </a:rPr>
              <a:t>‘</a:t>
            </a:r>
            <a:r>
              <a:rPr kumimoji="0" lang="en-US" sz="2400" i="0" u="none" strike="noStrike" cap="none" normalizeH="0" baseline="0" dirty="0" err="1">
                <a:ln>
                  <a:noFill/>
                </a:ln>
                <a:solidFill>
                  <a:schemeClr val="tx1"/>
                </a:solidFill>
                <a:effectLst/>
                <a:ea typeface="Times New Roman" pitchFamily="18" charset="0"/>
              </a:rPr>
              <a:t>Abdu’l-Bahá</a:t>
            </a:r>
            <a:r>
              <a:rPr kumimoji="0" lang="en-US" sz="2400" i="0" u="none" strike="noStrike" cap="none" normalizeH="0" baseline="0" dirty="0">
                <a:ln>
                  <a:noFill/>
                </a:ln>
                <a:solidFill>
                  <a:schemeClr val="tx1"/>
                </a:solidFill>
                <a:effectLst/>
                <a:ea typeface="Times New Roman" pitchFamily="18" charset="0"/>
              </a:rPr>
              <a:t> </a:t>
            </a:r>
          </a:p>
          <a:p>
            <a:pPr lvl="0" algn="r" fontAlgn="base">
              <a:lnSpc>
                <a:spcPct val="150000"/>
              </a:lnSpc>
              <a:spcBef>
                <a:spcPct val="0"/>
              </a:spcBef>
              <a:spcAft>
                <a:spcPct val="0"/>
              </a:spcAft>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400" i="0" u="none" strike="noStrike" cap="none" normalizeH="0" baseline="0" dirty="0">
                <a:ln>
                  <a:noFill/>
                </a:ln>
                <a:solidFill>
                  <a:schemeClr val="tx1"/>
                </a:solidFill>
                <a:effectLst/>
                <a:ea typeface="Times New Roman" pitchFamily="18" charset="0"/>
              </a:rPr>
              <a:t>as the</a:t>
            </a:r>
            <a:endParaRPr kumimoji="0" lang="en-US" sz="2400" i="0" u="none" strike="noStrike" cap="none" normalizeH="0" baseline="0" dirty="0">
              <a:ln>
                <a:noFill/>
              </a:ln>
              <a:solidFill>
                <a:schemeClr val="tx1"/>
              </a:solidFill>
              <a:effectLst/>
            </a:endParaRPr>
          </a:p>
          <a:p>
            <a:pPr marL="0" marR="0" lvl="0" indent="0" defTabSz="914400" rtl="0" eaLnBrk="0" fontAlgn="base" latinLnBrk="0" hangingPunct="0">
              <a:lnSpc>
                <a:spcPct val="150000"/>
              </a:lnSpc>
              <a:spcBef>
                <a:spcPct val="0"/>
              </a:spcBef>
              <a:spcAft>
                <a:spcPct val="0"/>
              </a:spcAft>
              <a:buClrTx/>
              <a:buSzTx/>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3600" b="1" i="1" u="none" strike="noStrike" normalizeH="0" baseline="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pitchFamily="34" charset="0"/>
                <a:ea typeface="Times New Roman" pitchFamily="18" charset="0"/>
              </a:rPr>
              <a:t>           </a:t>
            </a:r>
            <a:endParaRPr kumimoji="0" lang="en-US" sz="4000" b="1" i="0" u="none" strike="noStrike" normalizeH="0" baseline="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endParaRPr>
          </a:p>
        </p:txBody>
      </p:sp>
      <p:pic>
        <p:nvPicPr>
          <p:cNvPr id="3" name="Picture 2"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p:blipFill>
        <p:spPr>
          <a:xfrm>
            <a:off x="4505212" y="1371600"/>
            <a:ext cx="2885461" cy="3775049"/>
          </a:xfrm>
          <a:prstGeom prst="rect">
            <a:avLst/>
          </a:prstGeom>
          <a:ln>
            <a:noFill/>
          </a:ln>
          <a:effectLst>
            <a:softEdge rad="112500"/>
          </a:effectLst>
        </p:spPr>
      </p:pic>
      <p:sp>
        <p:nvSpPr>
          <p:cNvPr id="2" name="TextBox 1">
            <a:extLst>
              <a:ext uri="{FF2B5EF4-FFF2-40B4-BE49-F238E27FC236}">
                <a16:creationId xmlns:a16="http://schemas.microsoft.com/office/drawing/2014/main" id="{66051631-F3A7-E9FB-2D43-E28634AE1A31}"/>
              </a:ext>
            </a:extLst>
          </p:cNvPr>
          <p:cNvSpPr txBox="1"/>
          <p:nvPr/>
        </p:nvSpPr>
        <p:spPr>
          <a:xfrm>
            <a:off x="1419112" y="5254594"/>
            <a:ext cx="6172200" cy="769441"/>
          </a:xfrm>
          <a:prstGeom prst="rect">
            <a:avLst/>
          </a:prstGeom>
          <a:noFill/>
        </p:spPr>
        <p:txBody>
          <a:bodyPr wrap="square" rtlCol="0">
            <a:spAutoFit/>
          </a:bodyPr>
          <a:lstStyle/>
          <a:p>
            <a:r>
              <a:rPr kumimoji="0" lang="en-US" sz="4400" b="1" i="1" u="none" strike="noStrike" normalizeH="0" baseline="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pitchFamily="34" charset="0"/>
                <a:ea typeface="Times New Roman" pitchFamily="18" charset="0"/>
              </a:rPr>
              <a:t>Centre of the Covenant</a:t>
            </a:r>
            <a:r>
              <a:rPr kumimoji="0" lang="en-US" sz="4400" b="1" i="0" u="none" strike="noStrike" normalizeH="0" baseline="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pitchFamily="34" charset="0"/>
                <a:ea typeface="Times New Roman" pitchFamily="18" charset="0"/>
              </a:rPr>
              <a:t>.</a:t>
            </a:r>
            <a:endParaRPr lang="en-US" sz="4400"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6081">
                                            <p:txEl>
                                              <p:pRg st="4" end="4"/>
                                            </p:txEl>
                                          </p:spTgt>
                                        </p:tgtEl>
                                        <p:attrNameLst>
                                          <p:attrName>style.visibility</p:attrName>
                                        </p:attrNameLst>
                                      </p:cBhvr>
                                      <p:to>
                                        <p:strVal val="visible"/>
                                      </p:to>
                                    </p:set>
                                    <p:anim calcmode="lin" valueType="num">
                                      <p:cBhvr additive="base">
                                        <p:cTn id="7" dur="500" fill="hold"/>
                                        <p:tgtEl>
                                          <p:spTgt spid="46081">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608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iterate type="wd">
                                    <p:tmPct val="10000"/>
                                  </p:iterate>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left)">
                                      <p:cBhvr>
                                        <p:cTn id="13"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2667000"/>
            <a:ext cx="7015575" cy="1132490"/>
          </a:xfrm>
          <a:prstGeom prst="rect">
            <a:avLst/>
          </a:prstGeom>
          <a:noFill/>
        </p:spPr>
        <p:txBody>
          <a:bodyPr wrap="square" rtlCol="0">
            <a:spAutoFit/>
          </a:bodyPr>
          <a:lstStyle/>
          <a:p>
            <a:pPr algn="ctr">
              <a:lnSpc>
                <a:spcPct val="150000"/>
              </a:lnSpc>
            </a:pPr>
            <a:r>
              <a:rPr lang="en-US" sz="2400" dirty="0"/>
              <a:t>And what is this Covenant</a:t>
            </a:r>
          </a:p>
          <a:p>
            <a:pPr algn="ctr">
              <a:lnSpc>
                <a:spcPct val="150000"/>
              </a:lnSpc>
            </a:pPr>
            <a:r>
              <a:rPr lang="en-US" sz="2400" dirty="0"/>
              <a:t>to which Bahá’u’lláh refers? </a:t>
            </a:r>
          </a:p>
        </p:txBody>
      </p:sp>
      <p:pic>
        <p:nvPicPr>
          <p:cNvPr id="3" name="Picture 2"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spTree>
  </p:cSld>
  <p:clrMapOvr>
    <a:masterClrMapping/>
  </p:clrMapOvr>
  <p:transition>
    <p:checke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77239" y="1447800"/>
            <a:ext cx="3962400" cy="3231654"/>
          </a:xfrm>
          <a:prstGeom prst="rect">
            <a:avLst/>
          </a:prstGeom>
          <a:noFill/>
        </p:spPr>
        <p:txBody>
          <a:bodyPr wrap="square" rtlCol="0">
            <a:spAutoFit/>
          </a:bodyPr>
          <a:lstStyle/>
          <a:p>
            <a:pPr algn="ctr">
              <a:lnSpc>
                <a:spcPct val="150000"/>
              </a:lnSpc>
            </a:pPr>
            <a:r>
              <a:rPr lang="en-US" sz="2400" dirty="0"/>
              <a:t>The Appointment of</a:t>
            </a:r>
          </a:p>
          <a:p>
            <a:pPr algn="ctr">
              <a:lnSpc>
                <a:spcPct val="150000"/>
              </a:lnSpc>
            </a:pPr>
            <a:r>
              <a:rPr lang="en-US" sz="2400" dirty="0">
                <a:ea typeface="Times New Roman" pitchFamily="18" charset="0"/>
              </a:rPr>
              <a:t>‘Abdu’l-Bahá</a:t>
            </a:r>
          </a:p>
          <a:p>
            <a:pPr algn="ctr">
              <a:lnSpc>
                <a:spcPct val="150000"/>
              </a:lnSpc>
            </a:pPr>
            <a:r>
              <a:rPr lang="en-US" sz="2400" dirty="0"/>
              <a:t>as the</a:t>
            </a:r>
          </a:p>
          <a:p>
            <a:pPr algn="ctr"/>
            <a:r>
              <a:rPr lang="en-US"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pitchFamily="34" charset="0"/>
              </a:rPr>
              <a:t>Centre of the Covenant</a:t>
            </a:r>
          </a:p>
        </p:txBody>
      </p:sp>
      <p:sp>
        <p:nvSpPr>
          <p:cNvPr id="7" name="Rectangle 6"/>
          <p:cNvSpPr/>
          <p:nvPr/>
        </p:nvSpPr>
        <p:spPr>
          <a:xfrm>
            <a:off x="1028700" y="5486400"/>
            <a:ext cx="7086600" cy="1132490"/>
          </a:xfrm>
          <a:prstGeom prst="rect">
            <a:avLst/>
          </a:prstGeom>
        </p:spPr>
        <p:txBody>
          <a:bodyPr wrap="square">
            <a:spAutoFit/>
          </a:bodyPr>
          <a:lstStyle/>
          <a:p>
            <a:pPr algn="ctr">
              <a:lnSpc>
                <a:spcPct val="150000"/>
              </a:lnSpc>
            </a:pPr>
            <a:r>
              <a:rPr lang="en-US" sz="2400" i="1" dirty="0"/>
              <a:t>The setting of the Sun of Bahá gave rise</a:t>
            </a:r>
          </a:p>
          <a:p>
            <a:pPr algn="ctr">
              <a:lnSpc>
                <a:spcPct val="150000"/>
              </a:lnSpc>
            </a:pPr>
            <a:r>
              <a:rPr lang="en-US" sz="2400" i="1" dirty="0"/>
              <a:t>to the appearance of the Orb of the Covenant.</a:t>
            </a:r>
          </a:p>
        </p:txBody>
      </p:sp>
      <p:pic>
        <p:nvPicPr>
          <p:cNvPr id="8" name="Picture 7"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pic>
        <p:nvPicPr>
          <p:cNvPr id="12" name="Picture Placeholder 11" descr="'Abdu'l-Baha by gibran.jpg"/>
          <p:cNvPicPr>
            <a:picLocks noGrp="1" noChangeAspect="1"/>
          </p:cNvPicPr>
          <p:nvPr>
            <p:ph type="pic" idx="1"/>
          </p:nvPr>
        </p:nvPicPr>
        <p:blipFill>
          <a:blip r:embed="rId4" cstate="print"/>
          <a:srcRect t="13270" b="13270"/>
          <a:stretch>
            <a:fillRect/>
          </a:stretch>
        </p:blipFill>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diamond(out)">
                                      <p:cBhvr>
                                        <p:cTn id="7" dur="1000"/>
                                        <p:tgtEl>
                                          <p:spTgt spid="6">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down)">
                                      <p:cBhvr>
                                        <p:cTn id="15"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ChangeArrowheads="1"/>
          </p:cNvSpPr>
          <p:nvPr/>
        </p:nvSpPr>
        <p:spPr bwMode="auto">
          <a:xfrm>
            <a:off x="685800" y="1905000"/>
            <a:ext cx="7239000"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400" i="0" u="none" strike="noStrike" cap="none" normalizeH="0" baseline="0" dirty="0">
                <a:ln>
                  <a:noFill/>
                </a:ln>
                <a:solidFill>
                  <a:schemeClr val="tx1"/>
                </a:solidFill>
                <a:effectLst/>
                <a:ea typeface="Times New Roman" pitchFamily="18" charset="0"/>
              </a:rPr>
              <a:t>There are </a:t>
            </a:r>
          </a:p>
          <a:p>
            <a:pPr marL="0" marR="0" lvl="0" indent="0" algn="l" defTabSz="914400" rtl="0" eaLnBrk="1" fontAlgn="base" latinLnBrk="0" hangingPunct="1">
              <a:lnSpc>
                <a:spcPct val="100000"/>
              </a:lnSpc>
              <a:spcBef>
                <a:spcPct val="0"/>
              </a:spcBef>
              <a:spcAft>
                <a:spcPct val="0"/>
              </a:spcAft>
              <a:buClrTx/>
              <a:buSzTx/>
              <a:buFontTx/>
              <a:buNone/>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endParaRPr lang="en-US" sz="2400" dirty="0">
              <a:ea typeface="Times New Roman" pitchFamily="18" charset="0"/>
            </a:endParaRPr>
          </a:p>
          <a:p>
            <a:pPr marL="0" marR="0" lvl="0" indent="0" algn="l" defTabSz="914400" rtl="0" eaLnBrk="1" fontAlgn="base" latinLnBrk="0" hangingPunct="1">
              <a:lnSpc>
                <a:spcPct val="150000"/>
              </a:lnSpc>
              <a:spcBef>
                <a:spcPct val="0"/>
              </a:spcBef>
              <a:spcAft>
                <a:spcPct val="0"/>
              </a:spcAft>
              <a:buClrTx/>
              <a:buSzTx/>
              <a:buFontTx/>
              <a:buNone/>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400" i="0" u="none" strike="noStrike" cap="none" normalizeH="0" baseline="0" dirty="0">
                <a:ln>
                  <a:noFill/>
                </a:ln>
                <a:solidFill>
                  <a:schemeClr val="tx1"/>
                </a:solidFill>
                <a:effectLst/>
                <a:ea typeface="Times New Roman" pitchFamily="18" charset="0"/>
              </a:rPr>
              <a:t>     </a:t>
            </a:r>
            <a:r>
              <a:rPr kumimoji="0" lang="en-US" sz="2400" i="1" u="none" strike="noStrike" cap="none" normalizeH="0" baseline="0" dirty="0">
                <a:ln>
                  <a:noFill/>
                </a:ln>
                <a:solidFill>
                  <a:schemeClr val="tx1"/>
                </a:solidFill>
                <a:effectLst/>
                <a:ea typeface="Times New Roman" pitchFamily="18" charset="0"/>
              </a:rPr>
              <a:t>...two forms of Covenant, both of which are explicitly mentioned in the literature...</a:t>
            </a:r>
          </a:p>
          <a:p>
            <a:pPr marL="0" marR="0" lvl="0" indent="0" algn="l" defTabSz="914400" rtl="0" eaLnBrk="1" fontAlgn="base" latinLnBrk="0" hangingPunct="1">
              <a:lnSpc>
                <a:spcPct val="100000"/>
              </a:lnSpc>
              <a:spcBef>
                <a:spcPct val="0"/>
              </a:spcBef>
              <a:spcAft>
                <a:spcPct val="0"/>
              </a:spcAft>
              <a:buClrTx/>
              <a:buSzTx/>
              <a:buFontTx/>
              <a:buNone/>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endParaRPr lang="en-US" sz="2400" i="1" dirty="0">
              <a:ea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400" i="1" u="none" strike="noStrike" cap="none" normalizeH="0" baseline="0" dirty="0">
                <a:ln>
                  <a:noFill/>
                </a:ln>
                <a:solidFill>
                  <a:schemeClr val="tx1"/>
                </a:solidFill>
                <a:effectLst/>
                <a:ea typeface="Times New Roman" pitchFamily="18" charset="0"/>
              </a:rPr>
              <a:t> 									</a:t>
            </a:r>
            <a:r>
              <a:rPr kumimoji="0" lang="en-US" sz="2400" i="0" u="none" strike="noStrike" cap="none" normalizeH="0" baseline="0" dirty="0">
                <a:ln>
                  <a:noFill/>
                </a:ln>
                <a:solidFill>
                  <a:schemeClr val="tx1"/>
                </a:solidFill>
                <a:effectLst/>
                <a:ea typeface="Times New Roman" pitchFamily="18" charset="0"/>
              </a:rPr>
              <a:t>of the Bahá’í Faith. </a:t>
            </a:r>
            <a:endParaRPr kumimoji="0" lang="en-US" sz="2400" i="0" u="none" strike="noStrike" cap="none" normalizeH="0" baseline="0" dirty="0">
              <a:ln>
                <a:noFill/>
              </a:ln>
              <a:solidFill>
                <a:schemeClr val="tx1"/>
              </a:solidFill>
              <a:effectLst/>
            </a:endParaRPr>
          </a:p>
        </p:txBody>
      </p:sp>
      <p:pic>
        <p:nvPicPr>
          <p:cNvPr id="3" name="Picture 2"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spTree>
  </p:cSld>
  <p:clrMapOvr>
    <a:masterClrMapping/>
  </p:clrMapOvr>
  <p:transition>
    <p:split dir="in"/>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371600"/>
            <a:ext cx="7010400" cy="3717813"/>
          </a:xfrm>
          <a:prstGeom prst="rect">
            <a:avLst/>
          </a:prstGeom>
        </p:spPr>
        <p:txBody>
          <a:bodyPr wrap="square">
            <a:spAutoFit/>
          </a:bodyPr>
          <a:lstStyle/>
          <a:p>
            <a:r>
              <a:rPr lang="en-US" sz="2400" b="1" dirty="0"/>
              <a:t>First</a:t>
            </a:r>
            <a:r>
              <a:rPr lang="en-US" sz="2400" dirty="0"/>
              <a:t> </a:t>
            </a:r>
          </a:p>
          <a:p>
            <a:pPr>
              <a:lnSpc>
                <a:spcPct val="150000"/>
              </a:lnSpc>
            </a:pPr>
            <a:endParaRPr lang="en-US" sz="2400" dirty="0"/>
          </a:p>
          <a:p>
            <a:pPr>
              <a:lnSpc>
                <a:spcPct val="150000"/>
              </a:lnSpc>
            </a:pPr>
            <a:r>
              <a:rPr lang="en-US" sz="2400" dirty="0"/>
              <a:t>is the Covenant that every Prophet makes with humanity or, more definitely, with His people, that they will </a:t>
            </a:r>
          </a:p>
          <a:p>
            <a:pPr lvl="1">
              <a:lnSpc>
                <a:spcPct val="150000"/>
              </a:lnSpc>
            </a:pPr>
            <a:r>
              <a:rPr lang="en-US" sz="2400" u="sng" dirty="0"/>
              <a:t>accept and follow the coming Manifestation  </a:t>
            </a:r>
            <a:r>
              <a:rPr lang="en-US" sz="2400" dirty="0"/>
              <a:t>who will be the reappearance of His reality. </a:t>
            </a:r>
          </a:p>
        </p:txBody>
      </p:sp>
      <p:pic>
        <p:nvPicPr>
          <p:cNvPr id="3" name="Picture 2"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1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371600"/>
            <a:ext cx="6781800" cy="4524315"/>
          </a:xfrm>
          <a:prstGeom prst="rect">
            <a:avLst/>
          </a:prstGeom>
        </p:spPr>
        <p:txBody>
          <a:bodyPr wrap="square">
            <a:spAutoFit/>
          </a:bodyPr>
          <a:lstStyle/>
          <a:p>
            <a:pPr>
              <a:lnSpc>
                <a:spcPct val="150000"/>
              </a:lnSpc>
            </a:pPr>
            <a:r>
              <a:rPr lang="en-US" sz="2400" b="1" dirty="0"/>
              <a:t>“The second form of covenant </a:t>
            </a:r>
          </a:p>
          <a:p>
            <a:pPr>
              <a:lnSpc>
                <a:spcPct val="150000"/>
              </a:lnSpc>
            </a:pPr>
            <a:endParaRPr lang="en-US" sz="2400" b="1" dirty="0"/>
          </a:p>
          <a:p>
            <a:pPr>
              <a:lnSpc>
                <a:spcPct val="150000"/>
              </a:lnSpc>
            </a:pPr>
            <a:r>
              <a:rPr lang="en-US" sz="2400" dirty="0"/>
              <a:t>is such as the one Bahá’u’lláh made with His followers: </a:t>
            </a:r>
          </a:p>
          <a:p>
            <a:pPr>
              <a:lnSpc>
                <a:spcPct val="150000"/>
              </a:lnSpc>
            </a:pPr>
            <a:endParaRPr lang="en-US" sz="2400" u="sng" dirty="0"/>
          </a:p>
          <a:p>
            <a:pPr>
              <a:lnSpc>
                <a:spcPct val="150000"/>
              </a:lnSpc>
            </a:pPr>
            <a:r>
              <a:rPr lang="en-US" sz="2400" dirty="0"/>
              <a:t>for them to</a:t>
            </a:r>
          </a:p>
          <a:p>
            <a:pPr algn="ctr"/>
            <a:r>
              <a:rPr lang="en-US" sz="2400" b="1" u="sng" dirty="0">
                <a:solidFill>
                  <a:schemeClr val="tx2"/>
                </a:solidFill>
              </a:rPr>
              <a:t>accept the Master”</a:t>
            </a:r>
          </a:p>
          <a:p>
            <a:endParaRPr lang="en-US" sz="2400" dirty="0"/>
          </a:p>
          <a:p>
            <a:r>
              <a:rPr lang="en-US" sz="2400" dirty="0"/>
              <a:t>as the head of their Faith.</a:t>
            </a:r>
          </a:p>
        </p:txBody>
      </p:sp>
      <p:pic>
        <p:nvPicPr>
          <p:cNvPr id="3" name="Picture 2"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diamond(in)">
                                      <p:cBhvr>
                                        <p:cTn id="7" dur="1000"/>
                                        <p:tgtEl>
                                          <p:spTgt spid="2">
                                            <p:txEl>
                                              <p:pRg st="4" end="4"/>
                                            </p:txEl>
                                          </p:spTgt>
                                        </p:tgtEl>
                                      </p:cBhvr>
                                    </p:animEffect>
                                  </p:childTnLst>
                                </p:cTn>
                              </p:par>
                            </p:childTnLst>
                          </p:cTn>
                        </p:par>
                        <p:par>
                          <p:cTn id="8" fill="hold">
                            <p:stCondLst>
                              <p:cond delay="1000"/>
                            </p:stCondLst>
                            <p:childTnLst>
                              <p:par>
                                <p:cTn id="9" presetID="8" presetClass="entr" presetSubtype="16" fill="hold" nodeType="after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animEffect transition="in" filter="diamond(in)">
                                      <p:cBhvr>
                                        <p:cTn id="11" dur="1000"/>
                                        <p:tgtEl>
                                          <p:spTgt spid="2">
                                            <p:txEl>
                                              <p:pRg st="5" end="5"/>
                                            </p:txEl>
                                          </p:spTgt>
                                        </p:tgtEl>
                                      </p:cBhvr>
                                    </p:animEffect>
                                  </p:childTnLst>
                                </p:cTn>
                              </p:par>
                            </p:childTnLst>
                          </p:cTn>
                        </p:par>
                        <p:par>
                          <p:cTn id="12" fill="hold">
                            <p:stCondLst>
                              <p:cond delay="2000"/>
                            </p:stCondLst>
                            <p:childTnLst>
                              <p:par>
                                <p:cTn id="13" presetID="8" presetClass="entr" presetSubtype="16" fill="hold" nodeType="after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animEffect transition="in" filter="diamond(in)">
                                      <p:cBhvr>
                                        <p:cTn id="15" dur="10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838200" y="649073"/>
            <a:ext cx="6553200" cy="57604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000" i="0" u="none" strike="noStrike" cap="none" normalizeH="0" baseline="0" dirty="0">
                <a:ln>
                  <a:noFill/>
                </a:ln>
                <a:solidFill>
                  <a:schemeClr val="tx1"/>
                </a:solidFill>
                <a:effectLst/>
                <a:ea typeface="Times New Roman" pitchFamily="18" charset="0"/>
              </a:rPr>
              <a:t>In this Dispensation, in this </a:t>
            </a:r>
          </a:p>
          <a:p>
            <a:pPr marL="0" marR="0" lvl="0" indent="0" algn="l" defTabSz="914400" rtl="0" eaLnBrk="1" fontAlgn="base" latinLnBrk="0" hangingPunct="1">
              <a:lnSpc>
                <a:spcPct val="100000"/>
              </a:lnSpc>
              <a:spcBef>
                <a:spcPct val="0"/>
              </a:spcBef>
              <a:spcAft>
                <a:spcPct val="0"/>
              </a:spcAft>
              <a:buClrTx/>
              <a:buSzTx/>
              <a:buFontTx/>
              <a:buNone/>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endParaRPr lang="en-US" sz="2000" dirty="0">
              <a:ea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000" i="0" u="none" strike="noStrike" cap="none" normalizeH="0" baseline="0" dirty="0">
                <a:ln>
                  <a:noFill/>
                </a:ln>
                <a:solidFill>
                  <a:schemeClr val="tx1"/>
                </a:solidFill>
                <a:effectLst/>
                <a:ea typeface="Times New Roman" pitchFamily="18" charset="0"/>
              </a:rPr>
              <a:t>     “</a:t>
            </a:r>
            <a:r>
              <a:rPr kumimoji="0" lang="en-US" sz="2000" i="1" u="none" strike="noStrike" cap="none" normalizeH="0" baseline="0" dirty="0">
                <a:ln>
                  <a:noFill/>
                </a:ln>
                <a:solidFill>
                  <a:schemeClr val="tx1"/>
                </a:solidFill>
                <a:effectLst/>
                <a:ea typeface="Times New Roman" pitchFamily="18" charset="0"/>
              </a:rPr>
              <a:t>day which shall not be followed by night”</a:t>
            </a:r>
          </a:p>
          <a:p>
            <a:pPr marL="0" marR="0" lvl="0" indent="0" algn="l" defTabSz="914400" rtl="0" eaLnBrk="1" fontAlgn="base" latinLnBrk="0" hangingPunct="1">
              <a:lnSpc>
                <a:spcPct val="100000"/>
              </a:lnSpc>
              <a:spcBef>
                <a:spcPct val="0"/>
              </a:spcBef>
              <a:spcAft>
                <a:spcPct val="0"/>
              </a:spcAft>
              <a:buClrTx/>
              <a:buSzTx/>
              <a:buFontTx/>
              <a:buNone/>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endParaRPr lang="en-US" sz="2000" dirty="0">
              <a:ea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000" i="0" u="none" strike="noStrike" cap="none" normalizeH="0" baseline="0" dirty="0">
                <a:ln>
                  <a:noFill/>
                </a:ln>
                <a:solidFill>
                  <a:schemeClr val="tx1"/>
                </a:solidFill>
                <a:effectLst/>
                <a:ea typeface="Times New Roman" pitchFamily="18" charset="0"/>
              </a:rPr>
              <a:t>we have in addition to the </a:t>
            </a:r>
          </a:p>
          <a:p>
            <a:pPr marL="0" marR="0" lvl="0" indent="0" algn="l" defTabSz="914400" rtl="0" eaLnBrk="1" fontAlgn="base" latinLnBrk="0" hangingPunct="1">
              <a:lnSpc>
                <a:spcPct val="100000"/>
              </a:lnSpc>
              <a:spcBef>
                <a:spcPct val="0"/>
              </a:spcBef>
              <a:spcAft>
                <a:spcPct val="0"/>
              </a:spcAft>
              <a:buClrTx/>
              <a:buSzTx/>
              <a:buFontTx/>
              <a:buNone/>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endParaRPr kumimoji="0" lang="en-US" sz="2400" i="0" u="none" strike="noStrike" cap="none" normalizeH="0" baseline="0" dirty="0">
              <a:ln>
                <a:noFill/>
              </a:ln>
              <a:solidFill>
                <a:schemeClr val="tx1"/>
              </a:solidFill>
              <a:effectLst/>
              <a:latin typeface="Calibri" pitchFamily="34" charset="0"/>
              <a:ea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800" b="1" i="0" u="none" strike="noStrike" normalizeH="0" baseline="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ea typeface="Times New Roman" pitchFamily="18" charset="0"/>
              </a:rPr>
              <a:t>Greater, or Major Covenant</a:t>
            </a:r>
          </a:p>
          <a:p>
            <a:pPr marL="0" marR="0" lvl="0" indent="0" algn="ctr" defTabSz="914400" rtl="0" eaLnBrk="1" fontAlgn="base" latinLnBrk="0" hangingPunct="1">
              <a:lnSpc>
                <a:spcPct val="100000"/>
              </a:lnSpc>
              <a:spcBef>
                <a:spcPct val="0"/>
              </a:spcBef>
              <a:spcAft>
                <a:spcPct val="0"/>
              </a:spcAft>
              <a:buClrTx/>
              <a:buSzTx/>
              <a:buFontTx/>
              <a:buNone/>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endParaRPr kumimoji="0" lang="en-US" sz="2400" i="0" u="none" strike="noStrike" cap="none" normalizeH="0" baseline="0" dirty="0">
              <a:ln>
                <a:noFill/>
              </a:ln>
              <a:solidFill>
                <a:schemeClr val="tx1"/>
              </a:solidFill>
              <a:effectLst/>
              <a:latin typeface="Calibri" pitchFamily="34" charset="0"/>
              <a:ea typeface="Times New Roman" pitchFamily="18" charset="0"/>
            </a:endParaRPr>
          </a:p>
          <a:p>
            <a:pPr marL="0" marR="0" lvl="0" indent="0" algn="l" defTabSz="914400" rtl="0" eaLnBrk="1" fontAlgn="base" latinLnBrk="0" hangingPunct="1">
              <a:lnSpc>
                <a:spcPct val="150000"/>
              </a:lnSpc>
              <a:spcBef>
                <a:spcPct val="0"/>
              </a:spcBef>
              <a:spcAft>
                <a:spcPct val="0"/>
              </a:spcAft>
              <a:buClrTx/>
              <a:buSzTx/>
              <a:buFontTx/>
              <a:buNone/>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000" i="0" u="none" strike="noStrike" cap="none" normalizeH="0" baseline="0" dirty="0">
                <a:ln>
                  <a:noFill/>
                </a:ln>
                <a:solidFill>
                  <a:schemeClr val="tx1"/>
                </a:solidFill>
                <a:effectLst/>
                <a:ea typeface="Times New Roman" pitchFamily="18" charset="0"/>
              </a:rPr>
              <a:t>the one in which God promises never to leave mankind without guidance, a</a:t>
            </a:r>
          </a:p>
          <a:p>
            <a:pPr marL="0" marR="0" lvl="0" indent="0" algn="ctr" defTabSz="914400" rtl="0" eaLnBrk="1" fontAlgn="base" latinLnBrk="0" hangingPunct="1">
              <a:lnSpc>
                <a:spcPct val="100000"/>
              </a:lnSpc>
              <a:spcBef>
                <a:spcPct val="0"/>
              </a:spcBef>
              <a:spcAft>
                <a:spcPct val="0"/>
              </a:spcAft>
              <a:buClrTx/>
              <a:buSzTx/>
              <a:buFontTx/>
              <a:buNone/>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endParaRPr lang="en-US" sz="2400" dirty="0">
              <a:ea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800" b="1" i="0" u="none" strike="noStrike" normalizeH="0" baseline="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ea typeface="Times New Roman" pitchFamily="18" charset="0"/>
              </a:rPr>
              <a:t>Lesser Covenant</a:t>
            </a:r>
          </a:p>
          <a:p>
            <a:pPr marL="0" marR="0" lvl="0" indent="0" algn="ctr" defTabSz="914400" rtl="0" eaLnBrk="1" fontAlgn="base" latinLnBrk="0" hangingPunct="1">
              <a:lnSpc>
                <a:spcPct val="100000"/>
              </a:lnSpc>
              <a:spcBef>
                <a:spcPct val="0"/>
              </a:spcBef>
              <a:spcAft>
                <a:spcPct val="0"/>
              </a:spcAft>
              <a:buClrTx/>
              <a:buSzTx/>
              <a:buFontTx/>
              <a:buNone/>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endParaRPr kumimoji="0" lang="en-US" sz="2400" i="0" u="none" strike="noStrike" cap="none" normalizeH="0" baseline="0" dirty="0">
              <a:ln>
                <a:noFill/>
              </a:ln>
              <a:solidFill>
                <a:schemeClr val="tx1"/>
              </a:solidFill>
              <a:effectLst/>
              <a:ea typeface="Times New Roman" pitchFamily="18" charset="0"/>
            </a:endParaRPr>
          </a:p>
          <a:p>
            <a:pPr marL="0" marR="0" lvl="0" indent="0" algn="l" defTabSz="914400" rtl="0" eaLnBrk="1" fontAlgn="base" latinLnBrk="0" hangingPunct="1">
              <a:lnSpc>
                <a:spcPct val="150000"/>
              </a:lnSpc>
              <a:spcBef>
                <a:spcPct val="0"/>
              </a:spcBef>
              <a:spcAft>
                <a:spcPct val="0"/>
              </a:spcAft>
              <a:buClrTx/>
              <a:buSzTx/>
              <a:buFontTx/>
              <a:buNone/>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000" i="0" u="sng" strike="noStrike" cap="none" normalizeH="0" baseline="0" dirty="0">
                <a:ln>
                  <a:noFill/>
                </a:ln>
                <a:solidFill>
                  <a:schemeClr val="tx1"/>
                </a:solidFill>
                <a:effectLst/>
                <a:ea typeface="Times New Roman" pitchFamily="18" charset="0"/>
              </a:rPr>
              <a:t>unique in religious history</a:t>
            </a:r>
            <a:r>
              <a:rPr kumimoji="0" lang="en-US" sz="2000" i="0" u="none" strike="noStrike" cap="none" normalizeH="0" baseline="0" dirty="0">
                <a:ln>
                  <a:noFill/>
                </a:ln>
                <a:solidFill>
                  <a:schemeClr val="tx1"/>
                </a:solidFill>
                <a:effectLst/>
                <a:ea typeface="Times New Roman" pitchFamily="18" charset="0"/>
              </a:rPr>
              <a:t>, whereby the Manifestation left written guidance in regard to successorship.</a:t>
            </a:r>
            <a:endParaRPr kumimoji="0" lang="en-US" sz="2000" i="0" u="none" strike="noStrike" cap="none" normalizeH="0" baseline="0" dirty="0">
              <a:ln>
                <a:noFill/>
              </a:ln>
              <a:solidFill>
                <a:schemeClr val="tx1"/>
              </a:solidFill>
              <a:effectLst/>
            </a:endParaRPr>
          </a:p>
        </p:txBody>
      </p:sp>
      <p:pic>
        <p:nvPicPr>
          <p:cNvPr id="3" name="Picture 2"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025">
                                            <p:txEl>
                                              <p:pRg st="2" end="2"/>
                                            </p:txEl>
                                          </p:spTgt>
                                        </p:tgtEl>
                                        <p:attrNameLst>
                                          <p:attrName>style.visibility</p:attrName>
                                        </p:attrNameLst>
                                      </p:cBhvr>
                                      <p:to>
                                        <p:strVal val="visible"/>
                                      </p:to>
                                    </p:set>
                                    <p:anim calcmode="lin" valueType="num">
                                      <p:cBhvr additive="base">
                                        <p:cTn id="7" dur="500" fill="hold"/>
                                        <p:tgtEl>
                                          <p:spTgt spid="1025">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2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5">
                                            <p:txEl>
                                              <p:pRg st="4" end="4"/>
                                            </p:txEl>
                                          </p:spTgt>
                                        </p:tgtEl>
                                        <p:attrNameLst>
                                          <p:attrName>style.visibility</p:attrName>
                                        </p:attrNameLst>
                                      </p:cBhvr>
                                      <p:to>
                                        <p:strVal val="visible"/>
                                      </p:to>
                                    </p:set>
                                    <p:anim calcmode="lin" valueType="num">
                                      <p:cBhvr additive="base">
                                        <p:cTn id="13" dur="500" fill="hold"/>
                                        <p:tgtEl>
                                          <p:spTgt spid="102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5">
                                            <p:txEl>
                                              <p:pRg st="4" end="4"/>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9" presetClass="entr" presetSubtype="0" fill="hold" nodeType="afterEffect">
                                  <p:stCondLst>
                                    <p:cond delay="0"/>
                                  </p:stCondLst>
                                  <p:childTnLst>
                                    <p:set>
                                      <p:cBhvr>
                                        <p:cTn id="17" dur="1" fill="hold">
                                          <p:stCondLst>
                                            <p:cond delay="0"/>
                                          </p:stCondLst>
                                        </p:cTn>
                                        <p:tgtEl>
                                          <p:spTgt spid="1025">
                                            <p:txEl>
                                              <p:pRg st="6" end="6"/>
                                            </p:txEl>
                                          </p:spTgt>
                                        </p:tgtEl>
                                        <p:attrNameLst>
                                          <p:attrName>style.visibility</p:attrName>
                                        </p:attrNameLst>
                                      </p:cBhvr>
                                      <p:to>
                                        <p:strVal val="visible"/>
                                      </p:to>
                                    </p:set>
                                    <p:animEffect transition="in" filter="dissolve">
                                      <p:cBhvr>
                                        <p:cTn id="18" dur="1000"/>
                                        <p:tgtEl>
                                          <p:spTgt spid="1025">
                                            <p:txEl>
                                              <p:pRg st="6" end="6"/>
                                            </p:txEl>
                                          </p:spTgt>
                                        </p:tgtEl>
                                      </p:cBhvr>
                                    </p:animEffect>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025">
                                            <p:txEl>
                                              <p:pRg st="8" end="8"/>
                                            </p:txEl>
                                          </p:spTgt>
                                        </p:tgtEl>
                                        <p:attrNameLst>
                                          <p:attrName>style.visibility</p:attrName>
                                        </p:attrNameLst>
                                      </p:cBhvr>
                                      <p:to>
                                        <p:strVal val="visible"/>
                                      </p:to>
                                    </p:set>
                                    <p:anim calcmode="lin" valueType="num">
                                      <p:cBhvr additive="base">
                                        <p:cTn id="22" dur="1000" fill="hold"/>
                                        <p:tgtEl>
                                          <p:spTgt spid="1025">
                                            <p:txEl>
                                              <p:pRg st="8" end="8"/>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102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025">
                                            <p:txEl>
                                              <p:pRg st="10" end="10"/>
                                            </p:txEl>
                                          </p:spTgt>
                                        </p:tgtEl>
                                        <p:attrNameLst>
                                          <p:attrName>style.visibility</p:attrName>
                                        </p:attrNameLst>
                                      </p:cBhvr>
                                      <p:to>
                                        <p:strVal val="visible"/>
                                      </p:to>
                                    </p:set>
                                    <p:animEffect transition="in" filter="dissolve">
                                      <p:cBhvr>
                                        <p:cTn id="28" dur="500"/>
                                        <p:tgtEl>
                                          <p:spTgt spid="1025">
                                            <p:txEl>
                                              <p:pRg st="10" end="10"/>
                                            </p:txEl>
                                          </p:spTgt>
                                        </p:tgtEl>
                                      </p:cBhvr>
                                    </p:animEffect>
                                  </p:childTnLst>
                                </p:cTn>
                              </p:par>
                            </p:childTnLst>
                          </p:cTn>
                        </p:par>
                        <p:par>
                          <p:cTn id="29" fill="hold">
                            <p:stCondLst>
                              <p:cond delay="500"/>
                            </p:stCondLst>
                            <p:childTnLst>
                              <p:par>
                                <p:cTn id="30" presetID="2" presetClass="entr" presetSubtype="4" fill="hold" nodeType="afterEffect">
                                  <p:stCondLst>
                                    <p:cond delay="0"/>
                                  </p:stCondLst>
                                  <p:childTnLst>
                                    <p:set>
                                      <p:cBhvr>
                                        <p:cTn id="31" dur="1" fill="hold">
                                          <p:stCondLst>
                                            <p:cond delay="0"/>
                                          </p:stCondLst>
                                        </p:cTn>
                                        <p:tgtEl>
                                          <p:spTgt spid="1025">
                                            <p:txEl>
                                              <p:pRg st="12" end="12"/>
                                            </p:txEl>
                                          </p:spTgt>
                                        </p:tgtEl>
                                        <p:attrNameLst>
                                          <p:attrName>style.visibility</p:attrName>
                                        </p:attrNameLst>
                                      </p:cBhvr>
                                      <p:to>
                                        <p:strVal val="visible"/>
                                      </p:to>
                                    </p:set>
                                    <p:anim calcmode="lin" valueType="num">
                                      <p:cBhvr additive="base">
                                        <p:cTn id="32" dur="500" fill="hold"/>
                                        <p:tgtEl>
                                          <p:spTgt spid="1025">
                                            <p:txEl>
                                              <p:pRg st="12" end="1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25">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669393"/>
            <a:ext cx="6553200" cy="6186309"/>
          </a:xfrm>
          <a:prstGeom prst="rect">
            <a:avLst/>
          </a:prstGeom>
        </p:spPr>
        <p:txBody>
          <a:bodyPr wrap="square">
            <a:spAutoFit/>
          </a:bodyPr>
          <a:lstStyle/>
          <a:p>
            <a:r>
              <a:rPr lang="en-US" sz="2400" dirty="0"/>
              <a:t>The Lesser Covenant has been described as:</a:t>
            </a:r>
            <a:r>
              <a:rPr lang="en-US" sz="2400" b="1" dirty="0"/>
              <a:t> </a:t>
            </a:r>
          </a:p>
          <a:p>
            <a:endParaRPr lang="en-US" sz="2400" b="1" dirty="0"/>
          </a:p>
          <a:p>
            <a:pPr>
              <a:lnSpc>
                <a:spcPct val="150000"/>
              </a:lnSpc>
            </a:pPr>
            <a:r>
              <a:rPr lang="en-US" sz="2400" dirty="0"/>
              <a:t>The divinely-ordained ‘instrument’ provided by Bahá’u’lláh</a:t>
            </a:r>
          </a:p>
          <a:p>
            <a:endParaRPr lang="en-US" sz="2400" dirty="0"/>
          </a:p>
          <a:p>
            <a:pPr algn="ctr">
              <a:lnSpc>
                <a:spcPct val="150000"/>
              </a:lnSpc>
            </a:pPr>
            <a:r>
              <a:rPr lang="en-US" sz="2400" b="1" i="1" dirty="0">
                <a:solidFill>
                  <a:schemeClr val="tx2"/>
                </a:solidFill>
              </a:rPr>
              <a:t>“to direct and canalize these forces let                  </a:t>
            </a:r>
          </a:p>
          <a:p>
            <a:pPr algn="ctr">
              <a:lnSpc>
                <a:spcPct val="150000"/>
              </a:lnSpc>
            </a:pPr>
            <a:r>
              <a:rPr lang="en-US" sz="2400" b="1" i="1" dirty="0">
                <a:solidFill>
                  <a:schemeClr val="tx2"/>
                </a:solidFill>
              </a:rPr>
              <a:t>loose by this Heaven-sent process </a:t>
            </a:r>
          </a:p>
          <a:p>
            <a:pPr algn="ctr">
              <a:lnSpc>
                <a:spcPct val="150000"/>
              </a:lnSpc>
            </a:pPr>
            <a:r>
              <a:rPr lang="en-US" sz="2400" dirty="0"/>
              <a:t>[the Revelation of Bahá’u’lláh]</a:t>
            </a:r>
          </a:p>
          <a:p>
            <a:endParaRPr lang="en-US" sz="2400" i="1" dirty="0"/>
          </a:p>
          <a:p>
            <a:pPr algn="ctr">
              <a:lnSpc>
                <a:spcPct val="150000"/>
              </a:lnSpc>
            </a:pPr>
            <a:r>
              <a:rPr lang="en-US" sz="2400" b="1" i="1" dirty="0">
                <a:solidFill>
                  <a:schemeClr val="tx2"/>
                </a:solidFill>
              </a:rPr>
              <a:t>and to ensure their harmonious and </a:t>
            </a:r>
          </a:p>
          <a:p>
            <a:pPr algn="ctr">
              <a:lnSpc>
                <a:spcPct val="150000"/>
              </a:lnSpc>
            </a:pPr>
            <a:r>
              <a:rPr lang="en-US" sz="2400" b="1" i="1" dirty="0">
                <a:solidFill>
                  <a:schemeClr val="tx2"/>
                </a:solidFill>
              </a:rPr>
              <a:t>continuous operation after His ascension.”</a:t>
            </a:r>
          </a:p>
          <a:p>
            <a:endParaRPr lang="en-US" sz="2400" i="1" dirty="0"/>
          </a:p>
          <a:p>
            <a:endParaRPr lang="en-US" sz="2400" i="1" dirty="0"/>
          </a:p>
        </p:txBody>
      </p:sp>
      <p:pic>
        <p:nvPicPr>
          <p:cNvPr id="3" name="Picture 2"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spTree>
  </p:cSld>
  <p:clrMapOvr>
    <a:masterClrMapping/>
  </p:clrMapOvr>
  <p:transition>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blinds(horizontal)">
                                      <p:cBhvr>
                                        <p:cTn id="13" dur="500"/>
                                        <p:tgtEl>
                                          <p:spTgt spid="2">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2">
                                            <p:txEl>
                                              <p:pRg st="5" end="5"/>
                                            </p:txEl>
                                          </p:spTgt>
                                        </p:tgtEl>
                                        <p:attrNameLst>
                                          <p:attrName>style.visibility</p:attrName>
                                        </p:attrNameLst>
                                      </p:cBhvr>
                                      <p:to>
                                        <p:strVal val="visible"/>
                                      </p:to>
                                    </p:set>
                                    <p:animEffect transition="in" filter="blinds(horizontal)">
                                      <p:cBhvr>
                                        <p:cTn id="16" dur="500"/>
                                        <p:tgtEl>
                                          <p:spTgt spid="2">
                                            <p:txEl>
                                              <p:pRg st="5" end="5"/>
                                            </p:txEl>
                                          </p:spTgt>
                                        </p:tgtEl>
                                      </p:cBhvr>
                                    </p:animEffect>
                                  </p:childTnLst>
                                </p:cTn>
                              </p:par>
                              <p:par>
                                <p:cTn id="17" presetID="4" presetClass="entr" presetSubtype="16"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Effect transition="in" filter="box(in)">
                                      <p:cBhvr>
                                        <p:cTn id="19" dur="500"/>
                                        <p:tgtEl>
                                          <p:spTgt spid="2">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2">
                                            <p:txEl>
                                              <p:pRg st="8" end="8"/>
                                            </p:txEl>
                                          </p:spTgt>
                                        </p:tgtEl>
                                        <p:attrNameLst>
                                          <p:attrName>style.visibility</p:attrName>
                                        </p:attrNameLst>
                                      </p:cBhvr>
                                      <p:to>
                                        <p:strVal val="visible"/>
                                      </p:to>
                                    </p:set>
                                    <p:animEffect transition="in" filter="blinds(horizontal)">
                                      <p:cBhvr>
                                        <p:cTn id="24" dur="500"/>
                                        <p:tgtEl>
                                          <p:spTgt spid="2">
                                            <p:txEl>
                                              <p:pRg st="8" end="8"/>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animEffect transition="in" filter="blinds(horizontal)">
                                      <p:cBhvr>
                                        <p:cTn id="27"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381000" y="533400"/>
            <a:ext cx="7467600" cy="544136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685800" algn="l"/>
                <a:tab pos="-457200" algn="l"/>
                <a:tab pos="228600" algn="l"/>
                <a:tab pos="457200" algn="l"/>
                <a:tab pos="6858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endParaRPr kumimoji="0" lang="en-US" sz="1800" b="0" i="0" u="none" strike="noStrike" cap="none" normalizeH="0" baseline="0" dirty="0">
              <a:ln>
                <a:noFill/>
              </a:ln>
              <a:solidFill>
                <a:schemeClr val="tx1"/>
              </a:solidFill>
              <a:effectLst/>
              <a:latin typeface="Calibri" pitchFamily="34" charset="0"/>
              <a:ea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685800" algn="l"/>
                <a:tab pos="-457200" algn="l"/>
                <a:tab pos="228600" algn="l"/>
                <a:tab pos="457200" algn="l"/>
                <a:tab pos="6858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endParaRPr lang="en-US" dirty="0">
              <a:latin typeface="Calibri" pitchFamily="34" charset="0"/>
              <a:ea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685800" algn="l"/>
                <a:tab pos="-457200" algn="l"/>
                <a:tab pos="228600" algn="l"/>
                <a:tab pos="457200" algn="l"/>
                <a:tab pos="6858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3600" b="1" i="0" u="none" strike="noStrike" normalizeH="0" baseline="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ea typeface="Times New Roman" pitchFamily="18" charset="0"/>
              </a:rPr>
              <a:t>Shoghi Effendi</a:t>
            </a:r>
          </a:p>
          <a:p>
            <a:pPr marL="0" marR="0" lvl="0" indent="0" algn="l" defTabSz="914400" rtl="0" eaLnBrk="1" fontAlgn="base" latinLnBrk="0" hangingPunct="1">
              <a:lnSpc>
                <a:spcPct val="100000"/>
              </a:lnSpc>
              <a:spcBef>
                <a:spcPct val="0"/>
              </a:spcBef>
              <a:spcAft>
                <a:spcPct val="0"/>
              </a:spcAft>
              <a:buClrTx/>
              <a:buSzTx/>
              <a:buFontTx/>
              <a:buNone/>
              <a:tabLst>
                <a:tab pos="-685800" algn="l"/>
                <a:tab pos="-457200" algn="l"/>
                <a:tab pos="228600" algn="l"/>
                <a:tab pos="457200" algn="l"/>
                <a:tab pos="6858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800" b="1" i="0" u="none" strike="noStrike" normalizeH="0" baseline="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ea typeface="Times New Roman" pitchFamily="18" charset="0"/>
              </a:rPr>
              <a:t>Guardian of the Bahá’í Faith </a:t>
            </a:r>
          </a:p>
          <a:p>
            <a:pPr marL="0" marR="0" lvl="0" indent="0" algn="l" defTabSz="914400" rtl="0" eaLnBrk="1" fontAlgn="base" latinLnBrk="0" hangingPunct="1">
              <a:lnSpc>
                <a:spcPct val="100000"/>
              </a:lnSpc>
              <a:spcBef>
                <a:spcPct val="0"/>
              </a:spcBef>
              <a:spcAft>
                <a:spcPct val="0"/>
              </a:spcAft>
              <a:buClrTx/>
              <a:buSzTx/>
              <a:buFontTx/>
              <a:buNone/>
              <a:tabLst>
                <a:tab pos="-685800" algn="l"/>
                <a:tab pos="-457200" algn="l"/>
                <a:tab pos="228600" algn="l"/>
                <a:tab pos="457200" algn="l"/>
                <a:tab pos="6858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endParaRPr kumimoji="0" lang="en-US" sz="2400" b="0" i="0" u="none" strike="noStrike" cap="none" normalizeH="0" baseline="0" dirty="0">
              <a:ln>
                <a:noFill/>
              </a:ln>
              <a:solidFill>
                <a:schemeClr val="tx1"/>
              </a:solidFill>
              <a:effectLst/>
              <a:ea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685800" algn="l"/>
                <a:tab pos="-457200" algn="l"/>
                <a:tab pos="228600" algn="l"/>
                <a:tab pos="457200" algn="l"/>
                <a:tab pos="6858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400" b="0" i="0" u="none" strike="noStrike" cap="none" normalizeH="0" baseline="0" dirty="0">
                <a:ln>
                  <a:noFill/>
                </a:ln>
                <a:solidFill>
                  <a:schemeClr val="tx1"/>
                </a:solidFill>
                <a:effectLst/>
                <a:ea typeface="Times New Roman" pitchFamily="18" charset="0"/>
              </a:rPr>
              <a:t>asserts:</a:t>
            </a:r>
          </a:p>
          <a:p>
            <a:pPr marL="0" marR="0" lvl="0" indent="0" algn="l" defTabSz="914400" rtl="0" eaLnBrk="1" fontAlgn="base" latinLnBrk="0" hangingPunct="1">
              <a:lnSpc>
                <a:spcPct val="100000"/>
              </a:lnSpc>
              <a:spcBef>
                <a:spcPct val="0"/>
              </a:spcBef>
              <a:spcAft>
                <a:spcPct val="0"/>
              </a:spcAft>
              <a:buClrTx/>
              <a:buSzTx/>
              <a:buFontTx/>
              <a:buNone/>
              <a:tabLst>
                <a:tab pos="-685800" algn="l"/>
                <a:tab pos="-457200" algn="l"/>
                <a:tab pos="228600" algn="l"/>
                <a:tab pos="457200" algn="l"/>
                <a:tab pos="6858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endParaRPr kumimoji="0" 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tab pos="-685800" algn="l"/>
                <a:tab pos="-457200" algn="l"/>
                <a:tab pos="228600" algn="l"/>
                <a:tab pos="457200" algn="l"/>
                <a:tab pos="6858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400" b="0" i="1" u="none" strike="noStrike" cap="none" normalizeH="0" baseline="0" dirty="0">
                <a:ln>
                  <a:noFill/>
                </a:ln>
                <a:solidFill>
                  <a:schemeClr val="tx1"/>
                </a:solidFill>
                <a:effectLst/>
                <a:ea typeface="Times New Roman" pitchFamily="18" charset="0"/>
                <a:cs typeface="Times New Roman" pitchFamily="18" charset="0"/>
              </a:rPr>
              <a:t>“Written entirely in His own hand ... this </a:t>
            </a:r>
            <a:r>
              <a:rPr kumimoji="0" lang="en-US" sz="2400" b="0" i="1" u="sng" strike="noStrike" cap="none" normalizeH="0" baseline="0" dirty="0">
                <a:ln>
                  <a:noFill/>
                </a:ln>
                <a:solidFill>
                  <a:schemeClr val="tx1"/>
                </a:solidFill>
                <a:effectLst/>
                <a:ea typeface="Times New Roman" pitchFamily="18" charset="0"/>
                <a:cs typeface="Times New Roman" pitchFamily="18" charset="0"/>
              </a:rPr>
              <a:t>unique and epoch-making Document</a:t>
            </a:r>
            <a:r>
              <a:rPr kumimoji="0" lang="en-US" sz="2400" b="0" i="1" u="none" strike="noStrike" cap="none" normalizeH="0" baseline="0" dirty="0">
                <a:ln>
                  <a:noFill/>
                </a:ln>
                <a:solidFill>
                  <a:schemeClr val="tx1"/>
                </a:solidFill>
                <a:effectLst/>
                <a:ea typeface="Times New Roman" pitchFamily="18" charset="0"/>
                <a:cs typeface="Times New Roman" pitchFamily="18" charset="0"/>
              </a:rPr>
              <a:t>..., designated by Baha'u'llah as His "</a:t>
            </a:r>
            <a:r>
              <a:rPr kumimoji="0" lang="en-US" sz="2400" b="1" i="1" u="none" strike="noStrike" cap="none" normalizeH="0" baseline="0" dirty="0">
                <a:ln>
                  <a:noFill/>
                </a:ln>
                <a:solidFill>
                  <a:schemeClr val="tx1"/>
                </a:solidFill>
                <a:effectLst/>
                <a:ea typeface="Times New Roman" pitchFamily="18" charset="0"/>
                <a:cs typeface="Times New Roman" pitchFamily="18" charset="0"/>
              </a:rPr>
              <a:t>Most Great Tablet</a:t>
            </a:r>
            <a:r>
              <a:rPr kumimoji="0" lang="en-US" sz="2400" b="0" i="1" u="none" strike="noStrike" cap="none" normalizeH="0" baseline="0" dirty="0">
                <a:ln>
                  <a:noFill/>
                </a:ln>
                <a:solidFill>
                  <a:schemeClr val="tx1"/>
                </a:solidFill>
                <a:effectLst/>
                <a:ea typeface="Times New Roman" pitchFamily="18" charset="0"/>
                <a:cs typeface="Times New Roman" pitchFamily="18" charset="0"/>
              </a:rPr>
              <a:t>"...can find </a:t>
            </a:r>
            <a:r>
              <a:rPr kumimoji="0" lang="en-US" sz="2400" b="0" i="1" u="sng" strike="noStrike" cap="none" normalizeH="0" baseline="0" dirty="0">
                <a:ln>
                  <a:noFill/>
                </a:ln>
                <a:solidFill>
                  <a:schemeClr val="tx1"/>
                </a:solidFill>
                <a:effectLst/>
                <a:ea typeface="Times New Roman" pitchFamily="18" charset="0"/>
                <a:cs typeface="Times New Roman" pitchFamily="18" charset="0"/>
              </a:rPr>
              <a:t>no parallel in the Scriptures of any previous Dispensation</a:t>
            </a:r>
            <a:r>
              <a:rPr kumimoji="0" lang="en-US" sz="2400" b="0" i="1" u="none" strike="noStrike" cap="none" normalizeH="0" baseline="0" dirty="0">
                <a:ln>
                  <a:noFill/>
                </a:ln>
                <a:solidFill>
                  <a:schemeClr val="tx1"/>
                </a:solidFill>
                <a:effectLst/>
                <a:ea typeface="Times New Roman" pitchFamily="18" charset="0"/>
                <a:cs typeface="Times New Roman" pitchFamily="18" charset="0"/>
              </a:rPr>
              <a:t>...”</a:t>
            </a:r>
            <a:endParaRPr kumimoji="0" lang="en-US" sz="2400" b="0" i="1" u="none" strike="noStrike" cap="none" normalizeH="0" baseline="0" dirty="0">
              <a:ln>
                <a:noFill/>
              </a:ln>
              <a:solidFill>
                <a:schemeClr val="tx1"/>
              </a:solidFill>
              <a:effectLst/>
            </a:endParaRPr>
          </a:p>
        </p:txBody>
      </p:sp>
      <p:pic>
        <p:nvPicPr>
          <p:cNvPr id="3" name="Picture 2"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8673">
                                            <p:txEl>
                                              <p:pRg st="7" end="7"/>
                                            </p:txEl>
                                          </p:spTgt>
                                        </p:tgtEl>
                                        <p:attrNameLst>
                                          <p:attrName>style.visibility</p:attrName>
                                        </p:attrNameLst>
                                      </p:cBhvr>
                                      <p:to>
                                        <p:strVal val="visible"/>
                                      </p:to>
                                    </p:set>
                                    <p:animEffect transition="in" filter="strips(downLeft)">
                                      <p:cBhvr>
                                        <p:cTn id="7" dur="500"/>
                                        <p:tgtEl>
                                          <p:spTgt spid="2867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ChangeArrowheads="1"/>
          </p:cNvSpPr>
          <p:nvPr/>
        </p:nvSpPr>
        <p:spPr bwMode="auto">
          <a:xfrm>
            <a:off x="304800" y="1981200"/>
            <a:ext cx="7772400" cy="338554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685800" algn="l"/>
                <a:tab pos="-457200" algn="l"/>
                <a:tab pos="228600" algn="l"/>
                <a:tab pos="457200" algn="l"/>
                <a:tab pos="6858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000" b="0" i="0" u="none" strike="noStrike" cap="none" normalizeH="0" baseline="0" dirty="0">
                <a:ln>
                  <a:noFill/>
                </a:ln>
                <a:solidFill>
                  <a:schemeClr val="tx1"/>
                </a:solidFill>
                <a:effectLst/>
                <a:ea typeface="Times New Roman" pitchFamily="18" charset="0"/>
              </a:rPr>
              <a:t>In this unique and weighty Tablet, Bahá’u’lláh wrote: </a:t>
            </a:r>
          </a:p>
          <a:p>
            <a:pPr marL="0" marR="0" lvl="0" indent="0" algn="l" defTabSz="914400" rtl="0" eaLnBrk="1" fontAlgn="base" latinLnBrk="0" hangingPunct="1">
              <a:lnSpc>
                <a:spcPct val="100000"/>
              </a:lnSpc>
              <a:spcBef>
                <a:spcPct val="0"/>
              </a:spcBef>
              <a:spcAft>
                <a:spcPct val="0"/>
              </a:spcAft>
              <a:buClrTx/>
              <a:buSzTx/>
              <a:buFontTx/>
              <a:buNone/>
              <a:tabLst>
                <a:tab pos="-685800" algn="l"/>
                <a:tab pos="-457200" algn="l"/>
                <a:tab pos="228600" algn="l"/>
                <a:tab pos="457200" algn="l"/>
                <a:tab pos="6858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endParaRPr kumimoji="0" 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tab pos="-685800" algn="l"/>
                <a:tab pos="-457200" algn="l"/>
                <a:tab pos="228600" algn="l"/>
                <a:tab pos="457200" algn="l"/>
                <a:tab pos="6858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000" b="0" i="1" u="none" strike="noStrike" cap="none" normalizeH="0" baseline="0" dirty="0">
                <a:ln>
                  <a:noFill/>
                </a:ln>
                <a:solidFill>
                  <a:schemeClr val="tx1"/>
                </a:solidFill>
                <a:effectLst/>
                <a:ea typeface="Times New Roman" pitchFamily="18" charset="0"/>
                <a:cs typeface="Times New Roman" pitchFamily="18" charset="0"/>
              </a:rPr>
              <a:t>“It is incumbent upon the A</a:t>
            </a:r>
            <a:r>
              <a:rPr kumimoji="0" lang="en-US" sz="2000" b="0" i="1" u="sng" strike="noStrike" cap="none" normalizeH="0" baseline="0" dirty="0">
                <a:ln>
                  <a:noFill/>
                </a:ln>
                <a:solidFill>
                  <a:schemeClr val="tx1"/>
                </a:solidFill>
                <a:effectLst/>
                <a:ea typeface="Times New Roman" pitchFamily="18" charset="0"/>
                <a:cs typeface="Times New Roman" pitchFamily="18" charset="0"/>
              </a:rPr>
              <a:t>gh</a:t>
            </a:r>
            <a:r>
              <a:rPr kumimoji="0" lang="en-US" sz="2000" b="0" i="1" u="none" strike="noStrike" cap="none" normalizeH="0" baseline="0" dirty="0">
                <a:ln>
                  <a:noFill/>
                </a:ln>
                <a:solidFill>
                  <a:schemeClr val="tx1"/>
                </a:solidFill>
                <a:effectLst/>
                <a:ea typeface="Times New Roman" pitchFamily="18" charset="0"/>
                <a:cs typeface="Times New Roman" pitchFamily="18" charset="0"/>
              </a:rPr>
              <a:t>sán [family of Bahá’u’lláh],</a:t>
            </a:r>
          </a:p>
          <a:p>
            <a:pPr marL="0" marR="0" lvl="0" indent="0" algn="l" defTabSz="914400" rtl="0" eaLnBrk="0" fontAlgn="base" latinLnBrk="0" hangingPunct="0">
              <a:lnSpc>
                <a:spcPct val="150000"/>
              </a:lnSpc>
              <a:spcBef>
                <a:spcPct val="0"/>
              </a:spcBef>
              <a:spcAft>
                <a:spcPct val="0"/>
              </a:spcAft>
              <a:buClrTx/>
              <a:buSzTx/>
              <a:buFontTx/>
              <a:buNone/>
              <a:tabLst>
                <a:tab pos="-685800" algn="l"/>
                <a:tab pos="-457200" algn="l"/>
                <a:tab pos="228600" algn="l"/>
                <a:tab pos="457200" algn="l"/>
                <a:tab pos="6858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000" b="0" i="1" u="none" strike="noStrike" cap="none" normalizeH="0" baseline="0" dirty="0">
                <a:ln>
                  <a:noFill/>
                </a:ln>
                <a:solidFill>
                  <a:schemeClr val="tx1"/>
                </a:solidFill>
                <a:effectLst/>
                <a:ea typeface="Times New Roman" pitchFamily="18" charset="0"/>
                <a:cs typeface="Times New Roman" pitchFamily="18" charset="0"/>
              </a:rPr>
              <a:t>the Afnán [family of the Báb] </a:t>
            </a:r>
          </a:p>
          <a:p>
            <a:pPr marL="0" marR="0" lvl="0" indent="0" algn="l" defTabSz="914400" rtl="0" eaLnBrk="0" fontAlgn="base" latinLnBrk="0" hangingPunct="0">
              <a:lnSpc>
                <a:spcPct val="150000"/>
              </a:lnSpc>
              <a:spcBef>
                <a:spcPct val="0"/>
              </a:spcBef>
              <a:spcAft>
                <a:spcPct val="0"/>
              </a:spcAft>
              <a:buClrTx/>
              <a:buSzTx/>
              <a:buFontTx/>
              <a:buNone/>
              <a:tabLst>
                <a:tab pos="-685800" algn="l"/>
                <a:tab pos="-457200" algn="l"/>
                <a:tab pos="228600" algn="l"/>
                <a:tab pos="457200" algn="l"/>
                <a:tab pos="6858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000" b="0" i="1" u="none" strike="noStrike" cap="none" normalizeH="0" baseline="0" dirty="0">
                <a:ln>
                  <a:noFill/>
                </a:ln>
                <a:solidFill>
                  <a:schemeClr val="tx1"/>
                </a:solidFill>
                <a:effectLst/>
                <a:ea typeface="Times New Roman" pitchFamily="18" charset="0"/>
                <a:cs typeface="Times New Roman" pitchFamily="18" charset="0"/>
              </a:rPr>
              <a:t>and My kindred </a:t>
            </a:r>
          </a:p>
          <a:p>
            <a:pPr marL="0" marR="0" lvl="0" indent="0" algn="l" defTabSz="914400" rtl="0" eaLnBrk="0" fontAlgn="base" latinLnBrk="0" hangingPunct="0">
              <a:lnSpc>
                <a:spcPct val="150000"/>
              </a:lnSpc>
              <a:spcBef>
                <a:spcPct val="0"/>
              </a:spcBef>
              <a:spcAft>
                <a:spcPct val="0"/>
              </a:spcAft>
              <a:buClrTx/>
              <a:buSzTx/>
              <a:buFontTx/>
              <a:buNone/>
              <a:tabLst>
                <a:tab pos="-685800" algn="l"/>
                <a:tab pos="-457200" algn="l"/>
                <a:tab pos="228600" algn="l"/>
                <a:tab pos="457200" algn="l"/>
                <a:tab pos="6858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000" b="0" i="1" u="none" strike="noStrike" cap="none" normalizeH="0" baseline="0" dirty="0">
                <a:ln>
                  <a:noFill/>
                </a:ln>
                <a:solidFill>
                  <a:schemeClr val="tx1"/>
                </a:solidFill>
                <a:effectLst/>
                <a:ea typeface="Times New Roman" pitchFamily="18" charset="0"/>
                <a:cs typeface="Times New Roman" pitchFamily="18" charset="0"/>
              </a:rPr>
              <a:t>to turn, one and all, their faces towards the Most Mighty Branch. </a:t>
            </a:r>
          </a:p>
          <a:p>
            <a:pPr marL="0" marR="0" lvl="0" indent="0" algn="l" defTabSz="914400" rtl="0" eaLnBrk="0" fontAlgn="base" latinLnBrk="0" hangingPunct="0">
              <a:lnSpc>
                <a:spcPct val="150000"/>
              </a:lnSpc>
              <a:spcBef>
                <a:spcPct val="0"/>
              </a:spcBef>
              <a:spcAft>
                <a:spcPct val="0"/>
              </a:spcAft>
              <a:buClrTx/>
              <a:buSzTx/>
              <a:buFontTx/>
              <a:buNone/>
              <a:tabLst>
                <a:tab pos="-685800" algn="l"/>
                <a:tab pos="-457200" algn="l"/>
                <a:tab pos="228600" algn="l"/>
                <a:tab pos="457200" algn="l"/>
                <a:tab pos="6858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000" b="0" i="1" u="none" strike="noStrike" cap="none" normalizeH="0" baseline="0" dirty="0">
                <a:ln>
                  <a:noFill/>
                </a:ln>
                <a:solidFill>
                  <a:schemeClr val="tx1"/>
                </a:solidFill>
                <a:effectLst/>
                <a:ea typeface="Times New Roman" pitchFamily="18" charset="0"/>
                <a:cs typeface="Times New Roman" pitchFamily="18" charset="0"/>
              </a:rPr>
              <a:t>Consider that which we have revealed in Our Most Holy Book:</a:t>
            </a:r>
            <a:r>
              <a:rPr lang="en-US" sz="2000" i="1" dirty="0">
                <a:ea typeface="Times New Roman" pitchFamily="18" charset="0"/>
                <a:cs typeface="Times New Roman" pitchFamily="18" charset="0"/>
              </a:rPr>
              <a:t>”</a:t>
            </a:r>
            <a:endParaRPr kumimoji="0" lang="en-US" sz="2000" b="0" i="1" u="none" strike="noStrike" cap="none" normalizeH="0" baseline="0" dirty="0">
              <a:ln>
                <a:noFill/>
              </a:ln>
              <a:solidFill>
                <a:schemeClr val="tx1"/>
              </a:solidFill>
              <a:effectLst/>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 pos="-457200" algn="l"/>
                <a:tab pos="228600" algn="l"/>
                <a:tab pos="457200" algn="l"/>
                <a:tab pos="6858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endParaRPr lang="en-US" sz="2400" dirty="0">
              <a:latin typeface="Calibri" pitchFamily="34" charset="0"/>
              <a:ea typeface="Times New Roman" pitchFamily="18" charset="0"/>
              <a:cs typeface="Times New Roman" pitchFamily="18" charset="0"/>
            </a:endParaRPr>
          </a:p>
        </p:txBody>
      </p:sp>
      <p:pic>
        <p:nvPicPr>
          <p:cNvPr id="3" name="Picture 2"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0721">
                                            <p:txEl>
                                              <p:pRg st="2" end="2"/>
                                            </p:txEl>
                                          </p:spTgt>
                                        </p:tgtEl>
                                        <p:attrNameLst>
                                          <p:attrName>style.visibility</p:attrName>
                                        </p:attrNameLst>
                                      </p:cBhvr>
                                      <p:to>
                                        <p:strVal val="visible"/>
                                      </p:to>
                                    </p:set>
                                    <p:animEffect transition="in" filter="wedge">
                                      <p:cBhvr>
                                        <p:cTn id="7" dur="500"/>
                                        <p:tgtEl>
                                          <p:spTgt spid="3072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30721">
                                            <p:txEl>
                                              <p:pRg st="3" end="3"/>
                                            </p:txEl>
                                          </p:spTgt>
                                        </p:tgtEl>
                                        <p:attrNameLst>
                                          <p:attrName>style.visibility</p:attrName>
                                        </p:attrNameLst>
                                      </p:cBhvr>
                                      <p:to>
                                        <p:strVal val="visible"/>
                                      </p:to>
                                    </p:set>
                                    <p:animEffect transition="in" filter="wedge">
                                      <p:cBhvr>
                                        <p:cTn id="12" dur="500"/>
                                        <p:tgtEl>
                                          <p:spTgt spid="30721">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30721">
                                            <p:txEl>
                                              <p:pRg st="4" end="4"/>
                                            </p:txEl>
                                          </p:spTgt>
                                        </p:tgtEl>
                                        <p:attrNameLst>
                                          <p:attrName>style.visibility</p:attrName>
                                        </p:attrNameLst>
                                      </p:cBhvr>
                                      <p:to>
                                        <p:strVal val="visible"/>
                                      </p:to>
                                    </p:set>
                                    <p:animEffect transition="in" filter="wedge">
                                      <p:cBhvr>
                                        <p:cTn id="17" dur="500"/>
                                        <p:tgtEl>
                                          <p:spTgt spid="3072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30721">
                                            <p:txEl>
                                              <p:pRg st="5" end="5"/>
                                            </p:txEl>
                                          </p:spTgt>
                                        </p:tgtEl>
                                        <p:attrNameLst>
                                          <p:attrName>style.visibility</p:attrName>
                                        </p:attrNameLst>
                                      </p:cBhvr>
                                      <p:to>
                                        <p:strVal val="visible"/>
                                      </p:to>
                                    </p:set>
                                    <p:animEffect transition="in" filter="wedge">
                                      <p:cBhvr>
                                        <p:cTn id="22" dur="500"/>
                                        <p:tgtEl>
                                          <p:spTgt spid="30721">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0721">
                                            <p:txEl>
                                              <p:pRg st="6" end="6"/>
                                            </p:txEl>
                                          </p:spTgt>
                                        </p:tgtEl>
                                        <p:attrNameLst>
                                          <p:attrName>style.visibility</p:attrName>
                                        </p:attrNameLst>
                                      </p:cBhvr>
                                      <p:to>
                                        <p:strVal val="visible"/>
                                      </p:to>
                                    </p:set>
                                    <p:anim calcmode="lin" valueType="num">
                                      <p:cBhvr additive="base">
                                        <p:cTn id="27" dur="500" fill="hold"/>
                                        <p:tgtEl>
                                          <p:spTgt spid="30721">
                                            <p:txEl>
                                              <p:pRg st="6" end="6"/>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072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itab-i-Aqdas - inside.png"/>
          <p:cNvPicPr>
            <a:picLocks noChangeAspect="1"/>
          </p:cNvPicPr>
          <p:nvPr/>
        </p:nvPicPr>
        <p:blipFill>
          <a:blip r:embed="rId2" cstate="print"/>
          <a:stretch>
            <a:fillRect/>
          </a:stretch>
        </p:blipFill>
        <p:spPr>
          <a:xfrm rot="489312">
            <a:off x="2868185" y="1682333"/>
            <a:ext cx="4587411" cy="2895600"/>
          </a:xfrm>
          <a:prstGeom prst="rect">
            <a:avLst/>
          </a:prstGeom>
          <a:ln>
            <a:noFill/>
          </a:ln>
          <a:effectLst>
            <a:softEdge rad="112500"/>
          </a:effectLst>
        </p:spPr>
      </p:pic>
      <p:pic>
        <p:nvPicPr>
          <p:cNvPr id="5" name="Picture 4"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sp>
        <p:nvSpPr>
          <p:cNvPr id="8" name="TextBox 7">
            <a:extLst>
              <a:ext uri="{FF2B5EF4-FFF2-40B4-BE49-F238E27FC236}">
                <a16:creationId xmlns:a16="http://schemas.microsoft.com/office/drawing/2014/main" id="{0F17B3F0-3131-C42E-6A2D-14B6A98396C8}"/>
              </a:ext>
            </a:extLst>
          </p:cNvPr>
          <p:cNvSpPr txBox="1"/>
          <p:nvPr/>
        </p:nvSpPr>
        <p:spPr>
          <a:xfrm>
            <a:off x="3414982" y="4852785"/>
            <a:ext cx="4572000" cy="1934312"/>
          </a:xfrm>
          <a:prstGeom prst="rect">
            <a:avLst/>
          </a:prstGeom>
          <a:noFill/>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tab pos="-685800" algn="l"/>
                <a:tab pos="-457200" algn="l"/>
                <a:tab pos="228600" algn="l"/>
                <a:tab pos="457200" algn="l"/>
                <a:tab pos="6858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1600" b="1" i="1" u="none" strike="noStrike" normalizeH="0" baseline="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a typeface="Times New Roman" pitchFamily="18" charset="0"/>
                <a:cs typeface="Times New Roman" pitchFamily="18" charset="0"/>
              </a:rPr>
              <a:t>“When the ocean of My presence hath ebbed and the Book of My Revelation is ended, turn your faces toward Him Whom God hath purposed, Who hath branched from this Ancient </a:t>
            </a:r>
            <a:r>
              <a:rPr kumimoji="0" lang="en-US" sz="1800" b="1" i="1" u="none" strike="noStrike" normalizeH="0" baseline="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a typeface="Times New Roman" pitchFamily="18" charset="0"/>
                <a:cs typeface="Times New Roman" pitchFamily="18" charset="0"/>
              </a:rPr>
              <a:t>Root.”</a:t>
            </a:r>
          </a:p>
        </p:txBody>
      </p:sp>
      <p:pic>
        <p:nvPicPr>
          <p:cNvPr id="2" name="Picture 1" descr="kitab-i-Aqdas-cover.jpg"/>
          <p:cNvPicPr>
            <a:picLocks noChangeAspect="1"/>
          </p:cNvPicPr>
          <p:nvPr/>
        </p:nvPicPr>
        <p:blipFill>
          <a:blip r:embed="rId4" cstate="print"/>
          <a:stretch>
            <a:fillRect/>
          </a:stretch>
        </p:blipFill>
        <p:spPr>
          <a:xfrm>
            <a:off x="62182" y="649073"/>
            <a:ext cx="3352800" cy="517086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spd="med">
    <p:dissolv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ar with ringstone symbol.jpg"/>
          <p:cNvPicPr>
            <a:picLocks noChangeAspect="1"/>
          </p:cNvPicPr>
          <p:nvPr/>
        </p:nvPicPr>
        <p:blipFill>
          <a:blip r:embed="rId4" cstate="print"/>
          <a:stretch>
            <a:fillRect/>
          </a:stretch>
        </p:blipFill>
        <p:spPr>
          <a:xfrm>
            <a:off x="8382000" y="381000"/>
            <a:ext cx="545985" cy="536147"/>
          </a:xfrm>
          <a:prstGeom prst="rect">
            <a:avLst/>
          </a:prstGeom>
        </p:spPr>
      </p:pic>
      <p:pic>
        <p:nvPicPr>
          <p:cNvPr id="3" name="In the Kitab-i-Aqdas">
            <a:hlinkClick r:id="" action="ppaction://media"/>
            <a:extLst>
              <a:ext uri="{FF2B5EF4-FFF2-40B4-BE49-F238E27FC236}">
                <a16:creationId xmlns:a16="http://schemas.microsoft.com/office/drawing/2014/main" id="{DC7AD338-23CD-04C4-A021-C697419E15E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80" y="1127760"/>
            <a:ext cx="9174480" cy="5958840"/>
          </a:xfrm>
          <a:prstGeom prst="rect">
            <a:avLst/>
          </a:prstGeom>
        </p:spPr>
      </p:pic>
    </p:spTree>
    <p:extLst>
      <p:ext uri="{BB962C8B-B14F-4D97-AF65-F5344CB8AC3E}">
        <p14:creationId xmlns:p14="http://schemas.microsoft.com/office/powerpoint/2010/main" val="2674089226"/>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63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bdu'l-Baha by gibran.jpg"/>
          <p:cNvPicPr>
            <a:picLocks noChangeAspect="1"/>
          </p:cNvPicPr>
          <p:nvPr/>
        </p:nvPicPr>
        <p:blipFill>
          <a:blip r:embed="rId2" cstate="print"/>
          <a:stretch>
            <a:fillRect/>
          </a:stretch>
        </p:blipFill>
        <p:spPr>
          <a:xfrm>
            <a:off x="655321" y="912067"/>
            <a:ext cx="3810000" cy="5266178"/>
          </a:xfrm>
          <a:prstGeom prst="rect">
            <a:avLst/>
          </a:prstGeom>
          <a:ln w="88900" cap="sq" cmpd="thickThin">
            <a:solidFill>
              <a:schemeClr val="tx2">
                <a:lumMod val="75000"/>
              </a:schemeClr>
            </a:solidFill>
            <a:prstDash val="solid"/>
            <a:miter lim="800000"/>
          </a:ln>
          <a:effectLst>
            <a:innerShdw blurRad="76200">
              <a:srgbClr val="000000"/>
            </a:innerShdw>
          </a:effectLst>
        </p:spPr>
      </p:pic>
      <p:sp>
        <p:nvSpPr>
          <p:cNvPr id="3" name="Rectangle 2"/>
          <p:cNvSpPr/>
          <p:nvPr/>
        </p:nvSpPr>
        <p:spPr>
          <a:xfrm>
            <a:off x="4572000" y="1187427"/>
            <a:ext cx="3429000" cy="4715458"/>
          </a:xfrm>
          <a:prstGeom prst="rect">
            <a:avLst/>
          </a:prstGeom>
        </p:spPr>
        <p:txBody>
          <a:bodyPr wrap="square">
            <a:spAutoFit/>
          </a:bodyPr>
          <a:lstStyle/>
          <a:p>
            <a:pPr algn="ctr">
              <a:lnSpc>
                <a:spcPct val="150000"/>
              </a:lnSpc>
            </a:pPr>
            <a:r>
              <a:rPr lang="en-US" sz="2400" b="1" i="1" dirty="0"/>
              <a:t>“The object of </a:t>
            </a:r>
          </a:p>
          <a:p>
            <a:pPr algn="ctr">
              <a:lnSpc>
                <a:spcPct val="150000"/>
              </a:lnSpc>
            </a:pPr>
            <a:r>
              <a:rPr lang="en-US" sz="2400" b="1" i="1" dirty="0"/>
              <a:t>this sacred verse</a:t>
            </a:r>
          </a:p>
          <a:p>
            <a:pPr algn="ctr">
              <a:lnSpc>
                <a:spcPct val="150000"/>
              </a:lnSpc>
            </a:pPr>
            <a:r>
              <a:rPr lang="en-US" sz="2400" b="1" i="1" dirty="0"/>
              <a:t>is none other </a:t>
            </a:r>
          </a:p>
          <a:p>
            <a:pPr algn="ctr">
              <a:lnSpc>
                <a:spcPct val="150000"/>
              </a:lnSpc>
            </a:pPr>
            <a:r>
              <a:rPr lang="en-US" sz="2400" b="1" i="1" dirty="0"/>
              <a:t>except the </a:t>
            </a:r>
          </a:p>
          <a:p>
            <a:pPr algn="ctr">
              <a:lnSpc>
                <a:spcPct val="150000"/>
              </a:lnSpc>
            </a:pPr>
            <a:r>
              <a:rPr lang="en-US" sz="36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rPr>
              <a:t>Most </a:t>
            </a:r>
          </a:p>
          <a:p>
            <a:pPr algn="ctr">
              <a:lnSpc>
                <a:spcPct val="150000"/>
              </a:lnSpc>
            </a:pPr>
            <a:r>
              <a:rPr lang="en-US" sz="36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rPr>
              <a:t>Mighty Branch”</a:t>
            </a:r>
          </a:p>
          <a:p>
            <a:pPr algn="ctr">
              <a:lnSpc>
                <a:spcPct val="150000"/>
              </a:lnSpc>
            </a:pPr>
            <a:r>
              <a:rPr lang="en-US" sz="36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rPr>
              <a:t>(‘</a:t>
            </a:r>
            <a:r>
              <a:rPr lang="en-US" sz="3600" b="1" i="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rPr>
              <a:t>Abdu’l-Bahá</a:t>
            </a:r>
            <a:r>
              <a:rPr lang="en-US" sz="36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rPr>
              <a:t>)</a:t>
            </a:r>
          </a:p>
        </p:txBody>
      </p:sp>
      <p:pic>
        <p:nvPicPr>
          <p:cNvPr id="7" name="Picture 6"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4"/>
          <p:cNvSpPr>
            <a:spLocks noChangeArrowheads="1"/>
          </p:cNvSpPr>
          <p:nvPr/>
        </p:nvSpPr>
        <p:spPr bwMode="auto">
          <a:xfrm>
            <a:off x="152400" y="817602"/>
            <a:ext cx="883920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lang="en-US" sz="2400" dirty="0">
                <a:ea typeface="Times New Roman" pitchFamily="18" charset="0"/>
              </a:rPr>
              <a:t>Named after His grandfather		</a:t>
            </a:r>
          </a:p>
          <a:p>
            <a:pPr lvl="0" fontAlgn="base">
              <a:spcBef>
                <a:spcPct val="0"/>
              </a:spcBef>
              <a:spcAft>
                <a:spcPct val="0"/>
              </a:spcAft>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lang="en-US" sz="2400" b="1" dirty="0">
                <a:ea typeface="Times New Roman" pitchFamily="18" charset="0"/>
              </a:rPr>
              <a:t>									</a:t>
            </a:r>
            <a:r>
              <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ea typeface="Times New Roman" pitchFamily="18" charset="0"/>
              </a:rPr>
              <a:t>‘</a:t>
            </a:r>
            <a:r>
              <a:rPr lang="en-US" sz="24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ea typeface="Times New Roman" pitchFamily="18" charset="0"/>
              </a:rPr>
              <a:t>Abbás</a:t>
            </a:r>
            <a:endParaRPr lang="en-US" sz="2400" b="1" dirty="0">
              <a:latin typeface="Albertus Extra Bold"/>
              <a:ea typeface="Times New Roman" pitchFamily="18" charset="0"/>
            </a:endParaRPr>
          </a:p>
          <a:p>
            <a:pPr lvl="0" fontAlgn="base">
              <a:spcBef>
                <a:spcPct val="0"/>
              </a:spcBef>
              <a:spcAft>
                <a:spcPct val="0"/>
              </a:spcAft>
              <a:buFont typeface="WP MathA" pitchFamily="2" charset="2"/>
              <a:buChar char="&lt;"/>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endParaRPr kumimoji="0" lang="en-US" sz="2400" i="0" u="none" strike="noStrike" cap="none" normalizeH="0" baseline="0" dirty="0">
              <a:ln>
                <a:noFill/>
              </a:ln>
              <a:solidFill>
                <a:schemeClr val="tx1"/>
              </a:solidFill>
              <a:effectLst/>
            </a:endParaRPr>
          </a:p>
          <a:p>
            <a:pPr lvl="0" eaLnBrk="0" fontAlgn="base" hangingPunct="0">
              <a:spcBef>
                <a:spcPct val="0"/>
              </a:spcBef>
              <a:spcAft>
                <a:spcPct val="0"/>
              </a:spcAft>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lang="en-US" sz="2400" dirty="0">
                <a:ea typeface="Times New Roman" pitchFamily="18" charset="0"/>
              </a:rPr>
              <a:t>	Called by contemporaries	</a:t>
            </a:r>
            <a:r>
              <a:rPr lang="en-US" sz="2400" i="1" dirty="0">
                <a:ea typeface="Times New Roman" pitchFamily="18" charset="0"/>
              </a:rPr>
              <a:t>		</a:t>
            </a:r>
          </a:p>
          <a:p>
            <a:pPr lvl="0" eaLnBrk="0" fontAlgn="base" hangingPunct="0">
              <a:spcBef>
                <a:spcPct val="0"/>
              </a:spcBef>
              <a:spcAft>
                <a:spcPct val="0"/>
              </a:spcAft>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lang="en-US" sz="2400" b="1" i="1" dirty="0">
                <a:ea typeface="Times New Roman" pitchFamily="18" charset="0"/>
              </a:rPr>
              <a:t>									</a:t>
            </a:r>
            <a:r>
              <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ea typeface="Times New Roman" pitchFamily="18" charset="0"/>
              </a:rPr>
              <a:t>‘Abbás Effendi</a:t>
            </a:r>
            <a:endParaRPr lang="en-US" sz="2400" b="1" dirty="0">
              <a:latin typeface="Albertus Extra Bold"/>
              <a:ea typeface="Times New Roman" pitchFamily="18" charset="0"/>
            </a:endParaRPr>
          </a:p>
          <a:p>
            <a:pPr lvl="0" eaLnBrk="0" fontAlgn="base" hangingPunct="0">
              <a:spcBef>
                <a:spcPct val="0"/>
              </a:spcBef>
              <a:spcAft>
                <a:spcPct val="0"/>
              </a:spcAft>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endParaRPr kumimoji="0" lang="en-US" sz="2400" i="0" u="none" strike="noStrike" cap="none" normalizeH="0" baseline="0" dirty="0">
              <a:ln>
                <a:noFill/>
              </a:ln>
              <a:solidFill>
                <a:schemeClr val="tx1"/>
              </a:solidFill>
              <a:effectLst/>
            </a:endParaRPr>
          </a:p>
          <a:p>
            <a:pPr lvl="0" eaLnBrk="0" fontAlgn="base" hangingPunct="0">
              <a:spcBef>
                <a:spcPct val="0"/>
              </a:spcBef>
              <a:spcAft>
                <a:spcPct val="0"/>
              </a:spcAft>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lang="en-US" sz="2400" dirty="0">
                <a:ea typeface="Times New Roman" pitchFamily="18" charset="0"/>
              </a:rPr>
              <a:t>	Called by Bahá’u’lláh		</a:t>
            </a:r>
            <a:r>
              <a:rPr lang="en-US" sz="2400" i="1" dirty="0">
                <a:ea typeface="Times New Roman" pitchFamily="18" charset="0"/>
              </a:rPr>
              <a:t>		</a:t>
            </a:r>
          </a:p>
          <a:p>
            <a:pPr lvl="0" eaLnBrk="0" fontAlgn="base" hangingPunct="0">
              <a:spcBef>
                <a:spcPct val="0"/>
              </a:spcBef>
              <a:spcAft>
                <a:spcPct val="0"/>
              </a:spcAft>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lang="en-US" sz="2400" b="1" i="1" dirty="0">
                <a:ea typeface="Times New Roman" pitchFamily="18" charset="0"/>
              </a:rPr>
              <a:t>									</a:t>
            </a:r>
            <a:r>
              <a:rPr lang="en-US" sz="24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ea typeface="Times New Roman" pitchFamily="18" charset="0"/>
              </a:rPr>
              <a:t>Sirru’lláh</a:t>
            </a:r>
            <a:r>
              <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ea typeface="Times New Roman" pitchFamily="18" charset="0"/>
              </a:rPr>
              <a:t> </a:t>
            </a:r>
            <a:endParaRPr lang="en-US" sz="2400" dirty="0">
              <a:latin typeface="Albertus Extra Bold"/>
              <a:ea typeface="Times New Roman" pitchFamily="18" charset="0"/>
            </a:endParaRPr>
          </a:p>
          <a:p>
            <a:pPr lvl="0" eaLnBrk="0" fontAlgn="base" hangingPunct="0">
              <a:spcBef>
                <a:spcPct val="0"/>
              </a:spcBef>
              <a:spcAft>
                <a:spcPct val="0"/>
              </a:spcAft>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lang="en-US" sz="2400" dirty="0">
                <a:ea typeface="Times New Roman" pitchFamily="18" charset="0"/>
              </a:rPr>
              <a:t>										(the </a:t>
            </a:r>
            <a:r>
              <a:rPr lang="en-US" sz="2400" i="1" dirty="0">
                <a:ea typeface="Times New Roman" pitchFamily="18" charset="0"/>
              </a:rPr>
              <a:t>Mystery of God</a:t>
            </a:r>
            <a:r>
              <a:rPr lang="en-US" sz="2400" dirty="0">
                <a:ea typeface="Times New Roman" pitchFamily="18" charset="0"/>
              </a:rPr>
              <a:t>)</a:t>
            </a:r>
          </a:p>
          <a:p>
            <a:pPr lvl="0" eaLnBrk="0" fontAlgn="base" hangingPunct="0">
              <a:spcBef>
                <a:spcPct val="0"/>
              </a:spcBef>
              <a:spcAft>
                <a:spcPct val="0"/>
              </a:spcAft>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endParaRPr kumimoji="0" lang="en-US" sz="2400" i="0" u="none" strike="noStrike" cap="none" normalizeH="0" baseline="0" dirty="0">
              <a:ln>
                <a:noFill/>
              </a:ln>
              <a:solidFill>
                <a:schemeClr val="tx1"/>
              </a:solidFill>
              <a:effectLst/>
            </a:endParaRPr>
          </a:p>
          <a:p>
            <a:pPr lvl="0" eaLnBrk="0" fontAlgn="base" hangingPunct="0">
              <a:spcBef>
                <a:spcPct val="0"/>
              </a:spcBef>
              <a:spcAft>
                <a:spcPct val="0"/>
              </a:spcAft>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lang="en-US" sz="2400" dirty="0">
                <a:ea typeface="Times New Roman" pitchFamily="18" charset="0"/>
              </a:rPr>
              <a:t>									</a:t>
            </a:r>
            <a:r>
              <a:rPr lang="en-US" sz="2400" b="1" u="sng"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ea typeface="Times New Roman" pitchFamily="18" charset="0"/>
              </a:rPr>
              <a:t>Gh</a:t>
            </a:r>
            <a:r>
              <a:rPr lang="en-US" sz="24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ea typeface="Times New Roman" pitchFamily="18" charset="0"/>
              </a:rPr>
              <a:t>usn</a:t>
            </a:r>
            <a:r>
              <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ea typeface="Times New Roman" pitchFamily="18" charset="0"/>
              </a:rPr>
              <a:t>’ i’ A’zam </a:t>
            </a:r>
            <a:endParaRPr lang="en-US" sz="2400" dirty="0">
              <a:latin typeface="Albertus Extra Bold"/>
              <a:ea typeface="Times New Roman" pitchFamily="18" charset="0"/>
            </a:endParaRPr>
          </a:p>
          <a:p>
            <a:pPr lvl="0" eaLnBrk="0" fontAlgn="base" hangingPunct="0">
              <a:spcBef>
                <a:spcPct val="0"/>
              </a:spcBef>
              <a:spcAft>
                <a:spcPct val="0"/>
              </a:spcAft>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lang="en-US" sz="2400" dirty="0">
                <a:ea typeface="Times New Roman" pitchFamily="18" charset="0"/>
              </a:rPr>
              <a:t>										(the </a:t>
            </a:r>
            <a:r>
              <a:rPr lang="en-US" sz="2400" i="1" dirty="0">
                <a:ea typeface="Times New Roman" pitchFamily="18" charset="0"/>
              </a:rPr>
              <a:t>Most Great Branch</a:t>
            </a:r>
            <a:r>
              <a:rPr lang="en-US" sz="2400" dirty="0">
                <a:ea typeface="Times New Roman" pitchFamily="18" charset="0"/>
              </a:rPr>
              <a:t>)</a:t>
            </a:r>
          </a:p>
          <a:p>
            <a:pPr lvl="0" eaLnBrk="0" fontAlgn="base" hangingPunct="0">
              <a:spcBef>
                <a:spcPct val="0"/>
              </a:spcBef>
              <a:spcAft>
                <a:spcPct val="0"/>
              </a:spcAft>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endParaRPr lang="en-US" sz="2400" dirty="0"/>
          </a:p>
          <a:p>
            <a:pPr lvl="0" eaLnBrk="0" fontAlgn="base" hangingPunct="0">
              <a:spcBef>
                <a:spcPct val="0"/>
              </a:spcBef>
              <a:spcAft>
                <a:spcPct val="0"/>
              </a:spcAft>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lang="en-US" sz="2400" dirty="0"/>
              <a:t>									</a:t>
            </a:r>
            <a:r>
              <a:rPr lang="en-US" sz="24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rPr>
              <a:t>Áqá</a:t>
            </a:r>
            <a:r>
              <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rPr>
              <a:t> </a:t>
            </a:r>
            <a:endParaRPr lang="en-US" sz="2400" dirty="0">
              <a:latin typeface="Albertus Extra Bold"/>
            </a:endParaRPr>
          </a:p>
          <a:p>
            <a:pPr lvl="0" eaLnBrk="0" fontAlgn="base" hangingPunct="0">
              <a:spcBef>
                <a:spcPct val="0"/>
              </a:spcBef>
              <a:spcAft>
                <a:spcPct val="0"/>
              </a:spcAft>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lang="en-US" sz="2400" dirty="0"/>
              <a:t>										(the Master)</a:t>
            </a:r>
          </a:p>
          <a:p>
            <a:pPr marL="0" marR="0" lvl="0" indent="0" algn="l" defTabSz="914400" rtl="0" eaLnBrk="1" fontAlgn="base" latinLnBrk="0" hangingPunct="1">
              <a:lnSpc>
                <a:spcPct val="100000"/>
              </a:lnSpc>
              <a:spcBef>
                <a:spcPct val="0"/>
              </a:spcBef>
              <a:spcAft>
                <a:spcPct val="0"/>
              </a:spcAft>
              <a:buClrTx/>
              <a:buSzTx/>
              <a:buFontTx/>
              <a:buNone/>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endParaRPr kumimoji="0" lang="en-US" sz="1800" i="0" u="none" strike="noStrike" cap="none" normalizeH="0" baseline="0" dirty="0">
              <a:ln>
                <a:noFill/>
              </a:ln>
              <a:solidFill>
                <a:schemeClr val="tx1"/>
              </a:solidFill>
              <a:effectLst/>
            </a:endParaRPr>
          </a:p>
        </p:txBody>
      </p:sp>
      <p:pic>
        <p:nvPicPr>
          <p:cNvPr id="3" name="Picture 2"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xEl>
                                              <p:pRg st="1" end="1"/>
                                            </p:txEl>
                                          </p:spTgt>
                                        </p:tgtEl>
                                        <p:attrNameLst>
                                          <p:attrName>style.visibility</p:attrName>
                                        </p:attrNameLst>
                                      </p:cBhvr>
                                      <p:to>
                                        <p:strVal val="visible"/>
                                      </p:to>
                                    </p:set>
                                    <p:animEffect transition="in" filter="wipe(down)">
                                      <p:cBhvr>
                                        <p:cTn id="7" dur="500"/>
                                        <p:tgtEl>
                                          <p:spTgt spid="102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8">
                                            <p:txEl>
                                              <p:pRg st="4" end="4"/>
                                            </p:txEl>
                                          </p:spTgt>
                                        </p:tgtEl>
                                        <p:attrNameLst>
                                          <p:attrName>style.visibility</p:attrName>
                                        </p:attrNameLst>
                                      </p:cBhvr>
                                      <p:to>
                                        <p:strVal val="visible"/>
                                      </p:to>
                                    </p:set>
                                    <p:animEffect transition="in" filter="wipe(down)">
                                      <p:cBhvr>
                                        <p:cTn id="12" dur="500"/>
                                        <p:tgtEl>
                                          <p:spTgt spid="102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8">
                                            <p:txEl>
                                              <p:pRg st="7" end="7"/>
                                            </p:txEl>
                                          </p:spTgt>
                                        </p:tgtEl>
                                        <p:attrNameLst>
                                          <p:attrName>style.visibility</p:attrName>
                                        </p:attrNameLst>
                                      </p:cBhvr>
                                      <p:to>
                                        <p:strVal val="visible"/>
                                      </p:to>
                                    </p:set>
                                    <p:animEffect transition="in" filter="wipe(down)">
                                      <p:cBhvr>
                                        <p:cTn id="17" dur="500"/>
                                        <p:tgtEl>
                                          <p:spTgt spid="1028">
                                            <p:txEl>
                                              <p:pRg st="7" end="7"/>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1028">
                                            <p:txEl>
                                              <p:pRg st="8" end="8"/>
                                            </p:txEl>
                                          </p:spTgt>
                                        </p:tgtEl>
                                        <p:attrNameLst>
                                          <p:attrName>style.visibility</p:attrName>
                                        </p:attrNameLst>
                                      </p:cBhvr>
                                      <p:to>
                                        <p:strVal val="visible"/>
                                      </p:to>
                                    </p:set>
                                    <p:animEffect transition="in" filter="blinds(horizontal)">
                                      <p:cBhvr>
                                        <p:cTn id="20" dur="500"/>
                                        <p:tgtEl>
                                          <p:spTgt spid="1028">
                                            <p:txEl>
                                              <p:pRg st="8" end="8"/>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28">
                                            <p:txEl>
                                              <p:pRg st="10" end="10"/>
                                            </p:txEl>
                                          </p:spTgt>
                                        </p:tgtEl>
                                        <p:attrNameLst>
                                          <p:attrName>style.visibility</p:attrName>
                                        </p:attrNameLst>
                                      </p:cBhvr>
                                      <p:to>
                                        <p:strVal val="visible"/>
                                      </p:to>
                                    </p:set>
                                    <p:animEffect transition="in" filter="wipe(down)">
                                      <p:cBhvr>
                                        <p:cTn id="25" dur="500"/>
                                        <p:tgtEl>
                                          <p:spTgt spid="1028">
                                            <p:txEl>
                                              <p:pRg st="10" end="10"/>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1028">
                                            <p:txEl>
                                              <p:pRg st="11" end="11"/>
                                            </p:txEl>
                                          </p:spTgt>
                                        </p:tgtEl>
                                        <p:attrNameLst>
                                          <p:attrName>style.visibility</p:attrName>
                                        </p:attrNameLst>
                                      </p:cBhvr>
                                      <p:to>
                                        <p:strVal val="visible"/>
                                      </p:to>
                                    </p:set>
                                    <p:animEffect transition="in" filter="blinds(horizontal)">
                                      <p:cBhvr>
                                        <p:cTn id="28" dur="500"/>
                                        <p:tgtEl>
                                          <p:spTgt spid="1028">
                                            <p:txEl>
                                              <p:pRg st="11" end="1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28">
                                            <p:txEl>
                                              <p:pRg st="13" end="13"/>
                                            </p:txEl>
                                          </p:spTgt>
                                        </p:tgtEl>
                                        <p:attrNameLst>
                                          <p:attrName>style.visibility</p:attrName>
                                        </p:attrNameLst>
                                      </p:cBhvr>
                                      <p:to>
                                        <p:strVal val="visible"/>
                                      </p:to>
                                    </p:set>
                                    <p:animEffect transition="in" filter="wipe(down)">
                                      <p:cBhvr>
                                        <p:cTn id="33" dur="500"/>
                                        <p:tgtEl>
                                          <p:spTgt spid="1028">
                                            <p:txEl>
                                              <p:pRg st="13" end="13"/>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1028">
                                            <p:txEl>
                                              <p:pRg st="14" end="14"/>
                                            </p:txEl>
                                          </p:spTgt>
                                        </p:tgtEl>
                                        <p:attrNameLst>
                                          <p:attrName>style.visibility</p:attrName>
                                        </p:attrNameLst>
                                      </p:cBhvr>
                                      <p:to>
                                        <p:strVal val="visible"/>
                                      </p:to>
                                    </p:set>
                                    <p:animEffect transition="in" filter="blinds(horizontal)">
                                      <p:cBhvr>
                                        <p:cTn id="36" dur="500"/>
                                        <p:tgtEl>
                                          <p:spTgt spid="1028">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828799"/>
            <a:ext cx="4251960" cy="4062651"/>
          </a:xfrm>
          <a:prstGeom prst="rect">
            <a:avLst/>
          </a:prstGeom>
          <a:noFill/>
        </p:spPr>
        <p:txBody>
          <a:bodyPr wrap="square" rtlCol="0">
            <a:spAutoFit/>
          </a:bodyPr>
          <a:lstStyle/>
          <a:p>
            <a:endParaRPr lang="en-US" sz="2400" dirty="0">
              <a:ea typeface="Times New Roman" pitchFamily="18" charset="0"/>
            </a:endParaRPr>
          </a:p>
          <a:p>
            <a:pPr algn="r">
              <a:lnSpc>
                <a:spcPct val="150000"/>
              </a:lnSpc>
            </a:pPr>
            <a:r>
              <a:rPr lang="en-US" sz="2000" dirty="0">
                <a:ea typeface="Times New Roman" pitchFamily="18" charset="0"/>
              </a:rPr>
              <a:t>The day of His birth, May 23, 1844, coincides with the date of the Declaration of the Báb, the Prophet of the dispensation immediately preceding  that of Bahá’u’lláh, the glorious date from which the Bahá’í calendar begins. </a:t>
            </a:r>
          </a:p>
          <a:p>
            <a:endParaRPr lang="en-US" sz="2400" dirty="0"/>
          </a:p>
        </p:txBody>
      </p:sp>
      <p:pic>
        <p:nvPicPr>
          <p:cNvPr id="3" name="Picture 2"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pic>
        <p:nvPicPr>
          <p:cNvPr id="4" name="Picture 3" descr="bahai calendar.JPG"/>
          <p:cNvPicPr>
            <a:picLocks noChangeAspect="1"/>
          </p:cNvPicPr>
          <p:nvPr/>
        </p:nvPicPr>
        <p:blipFill>
          <a:blip r:embed="rId4" cstate="print"/>
          <a:stretch>
            <a:fillRect/>
          </a:stretch>
        </p:blipFill>
        <p:spPr>
          <a:xfrm>
            <a:off x="4465320" y="2133600"/>
            <a:ext cx="3444148" cy="3493176"/>
          </a:xfrm>
          <a:prstGeom prst="rect">
            <a:avLst/>
          </a:prstGeom>
        </p:spPr>
      </p:pic>
      <p:sp>
        <p:nvSpPr>
          <p:cNvPr id="5" name="Rectangle 4"/>
          <p:cNvSpPr/>
          <p:nvPr/>
        </p:nvSpPr>
        <p:spPr>
          <a:xfrm>
            <a:off x="304800" y="912067"/>
            <a:ext cx="7391400" cy="959173"/>
          </a:xfrm>
          <a:prstGeom prst="rect">
            <a:avLst/>
          </a:prstGeom>
        </p:spPr>
        <p:txBody>
          <a:bodyPr wrap="square">
            <a:spAutoFit/>
          </a:bodyPr>
          <a:lstStyle/>
          <a:p>
            <a:pPr>
              <a:lnSpc>
                <a:spcPct val="150000"/>
              </a:lnSpc>
            </a:pPr>
            <a:r>
              <a:rPr lang="en-US" sz="2000" dirty="0"/>
              <a:t>So humble was </a:t>
            </a:r>
            <a:r>
              <a:rPr lang="en-US" sz="2000" dirty="0">
                <a:ea typeface="Times New Roman" pitchFamily="18" charset="0"/>
              </a:rPr>
              <a:t>‘Abdu’l-Bahá that when the Bahá’ís wanted to celebrate His birthday, He refused. </a:t>
            </a: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diamond(in)">
                                      <p:cBhvr>
                                        <p:cTn id="7" dur="500"/>
                                        <p:tgtEl>
                                          <p:spTgt spid="2">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752600"/>
            <a:ext cx="6553200" cy="3902479"/>
          </a:xfrm>
          <a:prstGeom prst="rect">
            <a:avLst/>
          </a:prstGeom>
        </p:spPr>
        <p:txBody>
          <a:bodyPr wrap="square">
            <a:spAutoFit/>
          </a:bodyPr>
          <a:lstStyle/>
          <a:p>
            <a:pPr>
              <a:lnSpc>
                <a:spcPct val="150000"/>
              </a:lnSpc>
            </a:pPr>
            <a:r>
              <a:rPr lang="en-US" sz="2400" dirty="0">
                <a:ea typeface="Times New Roman" pitchFamily="18" charset="0"/>
              </a:rPr>
              <a:t>‘Abdu’l-Bahá was loath to allow anything to interrupt or compete with the celebrations of that auspicious Holy Day. Instead, He suggested, if the friends wished to have something to commemorate in relation to Him, it should </a:t>
            </a:r>
            <a:r>
              <a:rPr lang="en-US" sz="2400" u="sng" dirty="0">
                <a:ea typeface="Times New Roman" pitchFamily="18" charset="0"/>
              </a:rPr>
              <a:t>address His station—not His person</a:t>
            </a:r>
            <a:r>
              <a:rPr lang="en-US" sz="2400" dirty="0">
                <a:ea typeface="Times New Roman" pitchFamily="18" charset="0"/>
              </a:rPr>
              <a:t>, therefore,</a:t>
            </a:r>
            <a:endParaRPr lang="en-US" sz="2400" dirty="0"/>
          </a:p>
        </p:txBody>
      </p:sp>
      <p:pic>
        <p:nvPicPr>
          <p:cNvPr id="3" name="Picture 2" descr="Star with ringstone symbol.jpg"/>
          <p:cNvPicPr>
            <a:picLocks noChangeAspect="1"/>
          </p:cNvPicPr>
          <p:nvPr/>
        </p:nvPicPr>
        <p:blipFill>
          <a:blip r:embed="rId2" cstate="print"/>
          <a:stretch>
            <a:fillRect/>
          </a:stretch>
        </p:blipFill>
        <p:spPr>
          <a:xfrm>
            <a:off x="8382000" y="381000"/>
            <a:ext cx="545985" cy="5361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ChangeArrowheads="1"/>
          </p:cNvSpPr>
          <p:nvPr/>
        </p:nvSpPr>
        <p:spPr bwMode="auto">
          <a:xfrm>
            <a:off x="228600" y="1360328"/>
            <a:ext cx="7467600"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lnSpc>
                <a:spcPct val="150000"/>
              </a:lnSpc>
              <a:spcBef>
                <a:spcPct val="0"/>
              </a:spcBef>
              <a:spcAft>
                <a:spcPct val="0"/>
              </a:spcAft>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400" i="0" u="none" strike="noStrike" cap="none" normalizeH="0" baseline="0" dirty="0">
                <a:ln>
                  <a:noFill/>
                </a:ln>
                <a:solidFill>
                  <a:schemeClr val="tx1"/>
                </a:solidFill>
                <a:effectLst/>
                <a:ea typeface="Times New Roman" pitchFamily="18" charset="0"/>
              </a:rPr>
              <a:t>He chose the 4</a:t>
            </a:r>
            <a:r>
              <a:rPr kumimoji="0" lang="en-US" sz="2400" i="0" u="none" strike="noStrike" cap="none" normalizeH="0" baseline="30000" dirty="0">
                <a:ln>
                  <a:noFill/>
                </a:ln>
                <a:solidFill>
                  <a:schemeClr val="tx1"/>
                </a:solidFill>
                <a:effectLst/>
                <a:ea typeface="Times New Roman" pitchFamily="18" charset="0"/>
              </a:rPr>
              <a:t>th</a:t>
            </a:r>
            <a:r>
              <a:rPr kumimoji="0" lang="en-US" sz="2400" i="0" u="none" strike="noStrike" cap="none" normalizeH="0" baseline="0" dirty="0">
                <a:ln>
                  <a:noFill/>
                </a:ln>
                <a:solidFill>
                  <a:schemeClr val="tx1"/>
                </a:solidFill>
                <a:effectLst/>
                <a:ea typeface="Times New Roman" pitchFamily="18" charset="0"/>
              </a:rPr>
              <a:t> day </a:t>
            </a:r>
          </a:p>
          <a:p>
            <a:pPr lvl="0" algn="ctr" fontAlgn="base">
              <a:lnSpc>
                <a:spcPct val="150000"/>
              </a:lnSpc>
              <a:spcBef>
                <a:spcPct val="0"/>
              </a:spcBef>
              <a:spcAft>
                <a:spcPct val="0"/>
              </a:spcAft>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400" i="0" u="none" strike="noStrike" cap="none" normalizeH="0" baseline="0" dirty="0">
                <a:ln>
                  <a:noFill/>
                </a:ln>
                <a:solidFill>
                  <a:schemeClr val="tx1"/>
                </a:solidFill>
                <a:effectLst/>
                <a:ea typeface="Times New Roman" pitchFamily="18" charset="0"/>
              </a:rPr>
              <a:t>of </a:t>
            </a:r>
            <a:r>
              <a:rPr kumimoji="0" lang="en-US" sz="2400" i="0" strike="noStrike" cap="none" normalizeH="0" baseline="0" dirty="0">
                <a:ln>
                  <a:noFill/>
                </a:ln>
                <a:solidFill>
                  <a:schemeClr val="tx1"/>
                </a:solidFill>
                <a:effectLst/>
                <a:ea typeface="Times New Roman" pitchFamily="18" charset="0"/>
              </a:rPr>
              <a:t>the </a:t>
            </a:r>
            <a:r>
              <a:rPr lang="en-US" sz="2400" dirty="0"/>
              <a:t>Bahá’í month of </a:t>
            </a:r>
            <a:r>
              <a:rPr lang="en-US" sz="2400" dirty="0" err="1"/>
              <a:t>Qawl</a:t>
            </a:r>
            <a:r>
              <a:rPr lang="en-US" sz="2400" dirty="0"/>
              <a:t> (Speech), </a:t>
            </a:r>
          </a:p>
          <a:p>
            <a:pPr lvl="0" algn="ctr" fontAlgn="base">
              <a:lnSpc>
                <a:spcPct val="150000"/>
              </a:lnSpc>
              <a:spcBef>
                <a:spcPct val="0"/>
              </a:spcBef>
              <a:spcAft>
                <a:spcPct val="0"/>
              </a:spcAft>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lang="en-US" sz="2400" dirty="0">
                <a:ea typeface="Times New Roman" pitchFamily="18" charset="0"/>
              </a:rPr>
              <a:t>the date on which that covenant</a:t>
            </a:r>
          </a:p>
          <a:p>
            <a:pPr lvl="0" algn="ctr" fontAlgn="base">
              <a:lnSpc>
                <a:spcPct val="150000"/>
              </a:lnSpc>
              <a:spcBef>
                <a:spcPct val="0"/>
              </a:spcBef>
              <a:spcAft>
                <a:spcPct val="0"/>
              </a:spcAft>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lang="en-US" sz="2400" dirty="0">
                <a:ea typeface="Times New Roman" pitchFamily="18" charset="0"/>
              </a:rPr>
              <a:t>was revealed to the world, </a:t>
            </a:r>
          </a:p>
          <a:p>
            <a:pPr lvl="0" algn="ctr" fontAlgn="base">
              <a:lnSpc>
                <a:spcPct val="150000"/>
              </a:lnSpc>
              <a:spcBef>
                <a:spcPct val="0"/>
              </a:spcBef>
              <a:spcAft>
                <a:spcPct val="0"/>
              </a:spcAft>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lang="en-US" sz="2400" dirty="0">
                <a:ea typeface="Times New Roman" pitchFamily="18" charset="0"/>
              </a:rPr>
              <a:t>as the</a:t>
            </a:r>
            <a:endParaRPr lang="en-US" sz="2400" dirty="0"/>
          </a:p>
          <a:p>
            <a:pPr lvl="0" algn="ctr" fontAlgn="base">
              <a:spcBef>
                <a:spcPct val="0"/>
              </a:spcBef>
              <a:spcAft>
                <a:spcPct val="0"/>
              </a:spcAft>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endParaRPr kumimoji="0" lang="en-US" sz="2400" i="0" u="none" strike="noStrike" cap="none" normalizeH="0" baseline="0" dirty="0">
              <a:ln>
                <a:noFill/>
              </a:ln>
              <a:solidFill>
                <a:schemeClr val="tx1"/>
              </a:solidFill>
              <a:effectLst/>
              <a:ea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400" i="0" u="none" strike="noStrike" cap="none" normalizeH="0" baseline="0" dirty="0">
                <a:ln>
                  <a:noFill/>
                </a:ln>
                <a:solidFill>
                  <a:schemeClr val="tx1"/>
                </a:solidFill>
                <a:effectLst/>
                <a:latin typeface="Calibri" pitchFamily="34" charset="0"/>
                <a:ea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endParaRPr lang="en-US" sz="2400" i="1" dirty="0">
              <a:latin typeface="Calibri" pitchFamily="34" charset="0"/>
              <a:ea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endParaRPr lang="en-US" sz="2400" dirty="0">
              <a:latin typeface="Calibri" pitchFamily="34" charset="0"/>
              <a:ea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endParaRPr kumimoji="0" lang="en-US" sz="2400" i="0" u="none" strike="noStrike" cap="none" normalizeH="0" baseline="0" dirty="0">
              <a:ln>
                <a:noFill/>
              </a:ln>
              <a:solidFill>
                <a:schemeClr val="tx1"/>
              </a:solidFill>
              <a:effectLst/>
              <a:latin typeface="Calibri" pitchFamily="34" charset="0"/>
              <a:ea typeface="Times New Roman" pitchFamily="18" charset="0"/>
            </a:endParaRPr>
          </a:p>
        </p:txBody>
      </p:sp>
      <p:pic>
        <p:nvPicPr>
          <p:cNvPr id="3" name="Picture 2"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sp>
        <p:nvSpPr>
          <p:cNvPr id="6" name="TextBox 5"/>
          <p:cNvSpPr txBox="1"/>
          <p:nvPr/>
        </p:nvSpPr>
        <p:spPr>
          <a:xfrm>
            <a:off x="1295400" y="4389676"/>
            <a:ext cx="6282489" cy="1107996"/>
          </a:xfrm>
          <a:prstGeom prst="rect">
            <a:avLst/>
          </a:prstGeom>
          <a:noFill/>
        </p:spPr>
        <p:txBody>
          <a:bodyPr wrap="square" rtlCol="0">
            <a:spAutoFit/>
          </a:bodyPr>
          <a:lstStyle/>
          <a:p>
            <a:pPr lvl="0"/>
            <a:r>
              <a:rPr lang="en-US"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pitchFamily="34" charset="0"/>
                <a:ea typeface="Times New Roman" pitchFamily="18" charset="0"/>
              </a:rPr>
              <a:t>Day of the Covenant</a:t>
            </a:r>
          </a:p>
          <a:p>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8129">
                                            <p:txEl>
                                              <p:pRg st="2" end="2"/>
                                            </p:txEl>
                                          </p:spTgt>
                                        </p:tgtEl>
                                        <p:attrNameLst>
                                          <p:attrName>style.visibility</p:attrName>
                                        </p:attrNameLst>
                                      </p:cBhvr>
                                      <p:to>
                                        <p:strVal val="visible"/>
                                      </p:to>
                                    </p:set>
                                    <p:animEffect transition="in" filter="wipe(down)">
                                      <p:cBhvr>
                                        <p:cTn id="7" dur="500"/>
                                        <p:tgtEl>
                                          <p:spTgt spid="48129">
                                            <p:txEl>
                                              <p:pRg st="2" end="2"/>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8129">
                                            <p:txEl>
                                              <p:pRg st="3" end="3"/>
                                            </p:txEl>
                                          </p:spTgt>
                                        </p:tgtEl>
                                        <p:attrNameLst>
                                          <p:attrName>style.visibility</p:attrName>
                                        </p:attrNameLst>
                                      </p:cBhvr>
                                      <p:to>
                                        <p:strVal val="visible"/>
                                      </p:to>
                                    </p:set>
                                    <p:animEffect transition="in" filter="wipe(down)">
                                      <p:cBhvr>
                                        <p:cTn id="10" dur="500"/>
                                        <p:tgtEl>
                                          <p:spTgt spid="48129">
                                            <p:txEl>
                                              <p:pRg st="3" end="3"/>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48129">
                                            <p:txEl>
                                              <p:pRg st="4" end="4"/>
                                            </p:txEl>
                                          </p:spTgt>
                                        </p:tgtEl>
                                        <p:attrNameLst>
                                          <p:attrName>style.visibility</p:attrName>
                                        </p:attrNameLst>
                                      </p:cBhvr>
                                      <p:to>
                                        <p:strVal val="visible"/>
                                      </p:to>
                                    </p:set>
                                    <p:animEffect transition="in" filter="wipe(down)">
                                      <p:cBhvr>
                                        <p:cTn id="13" dur="500"/>
                                        <p:tgtEl>
                                          <p:spTgt spid="48129">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 calcmode="lin" valueType="num">
                                      <p:cBhvr>
                                        <p:cTn id="18" dur="5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19" dur="5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1800" y="659233"/>
            <a:ext cx="5029200" cy="5565498"/>
          </a:xfrm>
          <a:prstGeom prst="rect">
            <a:avLst/>
          </a:prstGeom>
          <a:noFill/>
        </p:spPr>
        <p:txBody>
          <a:bodyPr wrap="square" rtlCol="0">
            <a:spAutoFit/>
          </a:bodyPr>
          <a:lstStyle/>
          <a:p>
            <a:pPr>
              <a:lnSpc>
                <a:spcPct val="150000"/>
              </a:lnSpc>
            </a:pPr>
            <a:r>
              <a:rPr lang="en-US" sz="2000" dirty="0"/>
              <a:t>As the Covenant is the guarantee against schism, therefore, it follows that this Covenant must be continuous.</a:t>
            </a:r>
          </a:p>
          <a:p>
            <a:pPr>
              <a:lnSpc>
                <a:spcPct val="150000"/>
              </a:lnSpc>
            </a:pPr>
            <a:r>
              <a:rPr lang="en-US" sz="2000" dirty="0"/>
              <a:t>	Thus, </a:t>
            </a:r>
            <a:r>
              <a:rPr lang="en-US" sz="2000" dirty="0">
                <a:ea typeface="Times New Roman" pitchFamily="18" charset="0"/>
              </a:rPr>
              <a:t>‘</a:t>
            </a:r>
            <a:r>
              <a:rPr lang="en-US" sz="2000" dirty="0" err="1">
                <a:ea typeface="Times New Roman" pitchFamily="18" charset="0"/>
              </a:rPr>
              <a:t>Abdu’l-Bahá</a:t>
            </a:r>
            <a:r>
              <a:rPr lang="en-US" sz="2000" dirty="0">
                <a:ea typeface="Times New Roman" pitchFamily="18" charset="0"/>
              </a:rPr>
              <a:t> also left His own Will and Testament in which he, too, named His own successor: His eldest grandson, Shoghi Rabbani, who became known as </a:t>
            </a:r>
          </a:p>
          <a:p>
            <a:endParaRPr lang="en-US" sz="2400" dirty="0">
              <a:latin typeface="Calibri" pitchFamily="34" charset="0"/>
              <a:ea typeface="Times New Roman" pitchFamily="18" charset="0"/>
            </a:endParaRPr>
          </a:p>
          <a:p>
            <a:pPr algn="ctr">
              <a:lnSpc>
                <a:spcPct val="150000"/>
              </a:lnSpc>
            </a:pP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ea typeface="Times New Roman" pitchFamily="18" charset="0"/>
              </a:rPr>
              <a:t>Shoghi Effendi</a:t>
            </a:r>
          </a:p>
          <a:p>
            <a:pPr algn="ctr">
              <a:lnSpc>
                <a:spcPct val="150000"/>
              </a:lnSpc>
            </a:pP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ea typeface="Times New Roman" pitchFamily="18" charset="0"/>
              </a:rPr>
              <a:t>Guardian of the </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rPr>
              <a:t>Bahá’í Faith</a:t>
            </a:r>
            <a:endPar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ea typeface="Times New Roman" pitchFamily="18" charset="0"/>
            </a:endParaRPr>
          </a:p>
        </p:txBody>
      </p:sp>
      <p:pic>
        <p:nvPicPr>
          <p:cNvPr id="3" name="Picture 2"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pic>
        <p:nvPicPr>
          <p:cNvPr id="4" name="Picture 3" descr="'Abdu'l-Bana and Shoghi Effendi.jpg"/>
          <p:cNvPicPr>
            <a:picLocks noChangeAspect="1"/>
          </p:cNvPicPr>
          <p:nvPr/>
        </p:nvPicPr>
        <p:blipFill>
          <a:blip r:embed="rId4" cstate="print"/>
          <a:stretch>
            <a:fillRect/>
          </a:stretch>
        </p:blipFill>
        <p:spPr>
          <a:xfrm>
            <a:off x="304800" y="1447800"/>
            <a:ext cx="2570389" cy="32973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 calcmode="lin" valueType="num">
                                      <p:cBhvr additive="base">
                                        <p:cTn id="12"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ChangeArrowheads="1"/>
          </p:cNvSpPr>
          <p:nvPr/>
        </p:nvSpPr>
        <p:spPr bwMode="auto">
          <a:xfrm>
            <a:off x="2839720" y="1066800"/>
            <a:ext cx="5257800" cy="683264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84163" marR="0" lvl="0" indent="-284163" algn="l" defTabSz="914400" rtl="0" eaLnBrk="1" fontAlgn="base" latinLnBrk="0" hangingPunct="1">
              <a:lnSpc>
                <a:spcPct val="150000"/>
              </a:lnSpc>
              <a:spcBef>
                <a:spcPct val="0"/>
              </a:spcBef>
              <a:spcAft>
                <a:spcPct val="0"/>
              </a:spcAft>
              <a:buClrTx/>
              <a:buSzTx/>
              <a:buFont typeface="Arial" panose="020B0604020202020204" pitchFamily="34" charset="0"/>
              <a:buChar char="•"/>
              <a:tabLst>
                <a:tab pos="-685800" algn="l"/>
                <a:tab pos="-457200" algn="l"/>
                <a:tab pos="228600" algn="l"/>
                <a:tab pos="517525" algn="l"/>
                <a:tab pos="6858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lang="en-US" i="1" dirty="0"/>
              <a:t>the youthful branch branched from 		                the two hallowed and sacred </a:t>
            </a:r>
            <a:r>
              <a:rPr lang="en-US" i="1" dirty="0" err="1"/>
              <a:t>Lote</a:t>
            </a:r>
            <a:r>
              <a:rPr lang="en-US" i="1" dirty="0"/>
              <a:t>-Trees</a:t>
            </a:r>
            <a:r>
              <a:rPr kumimoji="0" lang="en-US" b="0" i="0" u="none" strike="noStrike" cap="none" normalizeH="0" baseline="0" dirty="0">
                <a:ln>
                  <a:noFill/>
                </a:ln>
                <a:solidFill>
                  <a:schemeClr val="tx1"/>
                </a:solidFill>
                <a:effectLst/>
                <a:ea typeface="Times New Roman" pitchFamily="18" charset="0"/>
              </a:rPr>
              <a:t> (the Báb </a:t>
            </a:r>
            <a:r>
              <a:rPr kumimoji="0" lang="en-US" b="0" i="1" u="none" strike="noStrike" cap="none" normalizeH="0" baseline="0" dirty="0">
                <a:ln>
                  <a:noFill/>
                </a:ln>
                <a:solidFill>
                  <a:schemeClr val="tx1"/>
                </a:solidFill>
                <a:effectLst/>
                <a:ea typeface="Times New Roman" pitchFamily="18" charset="0"/>
              </a:rPr>
              <a:t>and</a:t>
            </a:r>
            <a:r>
              <a:rPr kumimoji="0" lang="en-US" b="0" i="0" u="none" strike="noStrike" cap="none" normalizeH="0" baseline="0" dirty="0">
                <a:ln>
                  <a:noFill/>
                </a:ln>
                <a:solidFill>
                  <a:schemeClr val="tx1"/>
                </a:solidFill>
                <a:effectLst/>
                <a:ea typeface="Times New Roman" pitchFamily="18" charset="0"/>
              </a:rPr>
              <a:t> </a:t>
            </a:r>
            <a:r>
              <a:rPr kumimoji="0" lang="en-US" b="0" i="0" u="none" strike="noStrike" cap="none" normalizeH="0" baseline="0" dirty="0" err="1">
                <a:ln>
                  <a:noFill/>
                </a:ln>
                <a:solidFill>
                  <a:schemeClr val="tx1"/>
                </a:solidFill>
                <a:effectLst/>
                <a:ea typeface="Times New Roman" pitchFamily="18" charset="0"/>
              </a:rPr>
              <a:t>Bahá'u'lláh</a:t>
            </a:r>
            <a:r>
              <a:rPr kumimoji="0" lang="en-US" b="0" i="0" u="none" strike="noStrike" cap="none" normalizeH="0" baseline="0" dirty="0">
                <a:ln>
                  <a:noFill/>
                </a:ln>
                <a:solidFill>
                  <a:schemeClr val="tx1"/>
                </a:solidFill>
                <a:effectLst/>
                <a:ea typeface="Times New Roman" pitchFamily="18" charset="0"/>
              </a:rPr>
              <a:t>)</a:t>
            </a:r>
          </a:p>
          <a:p>
            <a:pPr marL="342900" lvl="0" indent="-342900" fontAlgn="base">
              <a:lnSpc>
                <a:spcPct val="150000"/>
              </a:lnSpc>
              <a:spcBef>
                <a:spcPct val="0"/>
              </a:spcBef>
              <a:spcAft>
                <a:spcPct val="0"/>
              </a:spcAft>
              <a:buFont typeface="Arial" panose="020B0604020202020204" pitchFamily="34" charset="0"/>
              <a:buChar char="•"/>
              <a:tabLst>
                <a:tab pos="-685800" algn="l"/>
                <a:tab pos="-457200" algn="l"/>
                <a:tab pos="228600" algn="l"/>
                <a:tab pos="457200" algn="l"/>
                <a:tab pos="6858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lang="en-US" i="1" dirty="0">
                <a:ea typeface="Times New Roman" pitchFamily="18" charset="0"/>
              </a:rPr>
              <a:t>the </a:t>
            </a:r>
            <a:r>
              <a:rPr lang="en-US" i="1" dirty="0"/>
              <a:t>fruit grown from the union of the two offshoots of the Tree of Holiness</a:t>
            </a:r>
          </a:p>
          <a:p>
            <a:pPr marL="342900" indent="-342900" fontAlgn="base">
              <a:lnSpc>
                <a:spcPct val="150000"/>
              </a:lnSpc>
              <a:spcBef>
                <a:spcPct val="0"/>
              </a:spcBef>
              <a:spcAft>
                <a:spcPct val="0"/>
              </a:spcAft>
              <a:buFont typeface="Arial" panose="020B0604020202020204" pitchFamily="34" charset="0"/>
              <a:buChar char="•"/>
              <a:tabLst>
                <a:tab pos="-685800" algn="l"/>
                <a:tab pos="-457200" algn="l"/>
                <a:tab pos="228600" algn="l"/>
                <a:tab pos="457200" algn="l"/>
                <a:tab pos="6858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lang="en-US" dirty="0">
                <a:ea typeface="Times New Roman" pitchFamily="18" charset="0"/>
              </a:rPr>
              <a:t>He is the </a:t>
            </a:r>
            <a:r>
              <a:rPr lang="en-US"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ea typeface="Times New Roman" pitchFamily="18" charset="0"/>
              </a:rPr>
              <a:t>Sign of God</a:t>
            </a:r>
          </a:p>
          <a:p>
            <a:pPr marL="342900" indent="-342900" fontAlgn="base">
              <a:lnSpc>
                <a:spcPct val="150000"/>
              </a:lnSpc>
              <a:spcBef>
                <a:spcPct val="0"/>
              </a:spcBef>
              <a:spcAft>
                <a:spcPct val="0"/>
              </a:spcAft>
              <a:buFont typeface="Arial" panose="020B0604020202020204" pitchFamily="34" charset="0"/>
              <a:buChar char="•"/>
              <a:tabLst>
                <a:tab pos="-685800" algn="l"/>
                <a:tab pos="-457200" algn="l"/>
                <a:tab pos="228600" algn="l"/>
                <a:tab pos="457200" algn="l"/>
                <a:tab pos="6858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lang="en-US"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ea typeface="Times New Roman" pitchFamily="18" charset="0"/>
              </a:rPr>
              <a:t>the Chosen Branch</a:t>
            </a:r>
            <a:endParaRPr lang="en-US"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a typeface="Times New Roman" pitchFamily="18" charset="0"/>
            </a:endParaRPr>
          </a:p>
          <a:p>
            <a:pPr marL="342900" lvl="0" indent="-342900" fontAlgn="base">
              <a:lnSpc>
                <a:spcPct val="150000"/>
              </a:lnSpc>
              <a:spcBef>
                <a:spcPct val="0"/>
              </a:spcBef>
              <a:spcAft>
                <a:spcPct val="0"/>
              </a:spcAft>
              <a:buFont typeface="Arial" panose="020B0604020202020204" pitchFamily="34" charset="0"/>
              <a:buChar char="•"/>
              <a:tabLst>
                <a:tab pos="-685800" algn="l"/>
                <a:tab pos="-457200" algn="l"/>
                <a:tab pos="228600" algn="l"/>
                <a:tab pos="457200" algn="l"/>
                <a:tab pos="6858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b="0" i="1" u="none" strike="noStrike" cap="none" normalizeH="0" baseline="0" dirty="0">
                <a:ln>
                  <a:noFill/>
                </a:ln>
                <a:solidFill>
                  <a:schemeClr val="tx1"/>
                </a:solidFill>
                <a:effectLst/>
                <a:ea typeface="Times New Roman" pitchFamily="18" charset="0"/>
              </a:rPr>
              <a:t>The Guardian of the Cause of God</a:t>
            </a:r>
          </a:p>
          <a:p>
            <a:pPr marL="342900" lvl="0" indent="-342900" fontAlgn="base">
              <a:lnSpc>
                <a:spcPct val="150000"/>
              </a:lnSpc>
              <a:spcBef>
                <a:spcPct val="0"/>
              </a:spcBef>
              <a:spcAft>
                <a:spcPct val="0"/>
              </a:spcAft>
              <a:buFont typeface="Arial" panose="020B0604020202020204" pitchFamily="34" charset="0"/>
              <a:buChar char="•"/>
              <a:tabLst>
                <a:tab pos="-685800" algn="l"/>
                <a:tab pos="-457200" algn="l"/>
                <a:tab pos="228600" algn="l"/>
                <a:tab pos="457200" algn="l"/>
                <a:tab pos="6858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lang="en-US" i="1" dirty="0">
                <a:ea typeface="Times New Roman" pitchFamily="18" charset="0"/>
              </a:rPr>
              <a:t>The Interpreter of the Word of God</a:t>
            </a:r>
            <a:endParaRPr kumimoji="0" lang="en-US" b="0" i="1" u="none" strike="noStrike" cap="none" normalizeH="0" baseline="0" dirty="0">
              <a:ln>
                <a:noFill/>
              </a:ln>
              <a:solidFill>
                <a:schemeClr val="tx1"/>
              </a:solidFill>
              <a:effectLst/>
              <a:ea typeface="Times New Roman" pitchFamily="18" charset="0"/>
            </a:endParaRPr>
          </a:p>
          <a:p>
            <a:pPr marL="342900" indent="-342900" fontAlgn="base">
              <a:lnSpc>
                <a:spcPct val="150000"/>
              </a:lnSpc>
              <a:spcBef>
                <a:spcPct val="0"/>
              </a:spcBef>
              <a:spcAft>
                <a:spcPct val="0"/>
              </a:spcAft>
              <a:buFont typeface="Arial" panose="020B0604020202020204" pitchFamily="34" charset="0"/>
              <a:buChar char="•"/>
              <a:tabLst>
                <a:tab pos="-685800" algn="l"/>
                <a:tab pos="-457200" algn="l"/>
                <a:tab pos="228600" algn="l"/>
                <a:tab pos="457200" algn="l"/>
                <a:tab pos="6858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lang="en-US" dirty="0">
                <a:ea typeface="Times New Roman" pitchFamily="18" charset="0"/>
              </a:rPr>
              <a:t>He refers to him as </a:t>
            </a:r>
            <a:r>
              <a:rPr lang="en-US"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ea typeface="Times New Roman" pitchFamily="18" charset="0"/>
              </a:rPr>
              <a:t>sacred</a:t>
            </a:r>
          </a:p>
          <a:p>
            <a:pPr marL="342900" indent="-342900" fontAlgn="base">
              <a:lnSpc>
                <a:spcPct val="150000"/>
              </a:lnSpc>
              <a:spcBef>
                <a:spcPct val="0"/>
              </a:spcBef>
              <a:spcAft>
                <a:spcPct val="0"/>
              </a:spcAft>
              <a:buFont typeface="Arial" panose="020B0604020202020204" pitchFamily="34" charset="0"/>
              <a:buChar char="•"/>
              <a:tabLst>
                <a:tab pos="-685800" algn="l"/>
                <a:tab pos="-457200" algn="l"/>
                <a:tab pos="228600" algn="l"/>
                <a:tab pos="457200" algn="l"/>
                <a:tab pos="6858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lang="en-US" dirty="0"/>
              <a:t>as that primal branch of the Divine and Sacred </a:t>
            </a:r>
            <a:r>
              <a:rPr lang="en-US" dirty="0" err="1"/>
              <a:t>Lote</a:t>
            </a:r>
            <a:r>
              <a:rPr lang="en-US" dirty="0"/>
              <a:t>-Tree</a:t>
            </a:r>
            <a:endParaRPr lang="en-US"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ea typeface="Times New Roman" pitchFamily="18" charset="0"/>
            </a:endParaRPr>
          </a:p>
          <a:p>
            <a:pPr marL="342900" indent="-342900" fontAlgn="base">
              <a:lnSpc>
                <a:spcPct val="150000"/>
              </a:lnSpc>
              <a:spcBef>
                <a:spcPct val="0"/>
              </a:spcBef>
              <a:spcAft>
                <a:spcPct val="0"/>
              </a:spcAft>
              <a:buFont typeface="Arial" panose="020B0604020202020204" pitchFamily="34" charset="0"/>
              <a:buChar char="•"/>
              <a:tabLst>
                <a:tab pos="-685800" algn="l"/>
                <a:tab pos="-457200" algn="l"/>
                <a:tab pos="228600" algn="l"/>
                <a:tab pos="457200" algn="l"/>
                <a:tab pos="6858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lang="en-US" dirty="0">
                <a:ea typeface="Times New Roman" pitchFamily="18" charset="0"/>
              </a:rPr>
              <a:t>and as </a:t>
            </a:r>
            <a:r>
              <a:rPr lang="en-US"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ea typeface="Times New Roman" pitchFamily="18" charset="0"/>
              </a:rPr>
              <a:t>a unique and priceless pearl  </a:t>
            </a:r>
            <a:r>
              <a:rPr kumimoji="0" lang="en-US" sz="2000" b="0" i="0" u="none" strike="noStrike" cap="none" normalizeH="0" baseline="0" dirty="0">
                <a:ln>
                  <a:noFill/>
                </a:ln>
                <a:solidFill>
                  <a:schemeClr val="tx1"/>
                </a:solidFill>
                <a:effectLst/>
                <a:ea typeface="Times New Roman" pitchFamily="18" charset="0"/>
              </a:rPr>
              <a:t>					</a:t>
            </a:r>
            <a:r>
              <a:rPr lang="en-US" sz="2000" dirty="0">
                <a:ea typeface="Times New Roman" pitchFamily="18" charset="0"/>
              </a:rPr>
              <a:t>								</a:t>
            </a:r>
            <a:endParaRPr lang="en-US" sz="2400" dirty="0">
              <a:latin typeface="Calibri" pitchFamily="34" charset="0"/>
              <a:ea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685800" algn="l"/>
                <a:tab pos="-457200" algn="l"/>
                <a:tab pos="228600" algn="l"/>
                <a:tab pos="457200" algn="l"/>
                <a:tab pos="6858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endParaRPr kumimoji="0" lang="en-US" sz="2400" b="0" i="0" u="none" strike="noStrike" cap="none" normalizeH="0" baseline="0" dirty="0">
              <a:ln>
                <a:noFill/>
              </a:ln>
              <a:solidFill>
                <a:schemeClr val="tx1"/>
              </a:solidFill>
              <a:effectLst/>
              <a:latin typeface="Calibri" pitchFamily="34" charset="0"/>
              <a:ea typeface="Times New Roman" pitchFamily="18" charset="0"/>
            </a:endParaRPr>
          </a:p>
        </p:txBody>
      </p:sp>
      <p:pic>
        <p:nvPicPr>
          <p:cNvPr id="3" name="Picture 2"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pic>
        <p:nvPicPr>
          <p:cNvPr id="4" name="Picture 3" descr="Shoghi Effendi.jpg"/>
          <p:cNvPicPr>
            <a:picLocks noChangeAspect="1"/>
          </p:cNvPicPr>
          <p:nvPr/>
        </p:nvPicPr>
        <p:blipFill>
          <a:blip r:embed="rId4" cstate="print"/>
          <a:stretch>
            <a:fillRect/>
          </a:stretch>
        </p:blipFill>
        <p:spPr>
          <a:xfrm>
            <a:off x="248920" y="1219200"/>
            <a:ext cx="2590800" cy="3517046"/>
          </a:xfrm>
          <a:prstGeom prst="rect">
            <a:avLst/>
          </a:prstGeom>
          <a:ln>
            <a:noFill/>
          </a:ln>
          <a:effectLst>
            <a:softEdge rad="112500"/>
          </a:effectLst>
        </p:spPr>
      </p:pic>
      <p:sp>
        <p:nvSpPr>
          <p:cNvPr id="2" name="TextBox 1">
            <a:extLst>
              <a:ext uri="{FF2B5EF4-FFF2-40B4-BE49-F238E27FC236}">
                <a16:creationId xmlns:a16="http://schemas.microsoft.com/office/drawing/2014/main" id="{C0D54C53-279E-8F66-64A4-351E2E73A668}"/>
              </a:ext>
            </a:extLst>
          </p:cNvPr>
          <p:cNvSpPr txBox="1"/>
          <p:nvPr/>
        </p:nvSpPr>
        <p:spPr>
          <a:xfrm>
            <a:off x="533400" y="640295"/>
            <a:ext cx="7162800" cy="456985"/>
          </a:xfrm>
          <a:prstGeom prst="rect">
            <a:avLst/>
          </a:prstGeom>
          <a:noFill/>
        </p:spPr>
        <p:txBody>
          <a:bodyPr wrap="squar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tab pos="-685800" algn="l"/>
                <a:tab pos="-457200" algn="l"/>
                <a:tab pos="228600" algn="l"/>
                <a:tab pos="457200" algn="l"/>
                <a:tab pos="6858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1800" b="0" i="0" u="none" strike="noStrike" cap="none" normalizeH="0" baseline="0" dirty="0">
                <a:ln>
                  <a:noFill/>
                </a:ln>
                <a:solidFill>
                  <a:schemeClr val="tx1"/>
                </a:solidFill>
                <a:effectLst/>
                <a:ea typeface="Times New Roman" pitchFamily="18" charset="0"/>
              </a:rPr>
              <a:t>The Guardian is described</a:t>
            </a:r>
            <a:r>
              <a:rPr kumimoji="0" lang="en-US" sz="1800" b="0" i="0" u="none" strike="noStrike" cap="none" normalizeH="0" dirty="0">
                <a:ln>
                  <a:noFill/>
                </a:ln>
                <a:solidFill>
                  <a:schemeClr val="tx1"/>
                </a:solidFill>
                <a:effectLst/>
                <a:ea typeface="Times New Roman" pitchFamily="18" charset="0"/>
              </a:rPr>
              <a:t> </a:t>
            </a:r>
            <a:r>
              <a:rPr kumimoji="0" lang="en-US" sz="1800" b="0" i="0" u="none" strike="noStrike" cap="none" normalizeH="0" baseline="0" dirty="0">
                <a:ln>
                  <a:noFill/>
                </a:ln>
                <a:solidFill>
                  <a:schemeClr val="tx1"/>
                </a:solidFill>
                <a:effectLst/>
                <a:ea typeface="Times New Roman" pitchFamily="18" charset="0"/>
              </a:rPr>
              <a:t>in '</a:t>
            </a:r>
            <a:r>
              <a:rPr kumimoji="0" lang="en-US" sz="1800" b="0" i="0" u="none" strike="noStrike" cap="none" normalizeH="0" baseline="0" dirty="0" err="1">
                <a:ln>
                  <a:noFill/>
                </a:ln>
                <a:solidFill>
                  <a:schemeClr val="tx1"/>
                </a:solidFill>
                <a:effectLst/>
                <a:ea typeface="Times New Roman" pitchFamily="18" charset="0"/>
              </a:rPr>
              <a:t>Abdu'l-Bahá's</a:t>
            </a:r>
            <a:r>
              <a:rPr kumimoji="0" lang="en-US" sz="1800" b="0" i="0" u="none" strike="noStrike" cap="none" normalizeH="0" baseline="0" dirty="0">
                <a:ln>
                  <a:noFill/>
                </a:ln>
                <a:solidFill>
                  <a:schemeClr val="tx1"/>
                </a:solidFill>
                <a:effectLst/>
                <a:ea typeface="Times New Roman" pitchFamily="18" charset="0"/>
              </a:rPr>
              <a:t> </a:t>
            </a:r>
            <a:r>
              <a:rPr kumimoji="0" lang="en-US" sz="1800" b="0" i="1" u="none" strike="noStrike" cap="none" normalizeH="0" baseline="0" dirty="0">
                <a:ln>
                  <a:noFill/>
                </a:ln>
                <a:solidFill>
                  <a:schemeClr val="tx1"/>
                </a:solidFill>
                <a:effectLst/>
                <a:ea typeface="Times New Roman" pitchFamily="18" charset="0"/>
              </a:rPr>
              <a:t>Will and Testament as. </a:t>
            </a:r>
            <a:endParaRPr kumimoji="0" lang="en-US" sz="1800" b="0" i="0" u="none" strike="noStrike" cap="none" normalizeH="0" baseline="0" dirty="0">
              <a:ln>
                <a:noFill/>
              </a:ln>
              <a:solidFill>
                <a:schemeClr val="tx1"/>
              </a:solidFill>
              <a:effectLst/>
              <a:ea typeface="Times New Roman" pitchFamily="18" charset="0"/>
            </a:endParaRPr>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33793">
                                            <p:txEl>
                                              <p:pRg st="0" end="0"/>
                                            </p:txEl>
                                          </p:spTgt>
                                        </p:tgtEl>
                                        <p:attrNameLst>
                                          <p:attrName>style.visibility</p:attrName>
                                        </p:attrNameLst>
                                      </p:cBhvr>
                                      <p:to>
                                        <p:strVal val="visible"/>
                                      </p:to>
                                    </p:set>
                                    <p:anim calcmode="lin" valueType="num">
                                      <p:cBhvr additive="base">
                                        <p:cTn id="7" dur="500" fill="hold"/>
                                        <p:tgtEl>
                                          <p:spTgt spid="3379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379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33793">
                                            <p:txEl>
                                              <p:pRg st="1" end="1"/>
                                            </p:txEl>
                                          </p:spTgt>
                                        </p:tgtEl>
                                        <p:attrNameLst>
                                          <p:attrName>style.visibility</p:attrName>
                                        </p:attrNameLst>
                                      </p:cBhvr>
                                      <p:to>
                                        <p:strVal val="visible"/>
                                      </p:to>
                                    </p:set>
                                    <p:anim calcmode="lin" valueType="num">
                                      <p:cBhvr additive="base">
                                        <p:cTn id="13" dur="500" fill="hold"/>
                                        <p:tgtEl>
                                          <p:spTgt spid="3379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379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33793">
                                            <p:txEl>
                                              <p:pRg st="2" end="2"/>
                                            </p:txEl>
                                          </p:spTgt>
                                        </p:tgtEl>
                                        <p:attrNameLst>
                                          <p:attrName>style.visibility</p:attrName>
                                        </p:attrNameLst>
                                      </p:cBhvr>
                                      <p:to>
                                        <p:strVal val="visible"/>
                                      </p:to>
                                    </p:set>
                                    <p:anim calcmode="lin" valueType="num">
                                      <p:cBhvr additive="base">
                                        <p:cTn id="19" dur="500" fill="hold"/>
                                        <p:tgtEl>
                                          <p:spTgt spid="3379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379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nodeType="clickEffect">
                                  <p:stCondLst>
                                    <p:cond delay="0"/>
                                  </p:stCondLst>
                                  <p:childTnLst>
                                    <p:set>
                                      <p:cBhvr>
                                        <p:cTn id="24" dur="1" fill="hold">
                                          <p:stCondLst>
                                            <p:cond delay="0"/>
                                          </p:stCondLst>
                                        </p:cTn>
                                        <p:tgtEl>
                                          <p:spTgt spid="33793">
                                            <p:txEl>
                                              <p:pRg st="3" end="3"/>
                                            </p:txEl>
                                          </p:spTgt>
                                        </p:tgtEl>
                                        <p:attrNameLst>
                                          <p:attrName>style.visibility</p:attrName>
                                        </p:attrNameLst>
                                      </p:cBhvr>
                                      <p:to>
                                        <p:strVal val="visible"/>
                                      </p:to>
                                    </p:set>
                                    <p:anim calcmode="lin" valueType="num">
                                      <p:cBhvr additive="base">
                                        <p:cTn id="25" dur="500" fill="hold"/>
                                        <p:tgtEl>
                                          <p:spTgt spid="3379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379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nodeType="clickEffect">
                                  <p:stCondLst>
                                    <p:cond delay="0"/>
                                  </p:stCondLst>
                                  <p:childTnLst>
                                    <p:set>
                                      <p:cBhvr>
                                        <p:cTn id="30" dur="1" fill="hold">
                                          <p:stCondLst>
                                            <p:cond delay="0"/>
                                          </p:stCondLst>
                                        </p:cTn>
                                        <p:tgtEl>
                                          <p:spTgt spid="33793">
                                            <p:txEl>
                                              <p:pRg st="4" end="4"/>
                                            </p:txEl>
                                          </p:spTgt>
                                        </p:tgtEl>
                                        <p:attrNameLst>
                                          <p:attrName>style.visibility</p:attrName>
                                        </p:attrNameLst>
                                      </p:cBhvr>
                                      <p:to>
                                        <p:strVal val="visible"/>
                                      </p:to>
                                    </p:set>
                                    <p:anim calcmode="lin" valueType="num">
                                      <p:cBhvr additive="base">
                                        <p:cTn id="31" dur="500" fill="hold"/>
                                        <p:tgtEl>
                                          <p:spTgt spid="33793">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379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nodeType="clickEffect">
                                  <p:stCondLst>
                                    <p:cond delay="0"/>
                                  </p:stCondLst>
                                  <p:childTnLst>
                                    <p:set>
                                      <p:cBhvr>
                                        <p:cTn id="36" dur="1" fill="hold">
                                          <p:stCondLst>
                                            <p:cond delay="0"/>
                                          </p:stCondLst>
                                        </p:cTn>
                                        <p:tgtEl>
                                          <p:spTgt spid="33793">
                                            <p:txEl>
                                              <p:pRg st="5" end="5"/>
                                            </p:txEl>
                                          </p:spTgt>
                                        </p:tgtEl>
                                        <p:attrNameLst>
                                          <p:attrName>style.visibility</p:attrName>
                                        </p:attrNameLst>
                                      </p:cBhvr>
                                      <p:to>
                                        <p:strVal val="visible"/>
                                      </p:to>
                                    </p:set>
                                    <p:anim calcmode="lin" valueType="num">
                                      <p:cBhvr additive="base">
                                        <p:cTn id="37" dur="500" fill="hold"/>
                                        <p:tgtEl>
                                          <p:spTgt spid="33793">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3793">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3" fill="hold" nodeType="clickEffect">
                                  <p:stCondLst>
                                    <p:cond delay="0"/>
                                  </p:stCondLst>
                                  <p:childTnLst>
                                    <p:set>
                                      <p:cBhvr>
                                        <p:cTn id="42" dur="1" fill="hold">
                                          <p:stCondLst>
                                            <p:cond delay="0"/>
                                          </p:stCondLst>
                                        </p:cTn>
                                        <p:tgtEl>
                                          <p:spTgt spid="33793">
                                            <p:txEl>
                                              <p:pRg st="6" end="6"/>
                                            </p:txEl>
                                          </p:spTgt>
                                        </p:tgtEl>
                                        <p:attrNameLst>
                                          <p:attrName>style.visibility</p:attrName>
                                        </p:attrNameLst>
                                      </p:cBhvr>
                                      <p:to>
                                        <p:strVal val="visible"/>
                                      </p:to>
                                    </p:set>
                                    <p:anim calcmode="lin" valueType="num">
                                      <p:cBhvr additive="base">
                                        <p:cTn id="43" dur="500" fill="hold"/>
                                        <p:tgtEl>
                                          <p:spTgt spid="33793">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379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3" fill="hold" nodeType="clickEffect">
                                  <p:stCondLst>
                                    <p:cond delay="0"/>
                                  </p:stCondLst>
                                  <p:childTnLst>
                                    <p:set>
                                      <p:cBhvr>
                                        <p:cTn id="48" dur="1" fill="hold">
                                          <p:stCondLst>
                                            <p:cond delay="0"/>
                                          </p:stCondLst>
                                        </p:cTn>
                                        <p:tgtEl>
                                          <p:spTgt spid="33793">
                                            <p:txEl>
                                              <p:pRg st="7" end="7"/>
                                            </p:txEl>
                                          </p:spTgt>
                                        </p:tgtEl>
                                        <p:attrNameLst>
                                          <p:attrName>style.visibility</p:attrName>
                                        </p:attrNameLst>
                                      </p:cBhvr>
                                      <p:to>
                                        <p:strVal val="visible"/>
                                      </p:to>
                                    </p:set>
                                    <p:anim calcmode="lin" valueType="num">
                                      <p:cBhvr additive="base">
                                        <p:cTn id="49" dur="500" fill="hold"/>
                                        <p:tgtEl>
                                          <p:spTgt spid="33793">
                                            <p:txEl>
                                              <p:pRg st="7" end="7"/>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33793">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3" fill="hold" nodeType="clickEffect">
                                  <p:stCondLst>
                                    <p:cond delay="0"/>
                                  </p:stCondLst>
                                  <p:childTnLst>
                                    <p:set>
                                      <p:cBhvr>
                                        <p:cTn id="54" dur="1" fill="hold">
                                          <p:stCondLst>
                                            <p:cond delay="0"/>
                                          </p:stCondLst>
                                        </p:cTn>
                                        <p:tgtEl>
                                          <p:spTgt spid="33793">
                                            <p:txEl>
                                              <p:pRg st="8" end="8"/>
                                            </p:txEl>
                                          </p:spTgt>
                                        </p:tgtEl>
                                        <p:attrNameLst>
                                          <p:attrName>style.visibility</p:attrName>
                                        </p:attrNameLst>
                                      </p:cBhvr>
                                      <p:to>
                                        <p:strVal val="visible"/>
                                      </p:to>
                                    </p:set>
                                    <p:anim calcmode="lin" valueType="num">
                                      <p:cBhvr additive="base">
                                        <p:cTn id="55" dur="500" fill="hold"/>
                                        <p:tgtEl>
                                          <p:spTgt spid="33793">
                                            <p:txEl>
                                              <p:pRg st="8" end="8"/>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33793">
                                            <p:txEl>
                                              <p:pRg st="8" end="8"/>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ChangeArrowheads="1"/>
          </p:cNvSpPr>
          <p:nvPr/>
        </p:nvSpPr>
        <p:spPr bwMode="auto">
          <a:xfrm>
            <a:off x="304800" y="1169685"/>
            <a:ext cx="7772400"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tab pos="-685800" algn="l"/>
                <a:tab pos="-457200" algn="l"/>
                <a:tab pos="228600" algn="l"/>
                <a:tab pos="457200" algn="l"/>
                <a:tab pos="6858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400" b="0" i="0" u="none" strike="noStrike" cap="none" normalizeH="0" baseline="0" dirty="0">
                <a:ln>
                  <a:noFill/>
                </a:ln>
                <a:solidFill>
                  <a:schemeClr val="tx1"/>
                </a:solidFill>
                <a:effectLst/>
                <a:ea typeface="Times New Roman" pitchFamily="18" charset="0"/>
              </a:rPr>
              <a:t>Believers without exception are to show </a:t>
            </a:r>
          </a:p>
          <a:p>
            <a:pPr marL="0" marR="0" lvl="0" indent="0" algn="l" defTabSz="914400" rtl="0" eaLnBrk="1" fontAlgn="base" latinLnBrk="0" hangingPunct="1">
              <a:lnSpc>
                <a:spcPct val="150000"/>
              </a:lnSpc>
              <a:spcBef>
                <a:spcPct val="0"/>
              </a:spcBef>
              <a:spcAft>
                <a:spcPct val="0"/>
              </a:spcAft>
              <a:buClrTx/>
              <a:buSzTx/>
              <a:buFontTx/>
              <a:buNone/>
              <a:tabLst>
                <a:tab pos="-685800" algn="l"/>
                <a:tab pos="-457200" algn="l"/>
                <a:tab pos="228600" algn="l"/>
                <a:tab pos="457200" algn="l"/>
                <a:tab pos="6858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400" b="0" i="0" u="none" strike="noStrike" cap="none" normalizeH="0" baseline="0" dirty="0">
                <a:ln>
                  <a:noFill/>
                </a:ln>
                <a:solidFill>
                  <a:schemeClr val="tx1"/>
                </a:solidFill>
                <a:effectLst/>
                <a:ea typeface="Times New Roman" pitchFamily="18" charset="0"/>
              </a:rPr>
              <a:t>                their obedience, </a:t>
            </a:r>
          </a:p>
          <a:p>
            <a:pPr marL="0" marR="0" lvl="0" indent="0" algn="l" defTabSz="914400" rtl="0" eaLnBrk="1" fontAlgn="base" latinLnBrk="0" hangingPunct="1">
              <a:lnSpc>
                <a:spcPct val="150000"/>
              </a:lnSpc>
              <a:spcBef>
                <a:spcPct val="0"/>
              </a:spcBef>
              <a:spcAft>
                <a:spcPct val="0"/>
              </a:spcAft>
              <a:buClrTx/>
              <a:buSzTx/>
              <a:buFontTx/>
              <a:buNone/>
              <a:tabLst>
                <a:tab pos="-685800" algn="l"/>
                <a:tab pos="-457200" algn="l"/>
                <a:tab pos="228600" algn="l"/>
                <a:tab pos="457200" algn="l"/>
                <a:tab pos="6858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400" b="0" i="0" u="none" strike="noStrike" cap="none" normalizeH="0" baseline="0" dirty="0">
                <a:ln>
                  <a:noFill/>
                </a:ln>
                <a:solidFill>
                  <a:schemeClr val="tx1"/>
                </a:solidFill>
                <a:effectLst/>
                <a:ea typeface="Times New Roman" pitchFamily="18" charset="0"/>
              </a:rPr>
              <a:t>                  submissiveness </a:t>
            </a:r>
          </a:p>
          <a:p>
            <a:pPr marL="0" marR="0" lvl="0" indent="0" algn="l" defTabSz="914400" rtl="0" eaLnBrk="1" fontAlgn="base" latinLnBrk="0" hangingPunct="1">
              <a:lnSpc>
                <a:spcPct val="150000"/>
              </a:lnSpc>
              <a:spcBef>
                <a:spcPct val="0"/>
              </a:spcBef>
              <a:spcAft>
                <a:spcPct val="0"/>
              </a:spcAft>
              <a:buClrTx/>
              <a:buSzTx/>
              <a:buFontTx/>
              <a:buNone/>
              <a:tabLst>
                <a:tab pos="-685800" algn="l"/>
                <a:tab pos="-457200" algn="l"/>
                <a:tab pos="228600" algn="l"/>
                <a:tab pos="457200" algn="l"/>
                <a:tab pos="6858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400" b="0" i="0" u="none" strike="noStrike" cap="none" normalizeH="0" baseline="0" dirty="0">
                <a:ln>
                  <a:noFill/>
                </a:ln>
                <a:solidFill>
                  <a:schemeClr val="tx1"/>
                </a:solidFill>
                <a:effectLst/>
                <a:ea typeface="Times New Roman" pitchFamily="18" charset="0"/>
              </a:rPr>
              <a:t>      and subordination unto </a:t>
            </a:r>
          </a:p>
          <a:p>
            <a:pPr marL="0" marR="0" lvl="0" indent="0" algn="l" defTabSz="914400" rtl="0" eaLnBrk="1" fontAlgn="base" latinLnBrk="0" hangingPunct="1">
              <a:lnSpc>
                <a:spcPct val="100000"/>
              </a:lnSpc>
              <a:spcBef>
                <a:spcPct val="0"/>
              </a:spcBef>
              <a:spcAft>
                <a:spcPct val="0"/>
              </a:spcAft>
              <a:buClrTx/>
              <a:buSzTx/>
              <a:buFontTx/>
              <a:buNone/>
              <a:tabLst>
                <a:tab pos="-685800" algn="l"/>
                <a:tab pos="-457200" algn="l"/>
                <a:tab pos="228600" algn="l"/>
                <a:tab pos="457200" algn="l"/>
                <a:tab pos="6858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endParaRPr kumimoji="0" lang="en-US" sz="2400" b="0" i="0" u="none" strike="noStrike" cap="none" normalizeH="0" baseline="0" dirty="0">
              <a:ln>
                <a:noFill/>
              </a:ln>
              <a:solidFill>
                <a:schemeClr val="tx1"/>
              </a:solidFill>
              <a:effectLst/>
              <a:latin typeface="Calibri" pitchFamily="34" charset="0"/>
              <a:ea typeface="Times New Roman" pitchFamily="18" charset="0"/>
            </a:endParaRPr>
          </a:p>
        </p:txBody>
      </p:sp>
      <p:pic>
        <p:nvPicPr>
          <p:cNvPr id="3" name="Picture 2"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sp>
        <p:nvSpPr>
          <p:cNvPr id="5" name="TextBox 4"/>
          <p:cNvSpPr txBox="1"/>
          <p:nvPr/>
        </p:nvSpPr>
        <p:spPr>
          <a:xfrm>
            <a:off x="1828800" y="5105400"/>
            <a:ext cx="5141151" cy="1292662"/>
          </a:xfrm>
          <a:prstGeom prst="rect">
            <a:avLst/>
          </a:prstGeom>
          <a:noFill/>
        </p:spPr>
        <p:txBody>
          <a:bodyPr wrap="square" rtlCol="0">
            <a:spAutoFit/>
          </a:bodyPr>
          <a:lstStyle/>
          <a:p>
            <a:pPr lvl="0"/>
            <a:r>
              <a:rPr lang="en-US" sz="60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ea typeface="Times New Roman" pitchFamily="18" charset="0"/>
              </a:rPr>
              <a:t>The</a:t>
            </a:r>
            <a:r>
              <a:rPr lang="en-US" sz="6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ea typeface="Times New Roman" pitchFamily="18" charset="0"/>
              </a:rPr>
              <a:t> </a:t>
            </a:r>
            <a:r>
              <a:rPr lang="en-US" sz="60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ea typeface="Times New Roman" pitchFamily="18" charset="0"/>
              </a:rPr>
              <a:t>Guardian</a:t>
            </a:r>
            <a:endParaRPr lang="en-US" sz="6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endParaRPr>
          </a:p>
          <a:p>
            <a:endParaRPr lang="en-US" dirty="0"/>
          </a:p>
        </p:txBody>
      </p:sp>
      <p:pic>
        <p:nvPicPr>
          <p:cNvPr id="6" name="Picture 5" descr="Shoghi Effendi 2.png"/>
          <p:cNvPicPr>
            <a:picLocks noChangeAspect="1"/>
          </p:cNvPicPr>
          <p:nvPr/>
        </p:nvPicPr>
        <p:blipFill>
          <a:blip r:embed="rId4" cstate="print"/>
          <a:stretch>
            <a:fillRect/>
          </a:stretch>
        </p:blipFill>
        <p:spPr>
          <a:xfrm>
            <a:off x="4389215" y="1854199"/>
            <a:ext cx="2849785" cy="3450473"/>
          </a:xfrm>
          <a:prstGeom prst="rect">
            <a:avLst/>
          </a:prstGeom>
          <a:ln>
            <a:noFill/>
          </a:ln>
          <a:effectLst>
            <a:softEdge rad="112500"/>
          </a:effectLst>
        </p:spPr>
      </p:pic>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69D6599C-A36A-2C64-DDD2-70D2545CB092}"/>
                  </a:ext>
                </a:extLst>
              </p:cNvPr>
              <p:cNvGraphicFramePr>
                <a:graphicFrameLocks noChangeAspect="1"/>
              </p:cNvGraphicFramePr>
              <p:nvPr>
                <p:extLst>
                  <p:ext uri="{D42A27DB-BD31-4B8C-83A1-F6EECF244321}">
                    <p14:modId xmlns:p14="http://schemas.microsoft.com/office/powerpoint/2010/main" val="1966255210"/>
                  </p:ext>
                </p:extLst>
              </p:nvPr>
            </p:nvGraphicFramePr>
            <p:xfrm>
              <a:off x="9087522" y="260668"/>
              <a:ext cx="2286000" cy="1714500"/>
            </p:xfrm>
            <a:graphic>
              <a:graphicData uri="http://schemas.microsoft.com/office/powerpoint/2016/slidezoom">
                <pslz:sldZm>
                  <pslz:sldZmObj sldId="276" cId="0">
                    <pslz:zmPr id="{486687CC-6E46-40C4-8C65-55AA7B0371D1}" returnToParent="0" transitionDur="1000">
                      <p166:blipFill xmlns:p166="http://schemas.microsoft.com/office/powerpoint/2016/6/main">
                        <a:blip r:embed="rId5"/>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4" name="Slide Zoom 3">
                <a:hlinkClick r:id="rId6" action="ppaction://hlinksldjump"/>
                <a:extLst>
                  <a:ext uri="{FF2B5EF4-FFF2-40B4-BE49-F238E27FC236}">
                    <a16:creationId xmlns:a16="http://schemas.microsoft.com/office/drawing/2014/main" id="{69D6599C-A36A-2C64-DDD2-70D2545CB092}"/>
                  </a:ext>
                </a:extLst>
              </p:cNvPr>
              <p:cNvPicPr>
                <a:picLocks noGrp="1" noRot="1" noChangeAspect="1" noMove="1" noResize="1" noEditPoints="1" noAdjustHandles="1" noChangeArrowheads="1" noChangeShapeType="1"/>
              </p:cNvPicPr>
              <p:nvPr/>
            </p:nvPicPr>
            <p:blipFill>
              <a:blip r:embed="rId7"/>
              <a:stretch>
                <a:fillRect/>
              </a:stretch>
            </p:blipFill>
            <p:spPr>
              <a:xfrm>
                <a:off x="9087522" y="260668"/>
                <a:ext cx="2286000" cy="1714500"/>
              </a:xfrm>
              <a:prstGeom prst="rect">
                <a:avLst/>
              </a:prstGeom>
              <a:ln w="3175">
                <a:solidFill>
                  <a:prstClr val="ltGray"/>
                </a:solidFill>
              </a:ln>
            </p:spPr>
          </p:pic>
        </mc:Fallback>
      </mc:AlternateContent>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3793">
                                            <p:txEl>
                                              <p:pRg st="1" end="1"/>
                                            </p:txEl>
                                          </p:spTgt>
                                        </p:tgtEl>
                                        <p:attrNameLst>
                                          <p:attrName>style.visibility</p:attrName>
                                        </p:attrNameLst>
                                      </p:cBhvr>
                                      <p:to>
                                        <p:strVal val="visible"/>
                                      </p:to>
                                    </p:set>
                                    <p:anim calcmode="lin" valueType="num">
                                      <p:cBhvr additive="base">
                                        <p:cTn id="7" dur="500" fill="hold"/>
                                        <p:tgtEl>
                                          <p:spTgt spid="3379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3793">
                                            <p:txEl>
                                              <p:pRg st="1" end="1"/>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3793">
                                            <p:txEl>
                                              <p:pRg st="2" end="2"/>
                                            </p:txEl>
                                          </p:spTgt>
                                        </p:tgtEl>
                                        <p:attrNameLst>
                                          <p:attrName>style.visibility</p:attrName>
                                        </p:attrNameLst>
                                      </p:cBhvr>
                                      <p:to>
                                        <p:strVal val="visible"/>
                                      </p:to>
                                    </p:set>
                                    <p:anim calcmode="lin" valueType="num">
                                      <p:cBhvr additive="base">
                                        <p:cTn id="12" dur="2000" fill="hold"/>
                                        <p:tgtEl>
                                          <p:spTgt spid="33793">
                                            <p:txEl>
                                              <p:pRg st="2" end="2"/>
                                            </p:txEl>
                                          </p:spTgt>
                                        </p:tgtEl>
                                        <p:attrNameLst>
                                          <p:attrName>ppt_x</p:attrName>
                                        </p:attrNameLst>
                                      </p:cBhvr>
                                      <p:tavLst>
                                        <p:tav tm="0">
                                          <p:val>
                                            <p:strVal val="0-#ppt_w/2"/>
                                          </p:val>
                                        </p:tav>
                                        <p:tav tm="100000">
                                          <p:val>
                                            <p:strVal val="#ppt_x"/>
                                          </p:val>
                                        </p:tav>
                                      </p:tavLst>
                                    </p:anim>
                                    <p:anim calcmode="lin" valueType="num">
                                      <p:cBhvr additive="base">
                                        <p:cTn id="13" dur="2000" fill="hold"/>
                                        <p:tgtEl>
                                          <p:spTgt spid="33793">
                                            <p:txEl>
                                              <p:pRg st="2" end="2"/>
                                            </p:txEl>
                                          </p:spTgt>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nodeType="afterEffect">
                                  <p:stCondLst>
                                    <p:cond delay="0"/>
                                  </p:stCondLst>
                                  <p:childTnLst>
                                    <p:set>
                                      <p:cBhvr>
                                        <p:cTn id="16" dur="1" fill="hold">
                                          <p:stCondLst>
                                            <p:cond delay="0"/>
                                          </p:stCondLst>
                                        </p:cTn>
                                        <p:tgtEl>
                                          <p:spTgt spid="33793">
                                            <p:txEl>
                                              <p:pRg st="3" end="3"/>
                                            </p:txEl>
                                          </p:spTgt>
                                        </p:tgtEl>
                                        <p:attrNameLst>
                                          <p:attrName>style.visibility</p:attrName>
                                        </p:attrNameLst>
                                      </p:cBhvr>
                                      <p:to>
                                        <p:strVal val="visible"/>
                                      </p:to>
                                    </p:set>
                                    <p:anim calcmode="lin" valueType="num">
                                      <p:cBhvr additive="base">
                                        <p:cTn id="17" dur="2000" fill="hold"/>
                                        <p:tgtEl>
                                          <p:spTgt spid="33793">
                                            <p:txEl>
                                              <p:pRg st="3" end="3"/>
                                            </p:txEl>
                                          </p:spTgt>
                                        </p:tgtEl>
                                        <p:attrNameLst>
                                          <p:attrName>ppt_x</p:attrName>
                                        </p:attrNameLst>
                                      </p:cBhvr>
                                      <p:tavLst>
                                        <p:tav tm="0">
                                          <p:val>
                                            <p:strVal val="0-#ppt_w/2"/>
                                          </p:val>
                                        </p:tav>
                                        <p:tav tm="100000">
                                          <p:val>
                                            <p:strVal val="#ppt_x"/>
                                          </p:val>
                                        </p:tav>
                                      </p:tavLst>
                                    </p:anim>
                                    <p:anim calcmode="lin" valueType="num">
                                      <p:cBhvr additive="base">
                                        <p:cTn id="18" dur="2000" fill="hold"/>
                                        <p:tgtEl>
                                          <p:spTgt spid="33793">
                                            <p:txEl>
                                              <p:pRg st="3" end="3"/>
                                            </p:txEl>
                                          </p:spTgt>
                                        </p:tgtEl>
                                        <p:attrNameLst>
                                          <p:attrName>ppt_y</p:attrName>
                                        </p:attrNameLst>
                                      </p:cBhvr>
                                      <p:tavLst>
                                        <p:tav tm="0">
                                          <p:val>
                                            <p:strVal val="#ppt_y"/>
                                          </p:val>
                                        </p:tav>
                                        <p:tav tm="100000">
                                          <p:val>
                                            <p:strVal val="#ppt_y"/>
                                          </p:val>
                                        </p:tav>
                                      </p:tavLst>
                                    </p:anim>
                                  </p:childTnLst>
                                </p:cTn>
                              </p:par>
                            </p:childTnLst>
                          </p:cTn>
                        </p:par>
                        <p:par>
                          <p:cTn id="19" fill="hold">
                            <p:stCondLst>
                              <p:cond delay="4500"/>
                            </p:stCondLst>
                            <p:childTnLst>
                              <p:par>
                                <p:cTn id="20" presetID="53" presetClass="entr" presetSubtype="0" fill="hold" nodeType="after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 calcmode="lin" valueType="num">
                                      <p:cBhvr>
                                        <p:cTn id="22" dur="2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3" dur="2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4" dur="2000"/>
                                        <p:tgtEl>
                                          <p:spTgt spid="5">
                                            <p:txEl>
                                              <p:pRg st="0" end="0"/>
                                            </p:txEl>
                                          </p:spTgt>
                                        </p:tgtEl>
                                      </p:cBhvr>
                                    </p:animEffect>
                                  </p:childTnLst>
                                </p:cTn>
                              </p:par>
                              <p:par>
                                <p:cTn id="25" presetID="6" presetClass="entr" presetSubtype="32"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out)">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219200"/>
            <a:ext cx="4876800" cy="3231654"/>
          </a:xfrm>
          <a:prstGeom prst="rect">
            <a:avLst/>
          </a:prstGeom>
        </p:spPr>
        <p:txBody>
          <a:bodyPr wrap="square">
            <a:spAutoFit/>
          </a:bodyPr>
          <a:lstStyle/>
          <a:p>
            <a:r>
              <a:rPr lang="en-US" sz="2400" dirty="0">
                <a:ea typeface="Times New Roman" pitchFamily="18" charset="0"/>
              </a:rPr>
              <a:t>It is interesting to note that:</a:t>
            </a:r>
          </a:p>
          <a:p>
            <a:endParaRPr lang="en-US" sz="2400" dirty="0">
              <a:ea typeface="Times New Roman" pitchFamily="18" charset="0"/>
            </a:endParaRPr>
          </a:p>
          <a:p>
            <a:pPr algn="r">
              <a:lnSpc>
                <a:spcPct val="150000"/>
              </a:lnSpc>
            </a:pPr>
            <a:r>
              <a:rPr lang="en-US" sz="2400" dirty="0">
                <a:ea typeface="Times New Roman" pitchFamily="18" charset="0"/>
              </a:rPr>
              <a:t>  “Obliged by the Will to protect                                 his own rank, Shoghi Effendi still                      insisted on being treated as our</a:t>
            </a:r>
          </a:p>
          <a:p>
            <a:pPr algn="ctr"/>
            <a:endParaRPr lang="en-US" sz="2400" i="1" dirty="0">
              <a:ea typeface="Times New Roman" pitchFamily="18" charset="0"/>
            </a:endParaRPr>
          </a:p>
          <a:p>
            <a:pPr algn="ctr"/>
            <a:r>
              <a:rPr lang="en-US" sz="2400" i="1" dirty="0">
                <a:ea typeface="Times New Roman" pitchFamily="18" charset="0"/>
              </a:rPr>
              <a:t> </a:t>
            </a:r>
            <a:endParaRPr lang="en-US" sz="2400" dirty="0"/>
          </a:p>
        </p:txBody>
      </p:sp>
      <p:pic>
        <p:nvPicPr>
          <p:cNvPr id="3" name="Picture 2"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pic>
        <p:nvPicPr>
          <p:cNvPr id="4" name="Picture 3" descr="SE in coat.png"/>
          <p:cNvPicPr>
            <a:picLocks noChangeAspect="1"/>
          </p:cNvPicPr>
          <p:nvPr/>
        </p:nvPicPr>
        <p:blipFill>
          <a:blip r:embed="rId4" cstate="print"/>
          <a:stretch>
            <a:fillRect/>
          </a:stretch>
        </p:blipFill>
        <p:spPr>
          <a:xfrm>
            <a:off x="5562600" y="684633"/>
            <a:ext cx="2233649" cy="3048000"/>
          </a:xfrm>
          <a:prstGeom prst="rect">
            <a:avLst/>
          </a:prstGeom>
          <a:ln>
            <a:noFill/>
          </a:ln>
          <a:effectLst>
            <a:softEdge rad="112500"/>
          </a:effectLst>
        </p:spPr>
      </p:pic>
      <p:sp>
        <p:nvSpPr>
          <p:cNvPr id="5" name="Rectangle 4"/>
          <p:cNvSpPr/>
          <p:nvPr/>
        </p:nvSpPr>
        <p:spPr>
          <a:xfrm>
            <a:off x="533400" y="3962400"/>
            <a:ext cx="7010400" cy="2486706"/>
          </a:xfrm>
          <a:prstGeom prst="rect">
            <a:avLst/>
          </a:prstGeom>
        </p:spPr>
        <p:txBody>
          <a:bodyPr wrap="square">
            <a:spAutoFit/>
          </a:bodyPr>
          <a:lstStyle/>
          <a:p>
            <a:pPr algn="ctr"/>
            <a:r>
              <a:rPr lang="en-US" sz="28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ea typeface="Times New Roman" pitchFamily="18" charset="0"/>
              </a:rPr>
              <a:t>‘true brother</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ea typeface="Times New Roman" pitchFamily="18" charset="0"/>
              </a:rPr>
              <a:t>' </a:t>
            </a:r>
            <a:r>
              <a:rPr lang="en-US" sz="2400" dirty="0">
                <a:ea typeface="Times New Roman" pitchFamily="18" charset="0"/>
              </a:rPr>
              <a:t>and </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ea typeface="Times New Roman" pitchFamily="18" charset="0"/>
              </a:rPr>
              <a:t>'</a:t>
            </a:r>
            <a:r>
              <a:rPr lang="en-US" sz="28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ea typeface="Times New Roman" pitchFamily="18" charset="0"/>
              </a:rPr>
              <a:t>co-worker</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ea typeface="Times New Roman" pitchFamily="18" charset="0"/>
              </a:rPr>
              <a:t>‘</a:t>
            </a:r>
            <a:endParaRPr lang="en-US" sz="2800" dirty="0">
              <a:latin typeface="Albertus Extra Bold"/>
              <a:ea typeface="Times New Roman" pitchFamily="18" charset="0"/>
            </a:endParaRPr>
          </a:p>
          <a:p>
            <a:pPr algn="ctr"/>
            <a:endParaRPr lang="en-US" sz="2400" dirty="0">
              <a:ea typeface="Times New Roman" pitchFamily="18" charset="0"/>
            </a:endParaRPr>
          </a:p>
          <a:p>
            <a:pPr>
              <a:lnSpc>
                <a:spcPct val="150000"/>
              </a:lnSpc>
            </a:pPr>
            <a:r>
              <a:rPr lang="en-US" sz="2400" dirty="0">
                <a:ea typeface="Times New Roman" pitchFamily="18" charset="0"/>
              </a:rPr>
              <a:t>and did not care for either the obsequiousness of some Persians or the off-handedness of some Americans</a:t>
            </a:r>
            <a:r>
              <a:rPr lang="en-US" sz="2400" b="1" dirty="0">
                <a:ea typeface="Times New Roman" pitchFamily="18" charset="0"/>
              </a:rPr>
              <a:t>.”</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checkerboard(across)">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iterate type="lt">
                                    <p:tmPct val="10000"/>
                                  </p:iterate>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anim calcmode="lin" valueType="num">
                                      <p:cBhvr>
                                        <p:cTn id="13" dur="5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14" dur="5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par>
                          <p:cTn id="15" fill="hold">
                            <p:stCondLst>
                              <p:cond delay="1800"/>
                            </p:stCondLst>
                            <p:childTnLst>
                              <p:par>
                                <p:cTn id="16" presetID="5" presetClass="entr" presetSubtype="10" fill="hold" nodeType="after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checkerboard(across)">
                                      <p:cBhvr>
                                        <p:cTn id="1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923763"/>
            <a:ext cx="7315200" cy="5010474"/>
          </a:xfrm>
          <a:prstGeom prst="rect">
            <a:avLst/>
          </a:prstGeom>
        </p:spPr>
        <p:txBody>
          <a:bodyPr wrap="square">
            <a:spAutoFit/>
          </a:bodyPr>
          <a:lstStyle/>
          <a:p>
            <a:pPr>
              <a:lnSpc>
                <a:spcPct val="150000"/>
              </a:lnSpc>
            </a:pPr>
            <a:r>
              <a:rPr lang="en-US" sz="2400" dirty="0"/>
              <a:t>“The intention of the Covenant, </a:t>
            </a:r>
            <a:r>
              <a:rPr lang="en-US" sz="2400" dirty="0">
                <a:ea typeface="Times New Roman" pitchFamily="18" charset="0"/>
                <a:cs typeface="Times New Roman" pitchFamily="18" charset="0"/>
              </a:rPr>
              <a:t>‘Abdu’l-Bahá explains,</a:t>
            </a:r>
            <a:r>
              <a:rPr lang="en-US" sz="2400" dirty="0"/>
              <a:t> is </a:t>
            </a:r>
            <a:r>
              <a:rPr lang="en-US" sz="2400" u="sng" dirty="0"/>
              <a:t>the protection of the unity of the Bahá’í Faith</a:t>
            </a:r>
            <a:r>
              <a:rPr lang="en-US" sz="2400" dirty="0"/>
              <a:t>: </a:t>
            </a:r>
          </a:p>
          <a:p>
            <a:pPr>
              <a:lnSpc>
                <a:spcPct val="150000"/>
              </a:lnSpc>
              <a:tabLst>
                <a:tab pos="457200" algn="l"/>
                <a:tab pos="517525" algn="l"/>
              </a:tabLst>
            </a:pPr>
            <a:r>
              <a:rPr lang="en-US" sz="2400" i="1" dirty="0"/>
              <a:t>	“The purpose of the </a:t>
            </a:r>
            <a:r>
              <a:rPr lang="en-US" sz="24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rPr>
              <a:t>Blessed Beauty </a:t>
            </a:r>
            <a:r>
              <a:rPr lang="en-US" sz="2400" dirty="0"/>
              <a:t>[</a:t>
            </a:r>
            <a:r>
              <a:rPr lang="en-US" sz="2400" dirty="0">
                <a:ea typeface="Times New Roman" pitchFamily="18" charset="0"/>
              </a:rPr>
              <a:t>Bahá’u’lláh] </a:t>
            </a:r>
            <a:r>
              <a:rPr lang="en-US" sz="2400" i="1" dirty="0"/>
              <a:t>in entering into this Covenant and Testament was to gather all existent beings around one point so that the thoughtless souls, who in every cycle and generation have been the cause of dissension, may not undermine the Cause.”</a:t>
            </a:r>
          </a:p>
        </p:txBody>
      </p:sp>
      <p:pic>
        <p:nvPicPr>
          <p:cNvPr id="3" name="Picture 2"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ChangeArrowheads="1"/>
          </p:cNvSpPr>
          <p:nvPr/>
        </p:nvSpPr>
        <p:spPr bwMode="auto">
          <a:xfrm>
            <a:off x="533400" y="702620"/>
            <a:ext cx="7239000" cy="5587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tab pos="-685800" algn="l"/>
                <a:tab pos="-457200" algn="l"/>
                <a:tab pos="228600" algn="l"/>
                <a:tab pos="457200" algn="l"/>
                <a:tab pos="6858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1600" b="0" i="0" u="none" strike="noStrike" cap="none" normalizeH="0" baseline="0" dirty="0">
                <a:ln>
                  <a:noFill/>
                </a:ln>
                <a:solidFill>
                  <a:schemeClr val="tx1"/>
                </a:solidFill>
                <a:effectLst/>
                <a:ea typeface="Times New Roman" pitchFamily="18" charset="0"/>
              </a:rPr>
              <a:t>To elucidate further</a:t>
            </a:r>
            <a:r>
              <a:rPr lang="en-US" sz="1600" dirty="0">
                <a:ea typeface="Times New Roman" pitchFamily="18" charset="0"/>
              </a:rPr>
              <a:t> </a:t>
            </a:r>
            <a:r>
              <a:rPr kumimoji="0" lang="en-US" sz="1600" b="0" i="0" u="none" strike="noStrike" cap="none" normalizeH="0" baseline="0" dirty="0">
                <a:ln>
                  <a:noFill/>
                </a:ln>
                <a:solidFill>
                  <a:schemeClr val="tx1"/>
                </a:solidFill>
                <a:effectLst/>
                <a:ea typeface="Times New Roman" pitchFamily="18" charset="0"/>
              </a:rPr>
              <a:t>on the appointment of the Centre of the Covenant, ‘Abdu’l-Bahá said:</a:t>
            </a:r>
          </a:p>
          <a:p>
            <a:pPr marL="0" marR="0" lvl="0" indent="0" algn="l" defTabSz="914400" rtl="0" eaLnBrk="1" fontAlgn="base" latinLnBrk="0" hangingPunct="1">
              <a:lnSpc>
                <a:spcPct val="150000"/>
              </a:lnSpc>
              <a:spcBef>
                <a:spcPct val="0"/>
              </a:spcBef>
              <a:spcAft>
                <a:spcPct val="0"/>
              </a:spcAft>
              <a:buClrTx/>
              <a:buSzTx/>
              <a:buFontTx/>
              <a:buNone/>
              <a:tabLst>
                <a:tab pos="-685800" algn="l"/>
                <a:tab pos="-457200" algn="l"/>
                <a:tab pos="228600" algn="l"/>
                <a:tab pos="457200" algn="l"/>
                <a:tab pos="6858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endParaRPr kumimoji="0" lang="en-US" sz="1600" b="0" i="1" u="none" strike="noStrike" cap="none" normalizeH="0" baseline="0" dirty="0">
              <a:ln>
                <a:noFill/>
              </a:ln>
              <a:solidFill>
                <a:schemeClr val="tx1"/>
              </a:solidFill>
              <a:effectLst/>
            </a:endParaRPr>
          </a:p>
          <a:p>
            <a:pPr>
              <a:lnSpc>
                <a:spcPct val="150000"/>
              </a:lnSpc>
            </a:pPr>
            <a:r>
              <a:rPr lang="en-US" sz="1600" i="1" dirty="0"/>
              <a:t>“By this appointment and provision </a:t>
            </a:r>
            <a:r>
              <a:rPr lang="en-US" sz="1600" b="1" i="1" u="sng" dirty="0">
                <a:solidFill>
                  <a:schemeClr val="tx2"/>
                </a:solidFill>
              </a:rPr>
              <a:t>He has safeguarded and protected the religion of God against differences and schisms</a:t>
            </a:r>
            <a:r>
              <a:rPr lang="en-US" sz="1600" b="1" i="1" dirty="0">
                <a:solidFill>
                  <a:schemeClr val="tx2"/>
                </a:solidFill>
              </a:rPr>
              <a:t>,</a:t>
            </a:r>
            <a:r>
              <a:rPr lang="en-US" sz="1600" i="1" dirty="0"/>
              <a:t> making it impossible for anyone to create a new sect or faction of belief. </a:t>
            </a:r>
          </a:p>
          <a:p>
            <a:pPr>
              <a:lnSpc>
                <a:spcPct val="150000"/>
              </a:lnSpc>
              <a:tabLst>
                <a:tab pos="517525" algn="l"/>
              </a:tabLst>
            </a:pPr>
            <a:r>
              <a:rPr lang="en-US" sz="1600" i="1" dirty="0"/>
              <a:t>	 “To ensure unity and agreement He has entered into a Covenant with all the people of the world including the Interpreter and Explainer of His teachings so that no one may interpret or explain the religion of God according to his own view or opinion and thus create a sect founded upon his individual understanding of the divine words.</a:t>
            </a:r>
          </a:p>
          <a:p>
            <a:pPr>
              <a:lnSpc>
                <a:spcPct val="150000"/>
              </a:lnSpc>
              <a:tabLst>
                <a:tab pos="517525" algn="l"/>
              </a:tabLst>
            </a:pPr>
            <a:r>
              <a:rPr lang="en-US" sz="1600" i="1" dirty="0"/>
              <a:t> 	 “The Book of the Covenant or Testament of Bahá'u'lláh is the means of preventing such a possibility, for whosoever shall speak from the authority of himself alone shall be degraded. Be ye informed and cognizant of this.”</a:t>
            </a:r>
            <a:endParaRPr lang="en-US" sz="1600" dirty="0"/>
          </a:p>
        </p:txBody>
      </p:sp>
      <p:pic>
        <p:nvPicPr>
          <p:cNvPr id="3" name="Picture 2"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1745">
                                            <p:txEl>
                                              <p:pRg st="2" end="2"/>
                                            </p:txEl>
                                          </p:spTgt>
                                        </p:tgtEl>
                                        <p:attrNameLst>
                                          <p:attrName>style.visibility</p:attrName>
                                        </p:attrNameLst>
                                      </p:cBhvr>
                                      <p:to>
                                        <p:strVal val="visible"/>
                                      </p:to>
                                    </p:set>
                                    <p:anim calcmode="lin" valueType="num">
                                      <p:cBhvr>
                                        <p:cTn id="7" dur="500" fill="hold"/>
                                        <p:tgtEl>
                                          <p:spTgt spid="31745">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1745">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1745">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1745">
                                            <p:txEl>
                                              <p:pRg st="3" end="3"/>
                                            </p:txEl>
                                          </p:spTgt>
                                        </p:tgtEl>
                                        <p:attrNameLst>
                                          <p:attrName>style.visibility</p:attrName>
                                        </p:attrNameLst>
                                      </p:cBhvr>
                                      <p:to>
                                        <p:strVal val="visible"/>
                                      </p:to>
                                    </p:set>
                                    <p:anim calcmode="lin" valueType="num">
                                      <p:cBhvr>
                                        <p:cTn id="14" dur="500" fill="hold"/>
                                        <p:tgtEl>
                                          <p:spTgt spid="31745">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1745">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174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31745">
                                            <p:txEl>
                                              <p:pRg st="4" end="4"/>
                                            </p:txEl>
                                          </p:spTgt>
                                        </p:tgtEl>
                                        <p:attrNameLst>
                                          <p:attrName>style.visibility</p:attrName>
                                        </p:attrNameLst>
                                      </p:cBhvr>
                                      <p:to>
                                        <p:strVal val="visible"/>
                                      </p:to>
                                    </p:set>
                                    <p:anim calcmode="lin" valueType="num">
                                      <p:cBhvr>
                                        <p:cTn id="21" dur="500" fill="hold"/>
                                        <p:tgtEl>
                                          <p:spTgt spid="31745">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1745">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174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5042" y="1600200"/>
            <a:ext cx="7696200" cy="4401205"/>
          </a:xfrm>
          <a:prstGeom prst="rect">
            <a:avLst/>
          </a:prstGeom>
          <a:noFill/>
        </p:spPr>
        <p:txBody>
          <a:bodyPr wrap="square" rtlCol="0">
            <a:spAutoFit/>
          </a:bodyPr>
          <a:lstStyle/>
          <a:p>
            <a:r>
              <a:rPr lang="en-US" sz="2000" dirty="0"/>
              <a:t>No covenant is one-sided.  For</a:t>
            </a:r>
          </a:p>
          <a:p>
            <a:endParaRPr lang="en-US" sz="2000" dirty="0"/>
          </a:p>
          <a:p>
            <a:r>
              <a:rPr lang="en-US" sz="2000" dirty="0"/>
              <a:t>        every promise, </a:t>
            </a:r>
          </a:p>
          <a:p>
            <a:endParaRPr lang="en-US" sz="2000" dirty="0"/>
          </a:p>
          <a:p>
            <a:r>
              <a:rPr lang="en-US" sz="2000" dirty="0"/>
              <a:t>        every blessing, </a:t>
            </a:r>
          </a:p>
          <a:p>
            <a:endParaRPr lang="en-US" sz="2000" dirty="0"/>
          </a:p>
          <a:p>
            <a:r>
              <a:rPr lang="en-US" sz="2000" dirty="0"/>
              <a:t>        every bounty made by God to the people of the World,</a:t>
            </a:r>
          </a:p>
          <a:p>
            <a:r>
              <a:rPr lang="en-US" sz="2000" dirty="0"/>
              <a:t> </a:t>
            </a:r>
          </a:p>
          <a:p>
            <a:r>
              <a:rPr lang="en-US" sz="2000" dirty="0"/>
              <a:t>        made by His Manifestations to their followers, </a:t>
            </a:r>
          </a:p>
          <a:p>
            <a:endParaRPr lang="en-US" sz="2000" dirty="0"/>
          </a:p>
          <a:p>
            <a:pPr>
              <a:lnSpc>
                <a:spcPct val="150000"/>
              </a:lnSpc>
            </a:pPr>
            <a:r>
              <a:rPr lang="en-US" sz="2000" dirty="0"/>
              <a:t>there are reciprocal duties and obligations on the part of </a:t>
            </a:r>
          </a:p>
          <a:p>
            <a:pPr>
              <a:lnSpc>
                <a:spcPct val="150000"/>
              </a:lnSpc>
            </a:pPr>
            <a:r>
              <a:rPr lang="en-US" sz="2000" dirty="0"/>
              <a:t>those people.</a:t>
            </a:r>
          </a:p>
          <a:p>
            <a:endParaRPr lang="en-US" sz="2000" dirty="0"/>
          </a:p>
        </p:txBody>
      </p:sp>
      <p:pic>
        <p:nvPicPr>
          <p:cNvPr id="3" name="Picture 2"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additive="base">
                                        <p:cTn id="19"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 calcmode="lin" valueType="num">
                                      <p:cBhvr additive="base">
                                        <p:cTn id="25" dur="500" fill="hold"/>
                                        <p:tgtEl>
                                          <p:spTgt spid="2">
                                            <p:txEl>
                                              <p:pRg st="8" end="8"/>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8" end="8"/>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anim calcmode="lin" valueType="num">
                                      <p:cBhvr additive="base">
                                        <p:cTn id="31"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11" end="11"/>
                                            </p:txEl>
                                          </p:spTgt>
                                        </p:tgtEl>
                                        <p:attrNameLst>
                                          <p:attrName>style.visibility</p:attrName>
                                        </p:attrNameLst>
                                      </p:cBhvr>
                                      <p:to>
                                        <p:strVal val="visible"/>
                                      </p:to>
                                    </p:set>
                                    <p:anim calcmode="lin" valueType="num">
                                      <p:cBhvr additive="base">
                                        <p:cTn id="35"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sp>
        <p:nvSpPr>
          <p:cNvPr id="5" name="TextBox 4"/>
          <p:cNvSpPr txBox="1"/>
          <p:nvPr/>
        </p:nvSpPr>
        <p:spPr>
          <a:xfrm>
            <a:off x="891092" y="450780"/>
            <a:ext cx="7467600" cy="5956439"/>
          </a:xfrm>
          <a:prstGeom prst="rect">
            <a:avLst/>
          </a:prstGeom>
          <a:noFill/>
        </p:spPr>
        <p:txBody>
          <a:bodyPr wrap="square" rtlCol="0">
            <a:spAutoFit/>
          </a:bodyPr>
          <a:lstStyle/>
          <a:p>
            <a:pPr>
              <a:lnSpc>
                <a:spcPct val="150000"/>
              </a:lnSpc>
            </a:pPr>
            <a:r>
              <a:rPr lang="en-US" sz="1600" dirty="0"/>
              <a:t>He is, and should for all time be regarded, first and foremost, as </a:t>
            </a:r>
          </a:p>
          <a:p>
            <a:pPr>
              <a:lnSpc>
                <a:spcPct val="150000"/>
              </a:lnSpc>
            </a:pPr>
            <a:endParaRPr lang="en-US" sz="1600" dirty="0"/>
          </a:p>
          <a:p>
            <a:pPr>
              <a:lnSpc>
                <a:spcPct val="150000"/>
              </a:lnSpc>
              <a:buFont typeface="Arial" pitchFamily="34" charset="0"/>
              <a:buChar char="•"/>
              <a:tabLst>
                <a:tab pos="457200" algn="l"/>
              </a:tabLst>
            </a:pPr>
            <a:r>
              <a:rPr lang="en-US" sz="1600" dirty="0"/>
              <a:t>  the Centre and Pivot of </a:t>
            </a:r>
            <a:r>
              <a:rPr lang="en-US" sz="1600" dirty="0" err="1"/>
              <a:t>Bahá'u'lláh's</a:t>
            </a:r>
            <a:r>
              <a:rPr lang="en-US" sz="1600" dirty="0"/>
              <a:t> peerless and all-                                         `  enfolding Covenant       </a:t>
            </a:r>
          </a:p>
          <a:p>
            <a:pPr>
              <a:lnSpc>
                <a:spcPct val="150000"/>
              </a:lnSpc>
              <a:buFont typeface="Arial" pitchFamily="34" charset="0"/>
              <a:buChar char="•"/>
            </a:pPr>
            <a:r>
              <a:rPr lang="en-US" sz="1600" dirty="0"/>
              <a:t>  His most exalted handiwork</a:t>
            </a:r>
          </a:p>
          <a:p>
            <a:pPr>
              <a:lnSpc>
                <a:spcPct val="150000"/>
              </a:lnSpc>
              <a:buFont typeface="Arial" pitchFamily="34" charset="0"/>
              <a:buChar char="•"/>
            </a:pPr>
            <a:r>
              <a:rPr lang="en-US" sz="1600" dirty="0"/>
              <a:t>  the stainless Mirror of His light </a:t>
            </a:r>
          </a:p>
          <a:p>
            <a:pPr>
              <a:lnSpc>
                <a:spcPct val="150000"/>
              </a:lnSpc>
              <a:buFont typeface="Arial" pitchFamily="34" charset="0"/>
              <a:buChar char="•"/>
            </a:pPr>
            <a:r>
              <a:rPr lang="en-US" sz="1600" dirty="0"/>
              <a:t>  the perfect Exemplar of His teachings</a:t>
            </a:r>
          </a:p>
          <a:p>
            <a:pPr>
              <a:lnSpc>
                <a:spcPct val="150000"/>
              </a:lnSpc>
              <a:buFont typeface="Arial" pitchFamily="34" charset="0"/>
              <a:buChar char="•"/>
            </a:pPr>
            <a:r>
              <a:rPr lang="en-US" sz="1600" dirty="0"/>
              <a:t>  the unerring Interpreter of His Word </a:t>
            </a:r>
          </a:p>
          <a:p>
            <a:pPr>
              <a:lnSpc>
                <a:spcPct val="150000"/>
              </a:lnSpc>
              <a:buFont typeface="Arial" pitchFamily="34" charset="0"/>
              <a:buChar char="•"/>
            </a:pPr>
            <a:r>
              <a:rPr lang="en-US" sz="1600" dirty="0"/>
              <a:t>  the embodiment of every </a:t>
            </a:r>
            <a:r>
              <a:rPr lang="en-US" sz="1600" dirty="0" err="1"/>
              <a:t>Bahá'í</a:t>
            </a:r>
            <a:r>
              <a:rPr lang="en-US" sz="1600" dirty="0"/>
              <a:t> ideal </a:t>
            </a:r>
          </a:p>
          <a:p>
            <a:pPr>
              <a:lnSpc>
                <a:spcPct val="150000"/>
              </a:lnSpc>
              <a:buFont typeface="Arial" pitchFamily="34" charset="0"/>
              <a:buChar char="•"/>
            </a:pPr>
            <a:r>
              <a:rPr lang="en-US" sz="1600" dirty="0"/>
              <a:t>  the incarnation of every </a:t>
            </a:r>
            <a:r>
              <a:rPr lang="en-US" sz="1600" dirty="0" err="1"/>
              <a:t>Bahá'í</a:t>
            </a:r>
            <a:r>
              <a:rPr lang="en-US" sz="1600" dirty="0"/>
              <a:t> virtue </a:t>
            </a:r>
          </a:p>
          <a:p>
            <a:pPr>
              <a:lnSpc>
                <a:spcPct val="150000"/>
              </a:lnSpc>
              <a:buFont typeface="Arial" pitchFamily="34" charset="0"/>
              <a:buChar char="•"/>
            </a:pPr>
            <a:r>
              <a:rPr lang="en-US" sz="1600" dirty="0"/>
              <a:t>  the Most Mighty Branch sprung from the Ancient Root</a:t>
            </a:r>
          </a:p>
          <a:p>
            <a:pPr>
              <a:lnSpc>
                <a:spcPct val="150000"/>
              </a:lnSpc>
              <a:buFont typeface="Arial" pitchFamily="34" charset="0"/>
              <a:buChar char="•"/>
            </a:pPr>
            <a:r>
              <a:rPr lang="en-US" sz="1600" dirty="0"/>
              <a:t>  the Limb of the Law of God </a:t>
            </a:r>
          </a:p>
          <a:p>
            <a:pPr>
              <a:lnSpc>
                <a:spcPct val="150000"/>
              </a:lnSpc>
              <a:buFont typeface="Arial" pitchFamily="34" charset="0"/>
              <a:buChar char="•"/>
            </a:pPr>
            <a:r>
              <a:rPr lang="en-US" sz="1600" dirty="0"/>
              <a:t>  the Being "round Whom all names revolve," </a:t>
            </a:r>
          </a:p>
          <a:p>
            <a:pPr>
              <a:lnSpc>
                <a:spcPct val="150000"/>
              </a:lnSpc>
              <a:buFont typeface="Arial" pitchFamily="34" charset="0"/>
              <a:buChar char="•"/>
            </a:pPr>
            <a:r>
              <a:rPr lang="en-US" sz="1600" dirty="0"/>
              <a:t>  the Mainspring of the Oneness of Humanity</a:t>
            </a:r>
          </a:p>
          <a:p>
            <a:pPr>
              <a:lnSpc>
                <a:spcPct val="150000"/>
              </a:lnSpc>
              <a:buFont typeface="Arial" pitchFamily="34" charset="0"/>
              <a:buChar char="•"/>
            </a:pPr>
            <a:r>
              <a:rPr lang="en-US" sz="1600" dirty="0"/>
              <a:t>  the Ensign of the Most Great Peace</a:t>
            </a:r>
          </a:p>
          <a:p>
            <a:pPr>
              <a:lnSpc>
                <a:spcPct val="150000"/>
              </a:lnSpc>
              <a:buFont typeface="Arial" pitchFamily="34" charset="0"/>
              <a:buChar char="•"/>
            </a:pPr>
            <a:r>
              <a:rPr lang="en-US" sz="1600" dirty="0"/>
              <a:t>  the Moon of the Central Orb of this most holy Dispensation</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 calcmode="lin" valueType="num">
                                      <p:cBhvr additive="base">
                                        <p:cTn id="1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 calcmode="lin" valueType="num">
                                      <p:cBhvr additive="base">
                                        <p:cTn id="25"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 calcmode="lin" valueType="num">
                                      <p:cBhvr additive="base">
                                        <p:cTn id="31"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 calcmode="lin" valueType="num">
                                      <p:cBhvr additive="base">
                                        <p:cTn id="3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8" end="8"/>
                                            </p:txEl>
                                          </p:spTgt>
                                        </p:tgtEl>
                                        <p:attrNameLst>
                                          <p:attrName>style.visibility</p:attrName>
                                        </p:attrNameLst>
                                      </p:cBhvr>
                                      <p:to>
                                        <p:strVal val="visible"/>
                                      </p:to>
                                    </p:set>
                                    <p:anim calcmode="lin" valueType="num">
                                      <p:cBhvr additive="base">
                                        <p:cTn id="43"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9" end="9"/>
                                            </p:txEl>
                                          </p:spTgt>
                                        </p:tgtEl>
                                        <p:attrNameLst>
                                          <p:attrName>style.visibility</p:attrName>
                                        </p:attrNameLst>
                                      </p:cBhvr>
                                      <p:to>
                                        <p:strVal val="visible"/>
                                      </p:to>
                                    </p:set>
                                    <p:anim calcmode="lin" valueType="num">
                                      <p:cBhvr additive="base">
                                        <p:cTn id="49"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
                                            <p:txEl>
                                              <p:pRg st="10" end="10"/>
                                            </p:txEl>
                                          </p:spTgt>
                                        </p:tgtEl>
                                        <p:attrNameLst>
                                          <p:attrName>style.visibility</p:attrName>
                                        </p:attrNameLst>
                                      </p:cBhvr>
                                      <p:to>
                                        <p:strVal val="visible"/>
                                      </p:to>
                                    </p:set>
                                    <p:anim calcmode="lin" valueType="num">
                                      <p:cBhvr additive="base">
                                        <p:cTn id="55"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
                                            <p:txEl>
                                              <p:pRg st="11" end="11"/>
                                            </p:txEl>
                                          </p:spTgt>
                                        </p:tgtEl>
                                        <p:attrNameLst>
                                          <p:attrName>style.visibility</p:attrName>
                                        </p:attrNameLst>
                                      </p:cBhvr>
                                      <p:to>
                                        <p:strVal val="visible"/>
                                      </p:to>
                                    </p:set>
                                    <p:anim calcmode="lin" valueType="num">
                                      <p:cBhvr additive="base">
                                        <p:cTn id="61"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5">
                                            <p:txEl>
                                              <p:pRg st="12" end="12"/>
                                            </p:txEl>
                                          </p:spTgt>
                                        </p:tgtEl>
                                        <p:attrNameLst>
                                          <p:attrName>style.visibility</p:attrName>
                                        </p:attrNameLst>
                                      </p:cBhvr>
                                      <p:to>
                                        <p:strVal val="visible"/>
                                      </p:to>
                                    </p:set>
                                    <p:anim calcmode="lin" valueType="num">
                                      <p:cBhvr additive="base">
                                        <p:cTn id="67" dur="500" fill="hold"/>
                                        <p:tgtEl>
                                          <p:spTgt spid="5">
                                            <p:txEl>
                                              <p:pRg st="12" end="1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5">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5">
                                            <p:txEl>
                                              <p:pRg st="13" end="13"/>
                                            </p:txEl>
                                          </p:spTgt>
                                        </p:tgtEl>
                                        <p:attrNameLst>
                                          <p:attrName>style.visibility</p:attrName>
                                        </p:attrNameLst>
                                      </p:cBhvr>
                                      <p:to>
                                        <p:strVal val="visible"/>
                                      </p:to>
                                    </p:set>
                                    <p:anim calcmode="lin" valueType="num">
                                      <p:cBhvr additive="base">
                                        <p:cTn id="73" dur="500" fill="hold"/>
                                        <p:tgtEl>
                                          <p:spTgt spid="5">
                                            <p:txEl>
                                              <p:pRg st="13" end="13"/>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5">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5">
                                            <p:txEl>
                                              <p:pRg st="14" end="14"/>
                                            </p:txEl>
                                          </p:spTgt>
                                        </p:tgtEl>
                                        <p:attrNameLst>
                                          <p:attrName>style.visibility</p:attrName>
                                        </p:attrNameLst>
                                      </p:cBhvr>
                                      <p:to>
                                        <p:strVal val="visible"/>
                                      </p:to>
                                    </p:set>
                                    <p:anim calcmode="lin" valueType="num">
                                      <p:cBhvr additive="base">
                                        <p:cTn id="79" dur="500" fill="hold"/>
                                        <p:tgtEl>
                                          <p:spTgt spid="5">
                                            <p:txEl>
                                              <p:pRg st="14" end="14"/>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5">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653570"/>
            <a:ext cx="4876800" cy="156966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lbertus Extra Bold" pitchFamily="34" charset="0"/>
              </a:rPr>
              <a:t>COVENANTAL DUTIES </a:t>
            </a:r>
          </a:p>
        </p:txBody>
      </p:sp>
      <p:pic>
        <p:nvPicPr>
          <p:cNvPr id="3" name="Picture 2"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sp>
        <p:nvSpPr>
          <p:cNvPr id="4" name="Rectangle 3"/>
          <p:cNvSpPr/>
          <p:nvPr/>
        </p:nvSpPr>
        <p:spPr>
          <a:xfrm>
            <a:off x="762000" y="3810000"/>
            <a:ext cx="7010400" cy="1882503"/>
          </a:xfrm>
          <a:prstGeom prst="rect">
            <a:avLst/>
          </a:prstGeom>
        </p:spPr>
        <p:txBody>
          <a:bodyPr wrap="square">
            <a:spAutoFit/>
          </a:bodyPr>
          <a:lstStyle/>
          <a:p>
            <a:pPr>
              <a:lnSpc>
                <a:spcPct val="150000"/>
              </a:lnSpc>
            </a:pPr>
            <a:r>
              <a:rPr lang="en-US" sz="2000" dirty="0"/>
              <a:t>The covenantal duties expected for the people of </a:t>
            </a:r>
            <a:r>
              <a:rPr lang="en-US" sz="2000" dirty="0" err="1"/>
              <a:t>Bahá</a:t>
            </a:r>
            <a:r>
              <a:rPr lang="en-US" sz="2000" dirty="0"/>
              <a:t> (followers of Bahá'u'lláh) have been summarized by the Universal House of Justice, their international governing body:</a:t>
            </a:r>
          </a:p>
        </p:txBody>
      </p:sp>
    </p:spTree>
  </p:cSld>
  <p:clrMapOvr>
    <a:masterClrMapping/>
  </p:clrMapOvr>
  <p:transition>
    <p:dissolv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905000"/>
            <a:ext cx="6172200" cy="2425151"/>
          </a:xfrm>
          <a:prstGeom prst="rect">
            <a:avLst/>
          </a:prstGeom>
        </p:spPr>
        <p:txBody>
          <a:bodyPr wrap="square">
            <a:spAutoFit/>
          </a:bodyPr>
          <a:lstStyle/>
          <a:p>
            <a:pPr algn="ctr"/>
            <a:endParaRPr lang="en-US" sz="2400" dirty="0">
              <a:latin typeface="Shadow Tag" pitchFamily="2" charset="0"/>
            </a:endParaRPr>
          </a:p>
          <a:p>
            <a:pPr algn="ctr"/>
            <a:endParaRPr lang="en-US" sz="2400" dirty="0">
              <a:latin typeface="Bremen Bd BT" pitchFamily="82" charset="0"/>
            </a:endParaRPr>
          </a:p>
          <a:p>
            <a:pPr algn="ctr">
              <a:lnSpc>
                <a:spcPct val="150000"/>
              </a:lnSpc>
            </a:pPr>
            <a:r>
              <a:rPr lang="en-US" sz="2400" dirty="0"/>
              <a:t>“The recital each day of one of the </a:t>
            </a:r>
            <a:r>
              <a:rPr lang="en-US" sz="2400" b="1" dirty="0">
                <a:solidFill>
                  <a:schemeClr val="tx2"/>
                </a:solidFill>
              </a:rPr>
              <a:t>Obligatory Prayers</a:t>
            </a:r>
          </a:p>
          <a:p>
            <a:pPr algn="ctr">
              <a:lnSpc>
                <a:spcPct val="150000"/>
              </a:lnSpc>
            </a:pPr>
            <a:r>
              <a:rPr lang="en-US" sz="2400" dirty="0"/>
              <a:t>with pure-hearted devotion.”</a:t>
            </a:r>
          </a:p>
        </p:txBody>
      </p:sp>
      <p:pic>
        <p:nvPicPr>
          <p:cNvPr id="3" name="Picture 2"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spTree>
  </p:cSld>
  <p:clrMapOvr>
    <a:masterClrMapping/>
  </p:clrMapOvr>
  <p:transition>
    <p:cover dir="rd"/>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1600200"/>
            <a:ext cx="5791200" cy="2979149"/>
          </a:xfrm>
          <a:prstGeom prst="rect">
            <a:avLst/>
          </a:prstGeom>
        </p:spPr>
        <p:txBody>
          <a:bodyPr wrap="square">
            <a:spAutoFit/>
          </a:bodyPr>
          <a:lstStyle/>
          <a:p>
            <a:pPr algn="ctr"/>
            <a:endParaRPr lang="en-US" sz="2400" dirty="0">
              <a:latin typeface="Shadow Tag" pitchFamily="2" charset="0"/>
            </a:endParaRPr>
          </a:p>
          <a:p>
            <a:endParaRPr lang="en-US" sz="2400" dirty="0">
              <a:latin typeface="Calibri" pitchFamily="34" charset="0"/>
            </a:endParaRPr>
          </a:p>
          <a:p>
            <a:pPr>
              <a:lnSpc>
                <a:spcPct val="150000"/>
              </a:lnSpc>
            </a:pPr>
            <a:r>
              <a:rPr lang="en-US" sz="2400" dirty="0"/>
              <a:t>“The </a:t>
            </a:r>
            <a:r>
              <a:rPr lang="en-US" sz="2400" b="1" dirty="0">
                <a:solidFill>
                  <a:schemeClr val="tx2"/>
                </a:solidFill>
              </a:rPr>
              <a:t>regular reading</a:t>
            </a:r>
            <a:r>
              <a:rPr lang="en-US" sz="2400" dirty="0"/>
              <a:t> of the </a:t>
            </a:r>
            <a:r>
              <a:rPr lang="en-US" sz="2400" b="1" dirty="0">
                <a:solidFill>
                  <a:schemeClr val="tx2"/>
                </a:solidFill>
              </a:rPr>
              <a:t>Sacred Scriptures</a:t>
            </a:r>
            <a:r>
              <a:rPr lang="en-US" sz="2400" dirty="0"/>
              <a:t>, specifically at least each morning and evening, with reverence, attention, and thought,</a:t>
            </a:r>
            <a:r>
              <a:rPr lang="en-US" sz="2400" b="1" dirty="0"/>
              <a:t>.”</a:t>
            </a:r>
          </a:p>
        </p:txBody>
      </p:sp>
      <p:pic>
        <p:nvPicPr>
          <p:cNvPr id="3" name="Picture 2"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spTree>
  </p:cSld>
  <p:clrMapOvr>
    <a:masterClrMapping/>
  </p:clrMapOvr>
  <p:transition>
    <p:cover dir="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1600200"/>
            <a:ext cx="6248400" cy="2979149"/>
          </a:xfrm>
          <a:prstGeom prst="rect">
            <a:avLst/>
          </a:prstGeom>
        </p:spPr>
        <p:txBody>
          <a:bodyPr wrap="square">
            <a:spAutoFit/>
          </a:bodyPr>
          <a:lstStyle/>
          <a:p>
            <a:pPr algn="ctr"/>
            <a:endParaRPr lang="en-US" sz="2400" dirty="0">
              <a:latin typeface="Shadow Tag" pitchFamily="2" charset="0"/>
            </a:endParaRPr>
          </a:p>
          <a:p>
            <a:endParaRPr lang="en-US" sz="2400" dirty="0">
              <a:latin typeface="Calibri" pitchFamily="34" charset="0"/>
            </a:endParaRPr>
          </a:p>
          <a:p>
            <a:pPr>
              <a:lnSpc>
                <a:spcPct val="150000"/>
              </a:lnSpc>
            </a:pPr>
            <a:r>
              <a:rPr lang="en-US" sz="2400" b="1" dirty="0"/>
              <a:t>“</a:t>
            </a:r>
            <a:r>
              <a:rPr lang="en-US" sz="2400" b="1" dirty="0">
                <a:solidFill>
                  <a:schemeClr val="tx2"/>
                </a:solidFill>
              </a:rPr>
              <a:t>Prayerful meditation </a:t>
            </a:r>
            <a:r>
              <a:rPr lang="en-US" sz="2400" dirty="0"/>
              <a:t>on the teachings, so that we may understand them more deeply, fulfill them more faithfully, and convey them more accurately to others.”</a:t>
            </a:r>
          </a:p>
        </p:txBody>
      </p:sp>
      <p:pic>
        <p:nvPicPr>
          <p:cNvPr id="3" name="Picture 2"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spTree>
  </p:cSld>
  <p:clrMapOvr>
    <a:masterClrMapping/>
  </p:clrMapOvr>
  <p:transition>
    <p:cover dir="l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ChangeArrowheads="1"/>
          </p:cNvSpPr>
          <p:nvPr/>
        </p:nvSpPr>
        <p:spPr bwMode="auto">
          <a:xfrm>
            <a:off x="1295400" y="1524000"/>
            <a:ext cx="5867400" cy="29791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685800" algn="l"/>
                <a:tab pos="-457200" algn="l"/>
                <a:tab pos="228600" algn="l"/>
                <a:tab pos="457200" algn="l"/>
                <a:tab pos="6858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endParaRPr kumimoji="0" lang="en-US" sz="2400" b="0" i="0" u="none" strike="noStrike" cap="none" normalizeH="0" baseline="0" dirty="0">
              <a:ln>
                <a:noFill/>
              </a:ln>
              <a:solidFill>
                <a:schemeClr val="tx1"/>
              </a:solidFill>
              <a:effectLst/>
              <a:latin typeface="Shadow Tag" pitchFamily="2" charset="0"/>
              <a:ea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685800" algn="l"/>
                <a:tab pos="-457200" algn="l"/>
                <a:tab pos="228600" algn="l"/>
                <a:tab pos="457200" algn="l"/>
                <a:tab pos="6858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endParaRPr lang="en-US" sz="2400" dirty="0">
              <a:latin typeface="Calibri" pitchFamily="34" charset="0"/>
              <a:ea typeface="Times New Roman" pitchFamily="18" charset="0"/>
            </a:endParaRPr>
          </a:p>
          <a:p>
            <a:pPr marL="0" marR="0" lvl="0" indent="0" algn="l" defTabSz="914400" rtl="0" eaLnBrk="1" fontAlgn="base" latinLnBrk="0" hangingPunct="1">
              <a:lnSpc>
                <a:spcPct val="150000"/>
              </a:lnSpc>
              <a:spcBef>
                <a:spcPct val="0"/>
              </a:spcBef>
              <a:spcAft>
                <a:spcPct val="0"/>
              </a:spcAft>
              <a:buClrTx/>
              <a:buSzTx/>
              <a:buFontTx/>
              <a:buNone/>
              <a:tabLst>
                <a:tab pos="-685800" algn="l"/>
                <a:tab pos="-457200" algn="l"/>
                <a:tab pos="228600" algn="l"/>
                <a:tab pos="457200" algn="l"/>
                <a:tab pos="6858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400" b="0" i="0" u="none" strike="noStrike" cap="none" normalizeH="0" baseline="0" dirty="0">
                <a:ln>
                  <a:noFill/>
                </a:ln>
                <a:solidFill>
                  <a:schemeClr val="tx1"/>
                </a:solidFill>
                <a:effectLst/>
                <a:ea typeface="Times New Roman" pitchFamily="18" charset="0"/>
              </a:rPr>
              <a:t>“Striving every day to bring our </a:t>
            </a:r>
            <a:r>
              <a:rPr kumimoji="0" lang="en-US" sz="2400" b="1" i="0" u="none" strike="noStrike" cap="none" normalizeH="0" baseline="0" dirty="0">
                <a:ln>
                  <a:noFill/>
                </a:ln>
                <a:solidFill>
                  <a:schemeClr val="tx2"/>
                </a:solidFill>
                <a:effectLst/>
                <a:ea typeface="Times New Roman" pitchFamily="18" charset="0"/>
              </a:rPr>
              <a:t>behavior</a:t>
            </a:r>
            <a:r>
              <a:rPr kumimoji="0" lang="en-US" sz="2400" b="0" i="0" u="none" strike="noStrike" cap="none" normalizeH="0" baseline="0" dirty="0">
                <a:ln>
                  <a:noFill/>
                </a:ln>
                <a:solidFill>
                  <a:schemeClr val="tx1"/>
                </a:solidFill>
                <a:effectLst/>
                <a:ea typeface="Times New Roman" pitchFamily="18" charset="0"/>
              </a:rPr>
              <a:t> more into accordance with the high standards that are set forth in the teachings.”</a:t>
            </a:r>
            <a:endParaRPr kumimoji="0" lang="en-US" sz="2400" b="0" i="0" u="none" strike="noStrike" cap="none" normalizeH="0" baseline="0" dirty="0">
              <a:ln>
                <a:noFill/>
              </a:ln>
              <a:solidFill>
                <a:schemeClr val="tx1"/>
              </a:solidFill>
              <a:effectLst/>
            </a:endParaRPr>
          </a:p>
        </p:txBody>
      </p:sp>
      <p:pic>
        <p:nvPicPr>
          <p:cNvPr id="3" name="Picture 2"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spTree>
  </p:cSld>
  <p:clrMapOvr>
    <a:masterClrMapping/>
  </p:clrMapOvr>
  <p:transition>
    <p:cover dir="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9800" y="2057400"/>
            <a:ext cx="4572000" cy="1200329"/>
          </a:xfrm>
          <a:prstGeom prst="rect">
            <a:avLst/>
          </a:prstGeom>
        </p:spPr>
        <p:txBody>
          <a:bodyPr wrap="square">
            <a:spAutoFit/>
          </a:bodyPr>
          <a:lstStyle/>
          <a:p>
            <a:pPr algn="ctr"/>
            <a:endParaRPr lang="en-US" sz="2400" dirty="0">
              <a:latin typeface="Shadow Tag" pitchFamily="2" charset="0"/>
            </a:endParaRPr>
          </a:p>
          <a:p>
            <a:endParaRPr lang="en-US" sz="2400" dirty="0">
              <a:latin typeface="Calibri" pitchFamily="34" charset="0"/>
            </a:endParaRPr>
          </a:p>
          <a:p>
            <a:r>
              <a:rPr lang="en-US" sz="2400" b="1" dirty="0"/>
              <a:t>“</a:t>
            </a:r>
            <a:r>
              <a:rPr lang="en-US" sz="2400" b="1" dirty="0">
                <a:solidFill>
                  <a:schemeClr val="tx2"/>
                </a:solidFill>
              </a:rPr>
              <a:t>Teaching</a:t>
            </a:r>
            <a:r>
              <a:rPr lang="en-US" sz="2400" dirty="0"/>
              <a:t> the Cause of God.”</a:t>
            </a:r>
          </a:p>
        </p:txBody>
      </p:sp>
      <p:pic>
        <p:nvPicPr>
          <p:cNvPr id="3" name="Picture 2"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spTree>
  </p:cSld>
  <p:clrMapOvr>
    <a:masterClrMapping/>
  </p:clrMapOvr>
  <p:transition>
    <p:cover dir="ld"/>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905000"/>
            <a:ext cx="6781800" cy="1871153"/>
          </a:xfrm>
          <a:prstGeom prst="rect">
            <a:avLst/>
          </a:prstGeom>
        </p:spPr>
        <p:txBody>
          <a:bodyPr wrap="square">
            <a:spAutoFit/>
          </a:bodyPr>
          <a:lstStyle/>
          <a:p>
            <a:pPr algn="ctr"/>
            <a:endParaRPr lang="en-US" sz="2400" dirty="0">
              <a:latin typeface="Shadow Tag" pitchFamily="2" charset="0"/>
            </a:endParaRPr>
          </a:p>
          <a:p>
            <a:endParaRPr lang="en-US" sz="2400" dirty="0">
              <a:latin typeface="Calibri" pitchFamily="34" charset="0"/>
            </a:endParaRPr>
          </a:p>
          <a:p>
            <a:pPr>
              <a:lnSpc>
                <a:spcPct val="150000"/>
              </a:lnSpc>
            </a:pPr>
            <a:r>
              <a:rPr lang="en-US" sz="2400" b="1" dirty="0"/>
              <a:t>“</a:t>
            </a:r>
            <a:r>
              <a:rPr lang="en-US" sz="2400" b="1" dirty="0">
                <a:solidFill>
                  <a:schemeClr val="tx2"/>
                </a:solidFill>
              </a:rPr>
              <a:t>Selfless service </a:t>
            </a:r>
            <a:r>
              <a:rPr lang="en-US" sz="2400" dirty="0"/>
              <a:t>in the work of the Cause and in the carrying on of our trade or profession.”</a:t>
            </a:r>
          </a:p>
        </p:txBody>
      </p:sp>
      <p:pic>
        <p:nvPicPr>
          <p:cNvPr id="3" name="Picture 2"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spTree>
  </p:cSld>
  <p:clrMapOvr>
    <a:masterClrMapping/>
  </p:clrMapOvr>
  <p:transition>
    <p:cover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674473"/>
            <a:ext cx="7315200" cy="5010474"/>
          </a:xfrm>
          <a:prstGeom prst="rect">
            <a:avLst/>
          </a:prstGeom>
          <a:noFill/>
        </p:spPr>
        <p:txBody>
          <a:bodyPr wrap="square" rtlCol="0">
            <a:spAutoFit/>
          </a:bodyPr>
          <a:lstStyle/>
          <a:p>
            <a:pPr>
              <a:lnSpc>
                <a:spcPct val="150000"/>
              </a:lnSpc>
            </a:pPr>
            <a:r>
              <a:rPr lang="en-US" sz="2400" dirty="0"/>
              <a:t>Living according to the laws and obligations of the Faith may not be easy. We are warned frequently in the Writings that </a:t>
            </a:r>
            <a:r>
              <a:rPr lang="en-US" sz="2400" u="sng" dirty="0"/>
              <a:t>our faith shall be tested</a:t>
            </a:r>
            <a:r>
              <a:rPr lang="en-US" sz="2400" dirty="0"/>
              <a:t>.</a:t>
            </a:r>
          </a:p>
          <a:p>
            <a:pPr>
              <a:lnSpc>
                <a:spcPct val="150000"/>
              </a:lnSpc>
              <a:tabLst>
                <a:tab pos="457200" algn="l"/>
              </a:tabLst>
            </a:pPr>
            <a:r>
              <a:rPr lang="en-US" sz="2400" dirty="0"/>
              <a:t>	These tests may come from within as well as without the Faith. But we are promised that we shall not receive tests for which we do not have the strength to overcome. </a:t>
            </a:r>
            <a:r>
              <a:rPr lang="en-US" sz="2400" dirty="0">
                <a:ea typeface="Times New Roman" pitchFamily="18" charset="0"/>
              </a:rPr>
              <a:t>Bahá'u'lláh explains that we are to welcome our tests and difficulties as </a:t>
            </a:r>
            <a:r>
              <a:rPr lang="en-US" sz="2400" u="sng" dirty="0">
                <a:ea typeface="Times New Roman" pitchFamily="18" charset="0"/>
              </a:rPr>
              <a:t>challenges</a:t>
            </a:r>
            <a:r>
              <a:rPr lang="en-US" sz="2400" dirty="0">
                <a:ea typeface="Times New Roman" pitchFamily="18" charset="0"/>
              </a:rPr>
              <a:t> — </a:t>
            </a:r>
            <a:r>
              <a:rPr lang="en-US" sz="2400" u="sng" dirty="0">
                <a:ea typeface="Times New Roman" pitchFamily="18" charset="0"/>
              </a:rPr>
              <a:t>opportunities</a:t>
            </a:r>
            <a:r>
              <a:rPr lang="en-US" sz="2400" dirty="0">
                <a:ea typeface="Times New Roman" pitchFamily="18" charset="0"/>
              </a:rPr>
              <a:t> — </a:t>
            </a:r>
            <a:r>
              <a:rPr lang="en-US" sz="2400" u="sng" dirty="0">
                <a:ea typeface="Times New Roman" pitchFamily="18" charset="0"/>
              </a:rPr>
              <a:t>for spiritual growth</a:t>
            </a:r>
            <a:r>
              <a:rPr lang="en-US" sz="2400" dirty="0">
                <a:ea typeface="Times New Roman" pitchFamily="18" charset="0"/>
              </a:rPr>
              <a:t>.</a:t>
            </a:r>
            <a:endParaRPr lang="en-US" sz="2400" dirty="0"/>
          </a:p>
        </p:txBody>
      </p:sp>
      <p:pic>
        <p:nvPicPr>
          <p:cNvPr id="3" name="Picture 2"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228600" y="68925"/>
            <a:ext cx="7772400" cy="6948885"/>
          </a:xfrm>
          <a:prstGeom prst="rect">
            <a:avLst/>
          </a:prstGeom>
          <a:noFill/>
          <a:ln w="9525">
            <a:noFill/>
            <a:miter lim="800000"/>
            <a:headEnd/>
            <a:tailEnd/>
          </a:ln>
          <a:effectLst/>
        </p:spPr>
        <p:txBody>
          <a:bodyPr vert="horz" wrap="square" lIns="914112" tIns="914112" rIns="914112" bIns="914112"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685800" algn="l"/>
                <a:tab pos="-457200" algn="l"/>
                <a:tab pos="228600" algn="l"/>
                <a:tab pos="457200" algn="l"/>
                <a:tab pos="85725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400" b="0" i="0" u="none" strike="noStrike" cap="none" normalizeH="0" baseline="0" dirty="0">
                <a:ln>
                  <a:noFill/>
                </a:ln>
                <a:solidFill>
                  <a:schemeClr val="tx1"/>
                </a:solidFill>
                <a:effectLst/>
                <a:ea typeface="Times New Roman" pitchFamily="18" charset="0"/>
              </a:rPr>
              <a:t>Bahá’u’lláh wrote:</a:t>
            </a:r>
          </a:p>
          <a:p>
            <a:pPr marL="0" marR="0" lvl="0" indent="0" algn="l" defTabSz="914400" rtl="0" eaLnBrk="1" fontAlgn="base" latinLnBrk="0" hangingPunct="1">
              <a:lnSpc>
                <a:spcPct val="100000"/>
              </a:lnSpc>
              <a:spcBef>
                <a:spcPct val="0"/>
              </a:spcBef>
              <a:spcAft>
                <a:spcPct val="0"/>
              </a:spcAft>
              <a:buClrTx/>
              <a:buSzTx/>
              <a:buFontTx/>
              <a:buNone/>
              <a:tabLst>
                <a:tab pos="-685800" algn="l"/>
                <a:tab pos="-457200" algn="l"/>
                <a:tab pos="228600" algn="l"/>
                <a:tab pos="457200" algn="l"/>
                <a:tab pos="85725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endParaRPr lang="en-US" sz="2400" dirty="0">
              <a:ea typeface="Times New Roman" pitchFamily="18" charset="0"/>
            </a:endParaRPr>
          </a:p>
          <a:p>
            <a:pPr marL="0" marR="0" lvl="0" indent="0" algn="l" defTabSz="914400" rtl="0" eaLnBrk="1" fontAlgn="base" latinLnBrk="0" hangingPunct="1">
              <a:lnSpc>
                <a:spcPct val="150000"/>
              </a:lnSpc>
              <a:spcBef>
                <a:spcPct val="0"/>
              </a:spcBef>
              <a:spcAft>
                <a:spcPct val="0"/>
              </a:spcAft>
              <a:buClrTx/>
              <a:buSzTx/>
              <a:buFontTx/>
              <a:buNone/>
              <a:tabLst>
                <a:tab pos="-685800" algn="l"/>
                <a:tab pos="-457200" algn="l"/>
                <a:tab pos="228600" algn="l"/>
                <a:tab pos="457200" algn="l"/>
                <a:tab pos="85725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400" b="0" i="1" u="none" strike="noStrike" cap="none" normalizeH="0" baseline="0" dirty="0">
                <a:ln>
                  <a:noFill/>
                </a:ln>
                <a:solidFill>
                  <a:schemeClr val="tx1"/>
                </a:solidFill>
                <a:effectLst/>
                <a:ea typeface="Times New Roman" pitchFamily="18" charset="0"/>
              </a:rPr>
              <a:t>“O SON OF MAN! </a:t>
            </a:r>
          </a:p>
          <a:p>
            <a:pPr marL="0" marR="0" lvl="0" indent="0" algn="l" defTabSz="914400" rtl="0" eaLnBrk="0" fontAlgn="base" latinLnBrk="0" hangingPunct="0">
              <a:lnSpc>
                <a:spcPct val="150000"/>
              </a:lnSpc>
              <a:spcBef>
                <a:spcPct val="0"/>
              </a:spcBef>
              <a:spcAft>
                <a:spcPct val="0"/>
              </a:spcAft>
              <a:buClrTx/>
              <a:buSzTx/>
              <a:buFontTx/>
              <a:buNone/>
              <a:tabLst>
                <a:tab pos="-685800" algn="l"/>
                <a:tab pos="-457200" algn="l"/>
                <a:tab pos="228600" algn="l"/>
                <a:tab pos="457200" algn="l"/>
                <a:tab pos="85725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400" b="0" i="1" u="none" strike="noStrike" cap="none" normalizeH="0" baseline="0" dirty="0">
                <a:ln>
                  <a:noFill/>
                </a:ln>
                <a:solidFill>
                  <a:schemeClr val="tx1"/>
                </a:solidFill>
                <a:effectLst/>
                <a:ea typeface="Times New Roman" pitchFamily="18" charset="0"/>
                <a:cs typeface="Times New Roman" pitchFamily="18" charset="0"/>
              </a:rPr>
              <a:t>My calamity is My providence, </a:t>
            </a:r>
          </a:p>
          <a:p>
            <a:pPr marL="0" marR="0" lvl="0" indent="0" algn="l" defTabSz="914400" rtl="0" eaLnBrk="0" fontAlgn="base" latinLnBrk="0" hangingPunct="0">
              <a:lnSpc>
                <a:spcPct val="150000"/>
              </a:lnSpc>
              <a:spcBef>
                <a:spcPct val="0"/>
              </a:spcBef>
              <a:spcAft>
                <a:spcPct val="0"/>
              </a:spcAft>
              <a:buClrTx/>
              <a:buSzTx/>
              <a:buFontTx/>
              <a:buNone/>
              <a:tabLst>
                <a:tab pos="-685800" algn="l"/>
                <a:tab pos="-457200" algn="l"/>
                <a:tab pos="228600" algn="l"/>
                <a:tab pos="457200" algn="l"/>
                <a:tab pos="85725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400" b="1" i="1" u="none" strike="noStrike" cap="none" normalizeH="0" baseline="0" dirty="0">
                <a:ln>
                  <a:noFill/>
                </a:ln>
                <a:solidFill>
                  <a:schemeClr val="tx2"/>
                </a:solidFill>
                <a:effectLst/>
                <a:ea typeface="Times New Roman" pitchFamily="18" charset="0"/>
                <a:cs typeface="Times New Roman" pitchFamily="18" charset="0"/>
              </a:rPr>
              <a:t>outwardly it is fire and vengeance,</a:t>
            </a:r>
          </a:p>
          <a:p>
            <a:pPr marL="0" marR="0" lvl="0" indent="0" algn="l" defTabSz="914400" rtl="0" eaLnBrk="0" fontAlgn="base" latinLnBrk="0" hangingPunct="0">
              <a:lnSpc>
                <a:spcPct val="150000"/>
              </a:lnSpc>
              <a:spcBef>
                <a:spcPct val="0"/>
              </a:spcBef>
              <a:spcAft>
                <a:spcPct val="0"/>
              </a:spcAft>
              <a:buClrTx/>
              <a:buSzTx/>
              <a:buFontTx/>
              <a:buNone/>
              <a:tabLst>
                <a:tab pos="-685800" algn="l"/>
                <a:tab pos="-457200" algn="l"/>
                <a:tab pos="228600" algn="l"/>
                <a:tab pos="457200" algn="l"/>
                <a:tab pos="85725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400" b="1" i="1" u="none" strike="noStrike" cap="none" normalizeH="0" baseline="0" dirty="0">
                <a:ln>
                  <a:noFill/>
                </a:ln>
                <a:solidFill>
                  <a:schemeClr val="tx2"/>
                </a:solidFill>
                <a:effectLst/>
                <a:ea typeface="Times New Roman" pitchFamily="18" charset="0"/>
                <a:cs typeface="Times New Roman" pitchFamily="18" charset="0"/>
              </a:rPr>
              <a:t>but inwardly it is light and mercy.</a:t>
            </a:r>
            <a:r>
              <a:rPr kumimoji="0" lang="en-US" sz="2400" b="0" i="1" u="none" strike="noStrike" cap="none" normalizeH="0" baseline="0" dirty="0">
                <a:ln>
                  <a:noFill/>
                </a:ln>
                <a:solidFill>
                  <a:schemeClr val="tx1"/>
                </a:solidFill>
                <a:effectLst/>
                <a:ea typeface="Times New Roman" pitchFamily="18" charset="0"/>
                <a:cs typeface="Times New Roman" pitchFamily="18" charset="0"/>
              </a:rPr>
              <a:t> </a:t>
            </a:r>
          </a:p>
          <a:p>
            <a:pPr marL="0" marR="0" lvl="0" indent="0" algn="l" defTabSz="914400" rtl="0" eaLnBrk="0" fontAlgn="base" latinLnBrk="0" hangingPunct="0">
              <a:lnSpc>
                <a:spcPct val="150000"/>
              </a:lnSpc>
              <a:spcBef>
                <a:spcPct val="0"/>
              </a:spcBef>
              <a:spcAft>
                <a:spcPct val="0"/>
              </a:spcAft>
              <a:buClrTx/>
              <a:buSzTx/>
              <a:buFontTx/>
              <a:buNone/>
              <a:tabLst>
                <a:tab pos="-685800" algn="l"/>
                <a:tab pos="-457200" algn="l"/>
                <a:tab pos="228600" algn="l"/>
                <a:tab pos="457200" algn="l"/>
                <a:tab pos="85725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400" b="0" i="1" u="none" strike="noStrike" cap="none" normalizeH="0" baseline="0" dirty="0">
                <a:ln>
                  <a:noFill/>
                </a:ln>
                <a:solidFill>
                  <a:schemeClr val="tx1"/>
                </a:solidFill>
                <a:effectLst/>
                <a:ea typeface="Times New Roman" pitchFamily="18" charset="0"/>
                <a:cs typeface="Times New Roman" pitchFamily="18" charset="0"/>
              </a:rPr>
              <a:t>Hasten thereunto that thou mayest become an eternal light and an immortal spirit. This is My command unto thee, do thou observe it.</a:t>
            </a:r>
            <a:r>
              <a:rPr lang="en-US" sz="2400" i="1" dirty="0">
                <a:ea typeface="Times New Roman" pitchFamily="18" charset="0"/>
                <a:cs typeface="Times New Roman" pitchFamily="18" charset="0"/>
              </a:rPr>
              <a:t>”</a:t>
            </a:r>
            <a:endParaRPr kumimoji="0" lang="en-US" sz="2400" b="0" i="1" u="none" strike="noStrike" cap="none" normalizeH="0" baseline="0" dirty="0">
              <a:ln>
                <a:noFill/>
              </a:ln>
              <a:solidFill>
                <a:schemeClr val="tx1"/>
              </a:solidFill>
              <a:effectLst/>
            </a:endParaRPr>
          </a:p>
        </p:txBody>
      </p:sp>
      <p:pic>
        <p:nvPicPr>
          <p:cNvPr id="3" name="Picture 2"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61">
                                            <p:txEl>
                                              <p:pRg st="2" end="2"/>
                                            </p:txEl>
                                          </p:spTgt>
                                        </p:tgtEl>
                                        <p:attrNameLst>
                                          <p:attrName>style.visibility</p:attrName>
                                        </p:attrNameLst>
                                      </p:cBhvr>
                                      <p:to>
                                        <p:strVal val="visible"/>
                                      </p:to>
                                    </p:set>
                                    <p:animEffect transition="in" filter="wipe(down)">
                                      <p:cBhvr>
                                        <p:cTn id="7" dur="500"/>
                                        <p:tgtEl>
                                          <p:spTgt spid="40961">
                                            <p:txEl>
                                              <p:pRg st="2" end="2"/>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0961">
                                            <p:txEl>
                                              <p:pRg st="3" end="3"/>
                                            </p:txEl>
                                          </p:spTgt>
                                        </p:tgtEl>
                                        <p:attrNameLst>
                                          <p:attrName>style.visibility</p:attrName>
                                        </p:attrNameLst>
                                      </p:cBhvr>
                                      <p:to>
                                        <p:strVal val="visible"/>
                                      </p:to>
                                    </p:set>
                                    <p:animEffect transition="in" filter="wipe(down)">
                                      <p:cBhvr>
                                        <p:cTn id="11" dur="2000"/>
                                        <p:tgtEl>
                                          <p:spTgt spid="40961">
                                            <p:txEl>
                                              <p:pRg st="3" end="3"/>
                                            </p:txEl>
                                          </p:spTgt>
                                        </p:tgtEl>
                                      </p:cBhvr>
                                    </p:animEffect>
                                  </p:childTnLst>
                                </p:cTn>
                              </p:par>
                            </p:childTnLst>
                          </p:cTn>
                        </p:par>
                        <p:par>
                          <p:cTn id="12" fill="hold">
                            <p:stCondLst>
                              <p:cond delay="2500"/>
                            </p:stCondLst>
                            <p:childTnLst>
                              <p:par>
                                <p:cTn id="13" presetID="22" presetClass="entr" presetSubtype="4" fill="hold" nodeType="afterEffect">
                                  <p:stCondLst>
                                    <p:cond delay="0"/>
                                  </p:stCondLst>
                                  <p:childTnLst>
                                    <p:set>
                                      <p:cBhvr>
                                        <p:cTn id="14" dur="1" fill="hold">
                                          <p:stCondLst>
                                            <p:cond delay="0"/>
                                          </p:stCondLst>
                                        </p:cTn>
                                        <p:tgtEl>
                                          <p:spTgt spid="40961">
                                            <p:txEl>
                                              <p:pRg st="4" end="4"/>
                                            </p:txEl>
                                          </p:spTgt>
                                        </p:tgtEl>
                                        <p:attrNameLst>
                                          <p:attrName>style.visibility</p:attrName>
                                        </p:attrNameLst>
                                      </p:cBhvr>
                                      <p:to>
                                        <p:strVal val="visible"/>
                                      </p:to>
                                    </p:set>
                                    <p:animEffect transition="in" filter="wipe(down)">
                                      <p:cBhvr>
                                        <p:cTn id="15" dur="2000"/>
                                        <p:tgtEl>
                                          <p:spTgt spid="40961">
                                            <p:txEl>
                                              <p:pRg st="4" end="4"/>
                                            </p:txEl>
                                          </p:spTgt>
                                        </p:tgtEl>
                                      </p:cBhvr>
                                    </p:animEffect>
                                  </p:childTnLst>
                                </p:cTn>
                              </p:par>
                            </p:childTnLst>
                          </p:cTn>
                        </p:par>
                        <p:par>
                          <p:cTn id="16" fill="hold">
                            <p:stCondLst>
                              <p:cond delay="4500"/>
                            </p:stCondLst>
                            <p:childTnLst>
                              <p:par>
                                <p:cTn id="17" presetID="22" presetClass="entr" presetSubtype="4" fill="hold" nodeType="afterEffect">
                                  <p:stCondLst>
                                    <p:cond delay="0"/>
                                  </p:stCondLst>
                                  <p:childTnLst>
                                    <p:set>
                                      <p:cBhvr>
                                        <p:cTn id="18" dur="1" fill="hold">
                                          <p:stCondLst>
                                            <p:cond delay="0"/>
                                          </p:stCondLst>
                                        </p:cTn>
                                        <p:tgtEl>
                                          <p:spTgt spid="40961">
                                            <p:txEl>
                                              <p:pRg st="5" end="5"/>
                                            </p:txEl>
                                          </p:spTgt>
                                        </p:tgtEl>
                                        <p:attrNameLst>
                                          <p:attrName>style.visibility</p:attrName>
                                        </p:attrNameLst>
                                      </p:cBhvr>
                                      <p:to>
                                        <p:strVal val="visible"/>
                                      </p:to>
                                    </p:set>
                                    <p:animEffect transition="in" filter="wipe(down)">
                                      <p:cBhvr>
                                        <p:cTn id="19" dur="2000"/>
                                        <p:tgtEl>
                                          <p:spTgt spid="40961">
                                            <p:txEl>
                                              <p:pRg st="5" end="5"/>
                                            </p:txEl>
                                          </p:spTgt>
                                        </p:tgtEl>
                                      </p:cBhvr>
                                    </p:animEffect>
                                  </p:childTnLst>
                                </p:cTn>
                              </p:par>
                            </p:childTnLst>
                          </p:cTn>
                        </p:par>
                        <p:par>
                          <p:cTn id="20" fill="hold">
                            <p:stCondLst>
                              <p:cond delay="6500"/>
                            </p:stCondLst>
                            <p:childTnLst>
                              <p:par>
                                <p:cTn id="21" presetID="22" presetClass="entr" presetSubtype="1" fill="hold" nodeType="afterEffect">
                                  <p:stCondLst>
                                    <p:cond delay="0"/>
                                  </p:stCondLst>
                                  <p:childTnLst>
                                    <p:set>
                                      <p:cBhvr>
                                        <p:cTn id="22" dur="1" fill="hold">
                                          <p:stCondLst>
                                            <p:cond delay="0"/>
                                          </p:stCondLst>
                                        </p:cTn>
                                        <p:tgtEl>
                                          <p:spTgt spid="40961">
                                            <p:txEl>
                                              <p:pRg st="6" end="6"/>
                                            </p:txEl>
                                          </p:spTgt>
                                        </p:tgtEl>
                                        <p:attrNameLst>
                                          <p:attrName>style.visibility</p:attrName>
                                        </p:attrNameLst>
                                      </p:cBhvr>
                                      <p:to>
                                        <p:strVal val="visible"/>
                                      </p:to>
                                    </p:set>
                                    <p:animEffect transition="in" filter="wipe(up)">
                                      <p:cBhvr>
                                        <p:cTn id="23" dur="2000"/>
                                        <p:tgtEl>
                                          <p:spTgt spid="4096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ones.jpg"/>
          <p:cNvPicPr>
            <a:picLocks noChangeAspect="1"/>
          </p:cNvPicPr>
          <p:nvPr/>
        </p:nvPicPr>
        <p:blipFill>
          <a:blip r:embed="rId2" cstate="print"/>
          <a:stretch>
            <a:fillRect/>
          </a:stretch>
        </p:blipFill>
        <p:spPr>
          <a:xfrm>
            <a:off x="609600" y="2209800"/>
            <a:ext cx="4495800" cy="29809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extBox 1"/>
          <p:cNvSpPr txBox="1"/>
          <p:nvPr/>
        </p:nvSpPr>
        <p:spPr>
          <a:xfrm>
            <a:off x="457200" y="609600"/>
            <a:ext cx="6248400" cy="1292662"/>
          </a:xfrm>
          <a:prstGeom prst="rect">
            <a:avLst/>
          </a:prstGeom>
          <a:noFill/>
        </p:spPr>
        <p:txBody>
          <a:bodyPr wrap="square" rtlCol="0">
            <a:spAutoFit/>
          </a:bodyPr>
          <a:lstStyle/>
          <a:p>
            <a:pPr algn="ctr"/>
            <a:r>
              <a:rPr lang="en-US" sz="1400" b="1" dirty="0"/>
              <a:t>This concept is evident in Alma F Engels poem, </a:t>
            </a:r>
          </a:p>
          <a:p>
            <a:endParaRPr lang="en-US" sz="1400" b="1" dirty="0">
              <a:latin typeface="Calibri" pitchFamily="34" charset="0"/>
            </a:endParaRPr>
          </a:p>
          <a:p>
            <a:pPr algn="ct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rPr>
              <a:t>The Promise of Stones</a:t>
            </a:r>
          </a:p>
          <a:p>
            <a:pPr algn="ctr"/>
            <a:endParaRPr lang="en-US" sz="1400" b="1" dirty="0">
              <a:latin typeface="Calibri" pitchFamily="34" charset="0"/>
            </a:endParaRPr>
          </a:p>
        </p:txBody>
      </p:sp>
      <p:pic>
        <p:nvPicPr>
          <p:cNvPr id="3" name="Picture 2"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sp>
        <p:nvSpPr>
          <p:cNvPr id="5" name="TextBox 4"/>
          <p:cNvSpPr txBox="1"/>
          <p:nvPr/>
        </p:nvSpPr>
        <p:spPr>
          <a:xfrm>
            <a:off x="2667000" y="1905000"/>
            <a:ext cx="5029200" cy="4770537"/>
          </a:xfrm>
          <a:prstGeom prst="rect">
            <a:avLst/>
          </a:prstGeom>
          <a:noFill/>
        </p:spPr>
        <p:txBody>
          <a:bodyPr wrap="square" rtlCol="0">
            <a:spAutoFit/>
          </a:bodyPr>
          <a:lstStyle/>
          <a:p>
            <a:pPr algn="r"/>
            <a:r>
              <a:rPr lang="en-US" sz="1400" b="1" dirty="0"/>
              <a:t> </a:t>
            </a:r>
            <a:r>
              <a:rPr lang="en-US" sz="1600" b="1" dirty="0"/>
              <a:t>The stones of Bahá'u'lláh must</a:t>
            </a:r>
          </a:p>
          <a:p>
            <a:pPr algn="r"/>
            <a:r>
              <a:rPr lang="en-US" sz="1600" b="1" dirty="0"/>
              <a:t> first pass through the fire</a:t>
            </a:r>
          </a:p>
          <a:p>
            <a:pPr algn="r"/>
            <a:r>
              <a:rPr lang="en-US" sz="1600" b="1" dirty="0"/>
              <a:t> of the Love of the Beloved</a:t>
            </a:r>
          </a:p>
          <a:p>
            <a:pPr algn="r"/>
            <a:r>
              <a:rPr lang="en-US" sz="1600" b="1" dirty="0"/>
              <a:t> until so totally consumed</a:t>
            </a:r>
          </a:p>
          <a:p>
            <a:pPr algn="r"/>
            <a:r>
              <a:rPr lang="en-US" sz="1600" b="1" dirty="0"/>
              <a:t> with love for the Beloved</a:t>
            </a:r>
          </a:p>
          <a:p>
            <a:pPr algn="r"/>
            <a:r>
              <a:rPr lang="en-US" sz="1600" b="1" dirty="0"/>
              <a:t> that nothing remains but</a:t>
            </a:r>
          </a:p>
          <a:p>
            <a:pPr algn="r"/>
            <a:r>
              <a:rPr lang="en-US" sz="1600" b="1" dirty="0"/>
              <a:t>a black lumpish mass.</a:t>
            </a:r>
          </a:p>
          <a:p>
            <a:pPr algn="r"/>
            <a:endParaRPr lang="en-US" sz="1600" b="1" dirty="0"/>
          </a:p>
          <a:p>
            <a:pPr algn="r"/>
            <a:r>
              <a:rPr lang="en-US" sz="1600" b="1" dirty="0"/>
              <a:t> They next face the test</a:t>
            </a:r>
          </a:p>
          <a:p>
            <a:pPr algn="r"/>
            <a:r>
              <a:rPr lang="en-US" sz="1600" b="1" dirty="0"/>
              <a:t> of rejection, suppression</a:t>
            </a:r>
          </a:p>
          <a:p>
            <a:pPr algn="r"/>
            <a:r>
              <a:rPr lang="en-US" sz="1600" b="1" dirty="0"/>
              <a:t> until pressure makes them</a:t>
            </a:r>
          </a:p>
          <a:p>
            <a:pPr algn="r"/>
            <a:r>
              <a:rPr lang="en-US" sz="1600" b="1" dirty="0"/>
              <a:t> pure refractors of light.</a:t>
            </a:r>
          </a:p>
          <a:p>
            <a:pPr algn="r"/>
            <a:endParaRPr lang="en-US" sz="1600" b="1" dirty="0"/>
          </a:p>
          <a:p>
            <a:pPr algn="r"/>
            <a:r>
              <a:rPr lang="en-US" sz="1600" b="1" dirty="0"/>
              <a:t> Only then can these diamonds</a:t>
            </a:r>
          </a:p>
          <a:p>
            <a:pPr algn="r"/>
            <a:r>
              <a:rPr lang="en-US" sz="1600" b="1" dirty="0"/>
              <a:t>cut through darkness descending</a:t>
            </a:r>
          </a:p>
          <a:p>
            <a:pPr algn="r"/>
            <a:r>
              <a:rPr lang="en-US" sz="1600" b="1" dirty="0"/>
              <a:t>return all Bahá'ís to the </a:t>
            </a:r>
            <a:r>
              <a:rPr lang="en-US" sz="1600" b="1" dirty="0" err="1"/>
              <a:t>Splendour</a:t>
            </a:r>
            <a:r>
              <a:rPr lang="en-US" sz="1600" b="1" dirty="0"/>
              <a:t> of God.</a:t>
            </a:r>
          </a:p>
          <a:p>
            <a:pPr algn="r"/>
            <a:endParaRPr lang="en-US" sz="1600" b="1" dirty="0"/>
          </a:p>
          <a:p>
            <a:pPr algn="r"/>
            <a:r>
              <a:rPr lang="en-US" sz="1600" b="1" dirty="0"/>
              <a:t> Friends, now is the time to pray for such stones.</a:t>
            </a:r>
            <a:endParaRPr lang="en-US" sz="1600" dirty="0"/>
          </a:p>
          <a:p>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circle(in)">
                                      <p:cBhvr>
                                        <p:cTn id="7" dur="2000"/>
                                        <p:tgtEl>
                                          <p:spTgt spid="2">
                                            <p:txEl>
                                              <p:pRg st="2" end="2"/>
                                            </p:txEl>
                                          </p:spTgt>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0"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edge">
                                      <p:cBhvr>
                                        <p:cTn id="16" dur="500"/>
                                        <p:tgtEl>
                                          <p:spTgt spid="5">
                                            <p:txEl>
                                              <p:pRg st="0" end="0"/>
                                            </p:txEl>
                                          </p:spTgt>
                                        </p:tgtEl>
                                      </p:cBhvr>
                                    </p:animEffect>
                                  </p:childTnLst>
                                </p:cTn>
                              </p:par>
                              <p:par>
                                <p:cTn id="17" presetID="20" presetClass="entr" presetSubtype="0" fill="hold"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wedge">
                                      <p:cBhvr>
                                        <p:cTn id="19" dur="500"/>
                                        <p:tgtEl>
                                          <p:spTgt spid="5">
                                            <p:txEl>
                                              <p:pRg st="1" end="1"/>
                                            </p:txEl>
                                          </p:spTgt>
                                        </p:tgtEl>
                                      </p:cBhvr>
                                    </p:animEffect>
                                  </p:childTnLst>
                                </p:cTn>
                              </p:par>
                              <p:par>
                                <p:cTn id="20" presetID="20" presetClass="entr" presetSubtype="0" fill="hold"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edge">
                                      <p:cBhvr>
                                        <p:cTn id="22" dur="500"/>
                                        <p:tgtEl>
                                          <p:spTgt spid="5">
                                            <p:txEl>
                                              <p:pRg st="2" end="2"/>
                                            </p:txEl>
                                          </p:spTgt>
                                        </p:tgtEl>
                                      </p:cBhvr>
                                    </p:animEffect>
                                  </p:childTnLst>
                                </p:cTn>
                              </p:par>
                              <p:par>
                                <p:cTn id="23" presetID="20" presetClass="entr" presetSubtype="0" fill="hold" nodeType="with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wedge">
                                      <p:cBhvr>
                                        <p:cTn id="25" dur="500"/>
                                        <p:tgtEl>
                                          <p:spTgt spid="5">
                                            <p:txEl>
                                              <p:pRg st="3" end="3"/>
                                            </p:txEl>
                                          </p:spTgt>
                                        </p:tgtEl>
                                      </p:cBhvr>
                                    </p:animEffect>
                                  </p:childTnLst>
                                </p:cTn>
                              </p:par>
                              <p:par>
                                <p:cTn id="26" presetID="20" presetClass="entr" presetSubtype="0" fill="hold" nodeType="with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wedge">
                                      <p:cBhvr>
                                        <p:cTn id="28" dur="500"/>
                                        <p:tgtEl>
                                          <p:spTgt spid="5">
                                            <p:txEl>
                                              <p:pRg st="4" end="4"/>
                                            </p:txEl>
                                          </p:spTgt>
                                        </p:tgtEl>
                                      </p:cBhvr>
                                    </p:animEffect>
                                  </p:childTnLst>
                                </p:cTn>
                              </p:par>
                              <p:par>
                                <p:cTn id="29" presetID="20" presetClass="entr" presetSubtype="0" fill="hold" nodeType="with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wedge">
                                      <p:cBhvr>
                                        <p:cTn id="31" dur="500"/>
                                        <p:tgtEl>
                                          <p:spTgt spid="5">
                                            <p:txEl>
                                              <p:pRg st="5" end="5"/>
                                            </p:txEl>
                                          </p:spTgt>
                                        </p:tgtEl>
                                      </p:cBhvr>
                                    </p:animEffect>
                                  </p:childTnLst>
                                </p:cTn>
                              </p:par>
                              <p:par>
                                <p:cTn id="32" presetID="20" presetClass="entr" presetSubtype="0" fill="hold" nodeType="withEffect">
                                  <p:stCondLst>
                                    <p:cond delay="0"/>
                                  </p:stCondLst>
                                  <p:childTnLst>
                                    <p:set>
                                      <p:cBhvr>
                                        <p:cTn id="33" dur="1" fill="hold">
                                          <p:stCondLst>
                                            <p:cond delay="0"/>
                                          </p:stCondLst>
                                        </p:cTn>
                                        <p:tgtEl>
                                          <p:spTgt spid="5">
                                            <p:txEl>
                                              <p:pRg st="6" end="6"/>
                                            </p:txEl>
                                          </p:spTgt>
                                        </p:tgtEl>
                                        <p:attrNameLst>
                                          <p:attrName>style.visibility</p:attrName>
                                        </p:attrNameLst>
                                      </p:cBhvr>
                                      <p:to>
                                        <p:strVal val="visible"/>
                                      </p:to>
                                    </p:set>
                                    <p:animEffect transition="in" filter="wedge">
                                      <p:cBhvr>
                                        <p:cTn id="34" dur="500"/>
                                        <p:tgtEl>
                                          <p:spTgt spid="5">
                                            <p:txEl>
                                              <p:pRg st="6" end="6"/>
                                            </p:txEl>
                                          </p:spTgt>
                                        </p:tgtEl>
                                      </p:cBhvr>
                                    </p:animEffect>
                                  </p:childTnLst>
                                </p:cTn>
                              </p:par>
                              <p:par>
                                <p:cTn id="35" presetID="20" presetClass="entr" presetSubtype="0" fill="hold" nodeType="with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Effect transition="in" filter="wedge">
                                      <p:cBhvr>
                                        <p:cTn id="37" dur="500"/>
                                        <p:tgtEl>
                                          <p:spTgt spid="5">
                                            <p:txEl>
                                              <p:pRg st="8" end="8"/>
                                            </p:txEl>
                                          </p:spTgt>
                                        </p:tgtEl>
                                      </p:cBhvr>
                                    </p:animEffect>
                                  </p:childTnLst>
                                </p:cTn>
                              </p:par>
                              <p:par>
                                <p:cTn id="38" presetID="20" presetClass="entr" presetSubtype="0" fill="hold" nodeType="withEffect">
                                  <p:stCondLst>
                                    <p:cond delay="0"/>
                                  </p:stCondLst>
                                  <p:childTnLst>
                                    <p:set>
                                      <p:cBhvr>
                                        <p:cTn id="39" dur="1" fill="hold">
                                          <p:stCondLst>
                                            <p:cond delay="0"/>
                                          </p:stCondLst>
                                        </p:cTn>
                                        <p:tgtEl>
                                          <p:spTgt spid="5">
                                            <p:txEl>
                                              <p:pRg st="9" end="9"/>
                                            </p:txEl>
                                          </p:spTgt>
                                        </p:tgtEl>
                                        <p:attrNameLst>
                                          <p:attrName>style.visibility</p:attrName>
                                        </p:attrNameLst>
                                      </p:cBhvr>
                                      <p:to>
                                        <p:strVal val="visible"/>
                                      </p:to>
                                    </p:set>
                                    <p:animEffect transition="in" filter="wedge">
                                      <p:cBhvr>
                                        <p:cTn id="40" dur="500"/>
                                        <p:tgtEl>
                                          <p:spTgt spid="5">
                                            <p:txEl>
                                              <p:pRg st="9" end="9"/>
                                            </p:txEl>
                                          </p:spTgt>
                                        </p:tgtEl>
                                      </p:cBhvr>
                                    </p:animEffect>
                                  </p:childTnLst>
                                </p:cTn>
                              </p:par>
                              <p:par>
                                <p:cTn id="41" presetID="20" presetClass="entr" presetSubtype="0" fill="hold" nodeType="with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animEffect transition="in" filter="wedge">
                                      <p:cBhvr>
                                        <p:cTn id="43" dur="500"/>
                                        <p:tgtEl>
                                          <p:spTgt spid="5">
                                            <p:txEl>
                                              <p:pRg st="10" end="10"/>
                                            </p:txEl>
                                          </p:spTgt>
                                        </p:tgtEl>
                                      </p:cBhvr>
                                    </p:animEffect>
                                  </p:childTnLst>
                                </p:cTn>
                              </p:par>
                              <p:par>
                                <p:cTn id="44" presetID="20" presetClass="entr" presetSubtype="0" fill="hold" nodeType="withEffect">
                                  <p:stCondLst>
                                    <p:cond delay="0"/>
                                  </p:stCondLst>
                                  <p:childTnLst>
                                    <p:set>
                                      <p:cBhvr>
                                        <p:cTn id="45" dur="1" fill="hold">
                                          <p:stCondLst>
                                            <p:cond delay="0"/>
                                          </p:stCondLst>
                                        </p:cTn>
                                        <p:tgtEl>
                                          <p:spTgt spid="5">
                                            <p:txEl>
                                              <p:pRg st="11" end="11"/>
                                            </p:txEl>
                                          </p:spTgt>
                                        </p:tgtEl>
                                        <p:attrNameLst>
                                          <p:attrName>style.visibility</p:attrName>
                                        </p:attrNameLst>
                                      </p:cBhvr>
                                      <p:to>
                                        <p:strVal val="visible"/>
                                      </p:to>
                                    </p:set>
                                    <p:animEffect transition="in" filter="wedge">
                                      <p:cBhvr>
                                        <p:cTn id="46" dur="500"/>
                                        <p:tgtEl>
                                          <p:spTgt spid="5">
                                            <p:txEl>
                                              <p:pRg st="11" end="11"/>
                                            </p:txEl>
                                          </p:spTgt>
                                        </p:tgtEl>
                                      </p:cBhvr>
                                    </p:animEffect>
                                  </p:childTnLst>
                                </p:cTn>
                              </p:par>
                              <p:par>
                                <p:cTn id="47" presetID="20" presetClass="entr" presetSubtype="0" fill="hold" nodeType="withEffect">
                                  <p:stCondLst>
                                    <p:cond delay="0"/>
                                  </p:stCondLst>
                                  <p:childTnLst>
                                    <p:set>
                                      <p:cBhvr>
                                        <p:cTn id="48" dur="1" fill="hold">
                                          <p:stCondLst>
                                            <p:cond delay="0"/>
                                          </p:stCondLst>
                                        </p:cTn>
                                        <p:tgtEl>
                                          <p:spTgt spid="5">
                                            <p:txEl>
                                              <p:pRg st="13" end="13"/>
                                            </p:txEl>
                                          </p:spTgt>
                                        </p:tgtEl>
                                        <p:attrNameLst>
                                          <p:attrName>style.visibility</p:attrName>
                                        </p:attrNameLst>
                                      </p:cBhvr>
                                      <p:to>
                                        <p:strVal val="visible"/>
                                      </p:to>
                                    </p:set>
                                    <p:animEffect transition="in" filter="wedge">
                                      <p:cBhvr>
                                        <p:cTn id="49" dur="500"/>
                                        <p:tgtEl>
                                          <p:spTgt spid="5">
                                            <p:txEl>
                                              <p:pRg st="13" end="13"/>
                                            </p:txEl>
                                          </p:spTgt>
                                        </p:tgtEl>
                                      </p:cBhvr>
                                    </p:animEffect>
                                  </p:childTnLst>
                                </p:cTn>
                              </p:par>
                              <p:par>
                                <p:cTn id="50" presetID="20" presetClass="entr" presetSubtype="0" fill="hold" nodeType="withEffect">
                                  <p:stCondLst>
                                    <p:cond delay="0"/>
                                  </p:stCondLst>
                                  <p:childTnLst>
                                    <p:set>
                                      <p:cBhvr>
                                        <p:cTn id="51" dur="1" fill="hold">
                                          <p:stCondLst>
                                            <p:cond delay="0"/>
                                          </p:stCondLst>
                                        </p:cTn>
                                        <p:tgtEl>
                                          <p:spTgt spid="5">
                                            <p:txEl>
                                              <p:pRg st="14" end="14"/>
                                            </p:txEl>
                                          </p:spTgt>
                                        </p:tgtEl>
                                        <p:attrNameLst>
                                          <p:attrName>style.visibility</p:attrName>
                                        </p:attrNameLst>
                                      </p:cBhvr>
                                      <p:to>
                                        <p:strVal val="visible"/>
                                      </p:to>
                                    </p:set>
                                    <p:animEffect transition="in" filter="wedge">
                                      <p:cBhvr>
                                        <p:cTn id="52" dur="500"/>
                                        <p:tgtEl>
                                          <p:spTgt spid="5">
                                            <p:txEl>
                                              <p:pRg st="14" end="14"/>
                                            </p:txEl>
                                          </p:spTgt>
                                        </p:tgtEl>
                                      </p:cBhvr>
                                    </p:animEffect>
                                  </p:childTnLst>
                                </p:cTn>
                              </p:par>
                              <p:par>
                                <p:cTn id="53" presetID="20" presetClass="entr" presetSubtype="0" fill="hold" nodeType="withEffect">
                                  <p:stCondLst>
                                    <p:cond delay="0"/>
                                  </p:stCondLst>
                                  <p:childTnLst>
                                    <p:set>
                                      <p:cBhvr>
                                        <p:cTn id="54" dur="1" fill="hold">
                                          <p:stCondLst>
                                            <p:cond delay="0"/>
                                          </p:stCondLst>
                                        </p:cTn>
                                        <p:tgtEl>
                                          <p:spTgt spid="5">
                                            <p:txEl>
                                              <p:pRg st="15" end="15"/>
                                            </p:txEl>
                                          </p:spTgt>
                                        </p:tgtEl>
                                        <p:attrNameLst>
                                          <p:attrName>style.visibility</p:attrName>
                                        </p:attrNameLst>
                                      </p:cBhvr>
                                      <p:to>
                                        <p:strVal val="visible"/>
                                      </p:to>
                                    </p:set>
                                    <p:animEffect transition="in" filter="wedge">
                                      <p:cBhvr>
                                        <p:cTn id="55" dur="500"/>
                                        <p:tgtEl>
                                          <p:spTgt spid="5">
                                            <p:txEl>
                                              <p:pRg st="15" end="15"/>
                                            </p:txEl>
                                          </p:spTgt>
                                        </p:tgtEl>
                                      </p:cBhvr>
                                    </p:animEffect>
                                  </p:childTnLst>
                                </p:cTn>
                              </p:par>
                              <p:par>
                                <p:cTn id="56" presetID="20" presetClass="entr" presetSubtype="0" fill="hold" nodeType="withEffect">
                                  <p:stCondLst>
                                    <p:cond delay="0"/>
                                  </p:stCondLst>
                                  <p:childTnLst>
                                    <p:set>
                                      <p:cBhvr>
                                        <p:cTn id="57" dur="1" fill="hold">
                                          <p:stCondLst>
                                            <p:cond delay="0"/>
                                          </p:stCondLst>
                                        </p:cTn>
                                        <p:tgtEl>
                                          <p:spTgt spid="5">
                                            <p:txEl>
                                              <p:pRg st="17" end="17"/>
                                            </p:txEl>
                                          </p:spTgt>
                                        </p:tgtEl>
                                        <p:attrNameLst>
                                          <p:attrName>style.visibility</p:attrName>
                                        </p:attrNameLst>
                                      </p:cBhvr>
                                      <p:to>
                                        <p:strVal val="visible"/>
                                      </p:to>
                                    </p:set>
                                    <p:animEffect transition="in" filter="wedge">
                                      <p:cBhvr>
                                        <p:cTn id="58" dur="500"/>
                                        <p:tgtEl>
                                          <p:spTgt spid="5">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pic>
        <p:nvPicPr>
          <p:cNvPr id="7" name="Picture 6" descr="Abdu'l-Baha-haifa.jpg"/>
          <p:cNvPicPr>
            <a:picLocks noChangeAspect="1"/>
          </p:cNvPicPr>
          <p:nvPr/>
        </p:nvPicPr>
        <p:blipFill>
          <a:blip r:embed="rId4" cstate="print"/>
          <a:stretch>
            <a:fillRect/>
          </a:stretch>
        </p:blipFill>
        <p:spPr>
          <a:xfrm>
            <a:off x="4191000" y="649073"/>
            <a:ext cx="3583609" cy="4945380"/>
          </a:xfrm>
          <a:prstGeom prst="ellipse">
            <a:avLst/>
          </a:prstGeom>
          <a:ln>
            <a:noFill/>
          </a:ln>
          <a:effectLst>
            <a:softEdge rad="112500"/>
          </a:effectLst>
        </p:spPr>
      </p:pic>
      <p:sp>
        <p:nvSpPr>
          <p:cNvPr id="8" name="Rectangle 7"/>
          <p:cNvSpPr/>
          <p:nvPr/>
        </p:nvSpPr>
        <p:spPr>
          <a:xfrm>
            <a:off x="457200" y="173781"/>
            <a:ext cx="7162800" cy="6510437"/>
          </a:xfrm>
          <a:prstGeom prst="rect">
            <a:avLst/>
          </a:prstGeom>
        </p:spPr>
        <p:txBody>
          <a:bodyPr wrap="square">
            <a:spAutoFit/>
          </a:bodyPr>
          <a:lstStyle/>
          <a:p>
            <a:pPr>
              <a:lnSpc>
                <a:spcPct val="150000"/>
              </a:lnSpc>
            </a:pPr>
            <a:r>
              <a:rPr lang="en-US" sz="1600" dirty="0"/>
              <a:t>        [These are] styles and titles that are implicit and </a:t>
            </a:r>
          </a:p>
          <a:p>
            <a:pPr>
              <a:lnSpc>
                <a:spcPct val="150000"/>
              </a:lnSpc>
            </a:pPr>
            <a:r>
              <a:rPr lang="en-US" sz="1600" dirty="0"/>
              <a:t>      find their truest, their highest and fairest </a:t>
            </a:r>
          </a:p>
          <a:p>
            <a:pPr>
              <a:lnSpc>
                <a:spcPct val="150000"/>
              </a:lnSpc>
            </a:pPr>
            <a:r>
              <a:rPr lang="en-US" sz="1600" dirty="0"/>
              <a:t>expression in the magic name 'Abdu'l-Bahá.                                            </a:t>
            </a:r>
          </a:p>
          <a:p>
            <a:endParaRPr lang="en-US" sz="1600" dirty="0"/>
          </a:p>
          <a:p>
            <a:pPr>
              <a:lnSpc>
                <a:spcPct val="150000"/>
              </a:lnSpc>
            </a:pPr>
            <a:r>
              <a:rPr lang="en-US" sz="1600" b="1" dirty="0"/>
              <a:t>            He is, above and beyond these </a:t>
            </a:r>
          </a:p>
          <a:p>
            <a:pPr>
              <a:lnSpc>
                <a:spcPct val="150000"/>
              </a:lnSpc>
            </a:pPr>
            <a:r>
              <a:rPr lang="en-US" sz="1600" b="1" dirty="0"/>
              <a:t>                               appellations, the</a:t>
            </a:r>
          </a:p>
          <a:p>
            <a:r>
              <a:rPr lang="en-US" sz="1600" b="1" dirty="0">
                <a:latin typeface="Calibri" pitchFamily="34" charset="0"/>
              </a:rPr>
              <a:t>  </a:t>
            </a:r>
          </a:p>
          <a:p>
            <a:r>
              <a:rPr lang="en-US" sz="16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Calibri" pitchFamily="34" charset="0"/>
              </a:rPr>
              <a:t>              </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rPr>
              <a:t>Mystery of God </a:t>
            </a:r>
            <a:endParaRPr lang="en-US" sz="32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lbertus Extra Bold"/>
            </a:endParaRPr>
          </a:p>
          <a:p>
            <a:endParaRPr lang="en-US" sz="2000" dirty="0">
              <a:latin typeface="Calibri" pitchFamily="34" charset="0"/>
            </a:endParaRPr>
          </a:p>
          <a:p>
            <a:pPr>
              <a:lnSpc>
                <a:spcPct val="150000"/>
              </a:lnSpc>
            </a:pPr>
            <a:r>
              <a:rPr lang="en-US" sz="1600" dirty="0">
                <a:latin typeface="Calibri" pitchFamily="34" charset="0"/>
              </a:rPr>
              <a:t>        </a:t>
            </a:r>
            <a:r>
              <a:rPr lang="en-US" sz="1600" dirty="0"/>
              <a:t>an expression by which Bahá'u'lláh </a:t>
            </a:r>
          </a:p>
          <a:p>
            <a:pPr>
              <a:lnSpc>
                <a:spcPct val="150000"/>
              </a:lnSpc>
            </a:pPr>
            <a:r>
              <a:rPr lang="en-US" sz="1600" dirty="0"/>
              <a:t>  Himself has chosen to designate Him, </a:t>
            </a:r>
          </a:p>
          <a:p>
            <a:pPr>
              <a:lnSpc>
                <a:spcPct val="150000"/>
              </a:lnSpc>
            </a:pPr>
            <a:r>
              <a:rPr lang="en-US" sz="1600" dirty="0"/>
              <a:t>     and which, while it does not by any</a:t>
            </a:r>
          </a:p>
          <a:p>
            <a:pPr>
              <a:lnSpc>
                <a:spcPct val="150000"/>
              </a:lnSpc>
            </a:pPr>
            <a:r>
              <a:rPr lang="en-US" sz="1600" dirty="0"/>
              <a:t>     means justify us to assign to Him the </a:t>
            </a:r>
          </a:p>
          <a:p>
            <a:pPr>
              <a:lnSpc>
                <a:spcPct val="150000"/>
              </a:lnSpc>
            </a:pPr>
            <a:r>
              <a:rPr lang="en-US" sz="1600" dirty="0"/>
              <a:t>  station of </a:t>
            </a:r>
            <a:r>
              <a:rPr lang="en-US" sz="1600" dirty="0" err="1"/>
              <a:t>Prophethood</a:t>
            </a:r>
            <a:r>
              <a:rPr lang="en-US" sz="1600" dirty="0"/>
              <a:t>, indicates how in </a:t>
            </a:r>
          </a:p>
          <a:p>
            <a:pPr>
              <a:lnSpc>
                <a:spcPct val="150000"/>
              </a:lnSpc>
            </a:pPr>
            <a:r>
              <a:rPr lang="en-US" sz="1600" dirty="0"/>
              <a:t>                      the person of 'Abdu'l-Bahá the</a:t>
            </a:r>
          </a:p>
          <a:p>
            <a:pPr>
              <a:lnSpc>
                <a:spcPct val="150000"/>
              </a:lnSpc>
            </a:pPr>
            <a:r>
              <a:rPr lang="en-US" sz="1600" dirty="0"/>
              <a:t>           incompatible characteristics of a human nature </a:t>
            </a:r>
          </a:p>
          <a:p>
            <a:pPr>
              <a:lnSpc>
                <a:spcPct val="150000"/>
              </a:lnSpc>
            </a:pPr>
            <a:r>
              <a:rPr lang="en-US" sz="1600" dirty="0"/>
              <a:t>        and superhuman knowledge and perfection have been</a:t>
            </a:r>
          </a:p>
          <a:p>
            <a:pPr>
              <a:lnSpc>
                <a:spcPct val="150000"/>
              </a:lnSpc>
            </a:pPr>
            <a:r>
              <a:rPr lang="en-US" sz="1600" dirty="0"/>
              <a:t>                              blended and are completely harmonized.</a:t>
            </a:r>
          </a:p>
        </p:txBody>
      </p:sp>
    </p:spTree>
  </p:cSld>
  <p:clrMapOvr>
    <a:masterClrMapping/>
  </p:clrMapOvr>
  <p:transition>
    <p:cut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754759"/>
            <a:ext cx="6705600" cy="3348481"/>
          </a:xfrm>
          <a:prstGeom prst="rect">
            <a:avLst/>
          </a:prstGeom>
          <a:noFill/>
        </p:spPr>
        <p:txBody>
          <a:bodyPr wrap="square" rtlCol="0">
            <a:spAutoFit/>
          </a:bodyPr>
          <a:lstStyle/>
          <a:p>
            <a:pPr>
              <a:lnSpc>
                <a:spcPct val="150000"/>
              </a:lnSpc>
            </a:pPr>
            <a:r>
              <a:rPr lang="en-US" sz="2400" dirty="0"/>
              <a:t>When undergoing our own trials and tribulations, it helps to bear in mind the sufferings of Those blessed souls Who brought us these most precious teachings for the day in which we live. And that includes the Master.</a:t>
            </a:r>
          </a:p>
          <a:p>
            <a:pPr>
              <a:lnSpc>
                <a:spcPct val="150000"/>
              </a:lnSpc>
              <a:tabLst>
                <a:tab pos="457200" algn="l"/>
              </a:tabLst>
            </a:pPr>
            <a:r>
              <a:rPr lang="en-US" sz="2400" dirty="0"/>
              <a:t>	</a:t>
            </a:r>
            <a:r>
              <a:rPr lang="en-US" sz="2400" dirty="0" err="1"/>
              <a:t>Shoghi</a:t>
            </a:r>
            <a:r>
              <a:rPr lang="en-US" sz="2400" dirty="0"/>
              <a:t> Effendi wrote:</a:t>
            </a:r>
          </a:p>
        </p:txBody>
      </p:sp>
      <p:pic>
        <p:nvPicPr>
          <p:cNvPr id="3" name="Picture 2"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spTree>
  </p:cSld>
  <p:clrMapOvr>
    <a:masterClrMapping/>
  </p:clrMapOvr>
  <p:transition>
    <p:wipe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447800"/>
            <a:ext cx="7620000" cy="4190827"/>
          </a:xfrm>
          <a:prstGeom prst="rect">
            <a:avLst/>
          </a:prstGeom>
          <a:noFill/>
        </p:spPr>
        <p:txBody>
          <a:bodyPr wrap="square" rtlCol="0">
            <a:spAutoFit/>
          </a:bodyPr>
          <a:lstStyle/>
          <a:p>
            <a:pPr>
              <a:lnSpc>
                <a:spcPct val="150000"/>
              </a:lnSpc>
            </a:pPr>
            <a:r>
              <a:rPr lang="en-US" sz="2000" dirty="0"/>
              <a:t>“To the mounting tide of trials which laid low the Báb, </a:t>
            </a:r>
          </a:p>
          <a:p>
            <a:pPr>
              <a:lnSpc>
                <a:spcPct val="150000"/>
              </a:lnSpc>
              <a:tabLst>
                <a:tab pos="457200" algn="l"/>
              </a:tabLst>
            </a:pPr>
            <a:r>
              <a:rPr lang="en-US" sz="2000" dirty="0"/>
              <a:t>	to the long-drawn-out calamities which rained on Bahá'u'lláh, </a:t>
            </a:r>
          </a:p>
          <a:p>
            <a:pPr>
              <a:lnSpc>
                <a:spcPct val="150000"/>
              </a:lnSpc>
              <a:tabLst>
                <a:tab pos="457200" algn="l"/>
              </a:tabLst>
            </a:pPr>
            <a:r>
              <a:rPr lang="en-US" sz="2000" dirty="0"/>
              <a:t>	to the warnings sounded by both the Herald and the Author of the Bahá'í Revelation, </a:t>
            </a:r>
          </a:p>
          <a:p>
            <a:pPr>
              <a:lnSpc>
                <a:spcPct val="150000"/>
              </a:lnSpc>
              <a:tabLst>
                <a:tab pos="457200" algn="l"/>
              </a:tabLst>
            </a:pPr>
            <a:r>
              <a:rPr lang="en-US" sz="2000" dirty="0"/>
              <a:t>	must be added the sufferings which, for no less than seventy years, were endured by 'Abdu'l-Bahá, as well as His pleas and entreaties, uttered in the evening of His life, in connection with the dangers that increasingly threatened the whole of mankind.” </a:t>
            </a:r>
          </a:p>
        </p:txBody>
      </p:sp>
      <p:pic>
        <p:nvPicPr>
          <p:cNvPr id="3" name="Picture 2"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spTree>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checkerboard(down)">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5"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checkerboard(down)">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5"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checkerboard(down)">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228600"/>
            <a:ext cx="7391400" cy="6360652"/>
          </a:xfrm>
          <a:prstGeom prst="rect">
            <a:avLst/>
          </a:prstGeom>
          <a:noFill/>
        </p:spPr>
        <p:txBody>
          <a:bodyPr wrap="square" rtlCol="0">
            <a:spAutoFit/>
          </a:bodyPr>
          <a:lstStyle/>
          <a:p>
            <a:pPr>
              <a:lnSpc>
                <a:spcPct val="150000"/>
              </a:lnSpc>
              <a:buFont typeface="Arial" pitchFamily="34" charset="0"/>
              <a:buChar char="•"/>
            </a:pPr>
            <a:r>
              <a:rPr lang="en-US" sz="2000" dirty="0"/>
              <a:t>  </a:t>
            </a:r>
            <a:r>
              <a:rPr lang="en-US" dirty="0"/>
              <a:t>Born in the very year that witnessed the inception of the Bábí Revelation; </a:t>
            </a:r>
          </a:p>
          <a:p>
            <a:pPr>
              <a:lnSpc>
                <a:spcPct val="150000"/>
              </a:lnSpc>
              <a:buFont typeface="Arial" pitchFamily="34" charset="0"/>
              <a:buChar char="•"/>
            </a:pPr>
            <a:r>
              <a:rPr lang="en-US" dirty="0"/>
              <a:t>  baptized with the initial fires of persecution that raged around that nascent Cause; </a:t>
            </a:r>
          </a:p>
          <a:p>
            <a:pPr>
              <a:lnSpc>
                <a:spcPct val="150000"/>
              </a:lnSpc>
              <a:buFont typeface="Arial" pitchFamily="34" charset="0"/>
              <a:buChar char="•"/>
            </a:pPr>
            <a:r>
              <a:rPr lang="en-US" dirty="0"/>
              <a:t>  an eyewitness, when a boy of eight, of the violent upheavals that rocked the Faith which His Father had espoused; </a:t>
            </a:r>
          </a:p>
          <a:p>
            <a:pPr>
              <a:lnSpc>
                <a:spcPct val="150000"/>
              </a:lnSpc>
              <a:buFont typeface="Arial" pitchFamily="34" charset="0"/>
              <a:buChar char="•"/>
            </a:pPr>
            <a:r>
              <a:rPr lang="en-US" dirty="0"/>
              <a:t>  sharing with Him, the ignominy, the perils, and rigors consequent upon the successive banishments from His native land to countries far beyond its confines; </a:t>
            </a:r>
          </a:p>
          <a:p>
            <a:pPr>
              <a:lnSpc>
                <a:spcPct val="150000"/>
              </a:lnSpc>
              <a:buFont typeface="Arial" pitchFamily="34" charset="0"/>
              <a:buChar char="•"/>
            </a:pPr>
            <a:r>
              <a:rPr lang="en-US" dirty="0"/>
              <a:t>  arrested and forced to support, in a dark cell, the indignity of imprisonment soon after His arrival in 'Akká; </a:t>
            </a:r>
          </a:p>
          <a:p>
            <a:pPr>
              <a:lnSpc>
                <a:spcPct val="150000"/>
              </a:lnSpc>
              <a:buFont typeface="Arial" pitchFamily="34" charset="0"/>
              <a:buChar char="•"/>
            </a:pPr>
            <a:r>
              <a:rPr lang="en-US" dirty="0"/>
              <a:t>  the object of repeated investigations and the target of continual assaults and insults under the despotic rule of Sultan </a:t>
            </a:r>
            <a:r>
              <a:rPr lang="en-US" dirty="0" err="1"/>
              <a:t>Abdu'l</a:t>
            </a:r>
            <a:r>
              <a:rPr lang="en-US" dirty="0"/>
              <a:t>-Hamid— and later under the ruthless military dictatorship of the suspicious and merciless Jamal </a:t>
            </a:r>
            <a:r>
              <a:rPr lang="en-US" sz="2000" dirty="0"/>
              <a:t>Pasha—</a:t>
            </a:r>
          </a:p>
        </p:txBody>
      </p:sp>
      <p:pic>
        <p:nvPicPr>
          <p:cNvPr id="3" name="Picture 2"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spTree>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7847" y="4034558"/>
            <a:ext cx="7391400" cy="2585323"/>
          </a:xfrm>
          <a:prstGeom prst="rect">
            <a:avLst/>
          </a:prstGeom>
        </p:spPr>
        <p:txBody>
          <a:bodyPr wrap="square">
            <a:spAutoFit/>
          </a:bodyPr>
          <a:lstStyle/>
          <a:p>
            <a:pPr>
              <a:lnSpc>
                <a:spcPct val="150000"/>
              </a:lnSpc>
            </a:pPr>
            <a:r>
              <a:rPr lang="en-US" sz="2400" dirty="0"/>
              <a:t>was made to taste, at the hands of potentates, ecclesiastics, governments and peoples, the cup of woe which the Báb and Bahá'u'lláh, as well as so many of their followers, had drained.”</a:t>
            </a:r>
          </a:p>
          <a:p>
            <a:endParaRPr lang="en-US" dirty="0"/>
          </a:p>
        </p:txBody>
      </p:sp>
      <p:pic>
        <p:nvPicPr>
          <p:cNvPr id="3" name="Picture 2" descr="Abdu'l-Baha 2.png"/>
          <p:cNvPicPr>
            <a:picLocks noChangeAspect="1"/>
          </p:cNvPicPr>
          <p:nvPr/>
        </p:nvPicPr>
        <p:blipFill>
          <a:blip r:embed="rId2" cstate="print"/>
          <a:stretch>
            <a:fillRect/>
          </a:stretch>
        </p:blipFill>
        <p:spPr>
          <a:xfrm>
            <a:off x="304800" y="1066800"/>
            <a:ext cx="3748747" cy="296775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Rectangle 3"/>
          <p:cNvSpPr/>
          <p:nvPr/>
        </p:nvSpPr>
        <p:spPr>
          <a:xfrm>
            <a:off x="3767797" y="1805271"/>
            <a:ext cx="4267200" cy="2240485"/>
          </a:xfrm>
          <a:prstGeom prst="rect">
            <a:avLst/>
          </a:prstGeom>
        </p:spPr>
        <p:txBody>
          <a:bodyPr wrap="square">
            <a:spAutoFit/>
          </a:bodyPr>
          <a:lstStyle/>
          <a:p>
            <a:pPr>
              <a:lnSpc>
                <a:spcPct val="150000"/>
              </a:lnSpc>
            </a:pPr>
            <a:r>
              <a:rPr lang="en-US" sz="2400" dirty="0"/>
              <a:t>“He, too, the Centre and Pivot of </a:t>
            </a:r>
            <a:r>
              <a:rPr lang="en-US" sz="2400" dirty="0" err="1"/>
              <a:t>Bahá'u'lláh's</a:t>
            </a:r>
            <a:r>
              <a:rPr lang="en-US" sz="2400" dirty="0"/>
              <a:t> peerless Covenant and the perfect Exemplar of His teachings, </a:t>
            </a:r>
          </a:p>
        </p:txBody>
      </p:sp>
      <p:pic>
        <p:nvPicPr>
          <p:cNvPr id="5" name="Picture 4"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50D78-CCA1-3498-AE44-36F933742F2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56257F0-B7E4-A769-2BE5-B081B1210F5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4800" y="1385783"/>
            <a:ext cx="2236250" cy="3623087"/>
          </a:xfrm>
          <a:prstGeom prst="rect">
            <a:avLst/>
          </a:prstGeom>
          <a:ln>
            <a:noFill/>
          </a:ln>
          <a:effectLst>
            <a:softEdge rad="112500"/>
          </a:effectLst>
        </p:spPr>
      </p:pic>
      <p:sp>
        <p:nvSpPr>
          <p:cNvPr id="4" name="Rectangle 3">
            <a:extLst>
              <a:ext uri="{FF2B5EF4-FFF2-40B4-BE49-F238E27FC236}">
                <a16:creationId xmlns:a16="http://schemas.microsoft.com/office/drawing/2014/main" id="{63279B42-F95D-F57D-CD60-7A16ED77EF1F}"/>
              </a:ext>
            </a:extLst>
          </p:cNvPr>
          <p:cNvSpPr/>
          <p:nvPr/>
        </p:nvSpPr>
        <p:spPr>
          <a:xfrm>
            <a:off x="2541050" y="1385783"/>
            <a:ext cx="5383750" cy="5121082"/>
          </a:xfrm>
          <a:prstGeom prst="rect">
            <a:avLst/>
          </a:prstGeom>
        </p:spPr>
        <p:txBody>
          <a:bodyPr wrap="square">
            <a:spAutoFit/>
          </a:bodyPr>
          <a:lstStyle/>
          <a:p>
            <a:pPr>
              <a:lnSpc>
                <a:spcPct val="150000"/>
              </a:lnSpc>
            </a:pPr>
            <a:r>
              <a:rPr lang="en-US" sz="2000" b="0" i="0" u="none" strike="noStrike" baseline="0" dirty="0">
                <a:latin typeface="Calibri" panose="020F0502020204030204" pitchFamily="34" charset="0"/>
              </a:rPr>
              <a:t>British Orientalist E.G. Browne posited, </a:t>
            </a:r>
          </a:p>
          <a:p>
            <a:pPr>
              <a:lnSpc>
                <a:spcPct val="150000"/>
              </a:lnSpc>
              <a:tabLst>
                <a:tab pos="457200" algn="l"/>
              </a:tabLst>
            </a:pPr>
            <a:r>
              <a:rPr lang="en-US" sz="2000" dirty="0">
                <a:latin typeface="Calibri" panose="020F0502020204030204" pitchFamily="34" charset="0"/>
              </a:rPr>
              <a:t>	</a:t>
            </a:r>
            <a:r>
              <a:rPr lang="en-US" sz="2000" b="0" i="0" u="none" strike="noStrike" baseline="0" dirty="0">
                <a:latin typeface="Calibri" panose="020F0502020204030204" pitchFamily="34" charset="0"/>
              </a:rPr>
              <a:t>“Perhaps it was His remarkable understanding and grasp of human suffering and misery and discord and hatred, His patience, long and enduring, His most lucid and penetrating insight, the depth of His knowledge and wisdom rivaled only by His own spiritual way of life, and His humility so compelling and so mighty—perhaps these were some of the attributes that made of '</a:t>
            </a:r>
            <a:r>
              <a:rPr lang="en-US" sz="2000" b="0" i="0" u="none" strike="noStrike" baseline="0" dirty="0" err="1">
                <a:latin typeface="Calibri" panose="020F0502020204030204" pitchFamily="34" charset="0"/>
              </a:rPr>
              <a:t>Abdu'l-Bahá</a:t>
            </a:r>
            <a:r>
              <a:rPr lang="en-US" sz="2000" b="0" i="0" u="none" strike="noStrike" baseline="0" dirty="0">
                <a:latin typeface="Calibri" panose="020F0502020204030204" pitchFamily="34" charset="0"/>
              </a:rPr>
              <a:t> the perfect Exemplar of the quintessence of creation—Man.”</a:t>
            </a:r>
            <a:endParaRPr lang="en-US" sz="2000" dirty="0"/>
          </a:p>
        </p:txBody>
      </p:sp>
      <p:pic>
        <p:nvPicPr>
          <p:cNvPr id="5" name="Picture 4" descr="Star with ringstone symbol.jpg">
            <a:extLst>
              <a:ext uri="{FF2B5EF4-FFF2-40B4-BE49-F238E27FC236}">
                <a16:creationId xmlns:a16="http://schemas.microsoft.com/office/drawing/2014/main" id="{0B02C616-480B-C79A-A478-024845BE8AEB}"/>
              </a:ext>
            </a:extLst>
          </p:cNvPr>
          <p:cNvPicPr>
            <a:picLocks noChangeAspect="1"/>
          </p:cNvPicPr>
          <p:nvPr/>
        </p:nvPicPr>
        <p:blipFill>
          <a:blip r:embed="rId3" cstate="print"/>
          <a:stretch>
            <a:fillRect/>
          </a:stretch>
        </p:blipFill>
        <p:spPr>
          <a:xfrm>
            <a:off x="8382000" y="381000"/>
            <a:ext cx="545985" cy="536147"/>
          </a:xfrm>
          <a:prstGeom prst="rect">
            <a:avLst/>
          </a:prstGeom>
        </p:spPr>
      </p:pic>
    </p:spTree>
    <p:extLst>
      <p:ext uri="{BB962C8B-B14F-4D97-AF65-F5344CB8AC3E}">
        <p14:creationId xmlns:p14="http://schemas.microsoft.com/office/powerpoint/2010/main" val="127896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791E6-0581-7BFE-B128-12B0F5243F0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EA6550E-AECE-7BC5-F6C6-56D7324F7C3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24399" y="458979"/>
            <a:ext cx="2695245" cy="35796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a:extLst>
              <a:ext uri="{FF2B5EF4-FFF2-40B4-BE49-F238E27FC236}">
                <a16:creationId xmlns:a16="http://schemas.microsoft.com/office/drawing/2014/main" id="{0060E6BE-E11E-0D2E-FFAA-21E599CC8417}"/>
              </a:ext>
            </a:extLst>
          </p:cNvPr>
          <p:cNvSpPr/>
          <p:nvPr/>
        </p:nvSpPr>
        <p:spPr>
          <a:xfrm>
            <a:off x="685800" y="829641"/>
            <a:ext cx="6274850" cy="5572808"/>
          </a:xfrm>
          <a:prstGeom prst="rect">
            <a:avLst/>
          </a:prstGeom>
        </p:spPr>
        <p:txBody>
          <a:bodyPr wrap="square">
            <a:spAutoFit/>
          </a:bodyPr>
          <a:lstStyle/>
          <a:p>
            <a:pPr>
              <a:lnSpc>
                <a:spcPct val="150000"/>
              </a:lnSpc>
            </a:pPr>
            <a:r>
              <a:rPr lang="en-US" sz="2400" b="0" i="0" u="none" strike="noStrike" baseline="0" dirty="0">
                <a:latin typeface="Calibri" panose="020F0502020204030204" pitchFamily="34" charset="0"/>
              </a:rPr>
              <a:t>   The  Guardian, </a:t>
            </a:r>
            <a:r>
              <a:rPr lang="en-US" sz="2400" b="0" i="0" u="none" strike="noStrike" baseline="0" dirty="0" err="1">
                <a:latin typeface="Calibri" panose="020F0502020204030204" pitchFamily="34" charset="0"/>
              </a:rPr>
              <a:t>Shoghi</a:t>
            </a:r>
            <a:r>
              <a:rPr lang="en-US" sz="2400" b="0" i="0" u="none" strike="noStrike" baseline="0" dirty="0">
                <a:latin typeface="Calibri" panose="020F0502020204030204" pitchFamily="34" charset="0"/>
              </a:rPr>
              <a:t> Effendi, </a:t>
            </a:r>
          </a:p>
          <a:p>
            <a:pPr>
              <a:lnSpc>
                <a:spcPct val="150000"/>
              </a:lnSpc>
            </a:pPr>
            <a:r>
              <a:rPr lang="en-US" sz="2400" b="0" i="0" u="none" strike="noStrike" baseline="0" dirty="0">
                <a:latin typeface="Calibri" panose="020F0502020204030204" pitchFamily="34" charset="0"/>
              </a:rPr>
              <a:t>        explained to the believers, </a:t>
            </a:r>
          </a:p>
          <a:p>
            <a:pPr>
              <a:lnSpc>
                <a:spcPct val="150000"/>
              </a:lnSpc>
            </a:pPr>
            <a:r>
              <a:rPr lang="en-US" sz="2400" b="0" i="0" u="none" strike="noStrike" baseline="0" dirty="0">
                <a:latin typeface="Calibri" panose="020F0502020204030204" pitchFamily="34" charset="0"/>
              </a:rPr>
              <a:t>      “We must be careful not to </a:t>
            </a:r>
          </a:p>
          <a:p>
            <a:pPr>
              <a:lnSpc>
                <a:spcPct val="150000"/>
              </a:lnSpc>
            </a:pPr>
            <a:r>
              <a:rPr lang="en-US" sz="2400" b="0" i="0" u="none" strike="noStrike" baseline="0" dirty="0">
                <a:latin typeface="Calibri" panose="020F0502020204030204" pitchFamily="34" charset="0"/>
              </a:rPr>
              <a:t>              teach in a fanatical way. </a:t>
            </a:r>
          </a:p>
          <a:p>
            <a:pPr>
              <a:lnSpc>
                <a:spcPct val="150000"/>
              </a:lnSpc>
            </a:pPr>
            <a:r>
              <a:rPr lang="en-US" sz="2400" b="0" i="0" u="none" strike="noStrike" baseline="0" dirty="0">
                <a:latin typeface="Calibri" panose="020F0502020204030204" pitchFamily="34" charset="0"/>
              </a:rPr>
              <a:t>    We should teach as the Master </a:t>
            </a:r>
          </a:p>
          <a:p>
            <a:pPr>
              <a:lnSpc>
                <a:spcPct val="150000"/>
              </a:lnSpc>
            </a:pPr>
            <a:r>
              <a:rPr lang="en-US" sz="2400" b="0" i="0" u="none" strike="noStrike" baseline="0" dirty="0">
                <a:latin typeface="Calibri" panose="020F0502020204030204" pitchFamily="34" charset="0"/>
              </a:rPr>
              <a:t>taught. He was the perfect Exemplar</a:t>
            </a:r>
          </a:p>
          <a:p>
            <a:pPr>
              <a:lnSpc>
                <a:spcPct val="150000"/>
              </a:lnSpc>
            </a:pPr>
            <a:r>
              <a:rPr lang="en-US" sz="2400" b="0" i="0" u="none" strike="noStrike" baseline="0" dirty="0">
                <a:latin typeface="Calibri" panose="020F0502020204030204" pitchFamily="34" charset="0"/>
              </a:rPr>
              <a:t>of the Teachings. He proclaimed the universal truths, and, through love and wise demonstration of the universal verities of the Faith, attracted the hearts and the minds.”</a:t>
            </a:r>
            <a:endParaRPr lang="en-US" sz="2400" dirty="0"/>
          </a:p>
        </p:txBody>
      </p:sp>
      <p:pic>
        <p:nvPicPr>
          <p:cNvPr id="5" name="Picture 4" descr="Star with ringstone symbol.jpg">
            <a:extLst>
              <a:ext uri="{FF2B5EF4-FFF2-40B4-BE49-F238E27FC236}">
                <a16:creationId xmlns:a16="http://schemas.microsoft.com/office/drawing/2014/main" id="{8A1828C2-7379-A6D1-F298-1918CF977EE6}"/>
              </a:ext>
            </a:extLst>
          </p:cNvPr>
          <p:cNvPicPr>
            <a:picLocks noChangeAspect="1"/>
          </p:cNvPicPr>
          <p:nvPr/>
        </p:nvPicPr>
        <p:blipFill>
          <a:blip r:embed="rId3" cstate="print"/>
          <a:stretch>
            <a:fillRect/>
          </a:stretch>
        </p:blipFill>
        <p:spPr>
          <a:xfrm>
            <a:off x="8382000" y="381000"/>
            <a:ext cx="545985" cy="536147"/>
          </a:xfrm>
          <a:prstGeom prst="rect">
            <a:avLst/>
          </a:prstGeom>
        </p:spPr>
      </p:pic>
    </p:spTree>
    <p:extLst>
      <p:ext uri="{BB962C8B-B14F-4D97-AF65-F5344CB8AC3E}">
        <p14:creationId xmlns:p14="http://schemas.microsoft.com/office/powerpoint/2010/main" val="3880495242"/>
      </p:ext>
    </p:extLst>
  </p:cSld>
  <p:clrMapOvr>
    <a:masterClrMapping/>
  </p:clrMapOvr>
  <p:transition spd="med">
    <p:pull/>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749FD-F1E2-7518-FE7D-0C3ADC8714F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7712D2A-D56F-35EF-28B3-9F46B27F23DF}"/>
              </a:ext>
            </a:extLst>
          </p:cNvPr>
          <p:cNvPicPr>
            <a:picLocks noChangeAspect="1"/>
          </p:cNvPicPr>
          <p:nvPr/>
        </p:nvPicPr>
        <p:blipFill>
          <a:blip r:embed="rId2">
            <a:extLst>
              <a:ext uri="{28A0092B-C50C-407E-A947-70E740481C1C}">
                <a14:useLocalDpi xmlns:a14="http://schemas.microsoft.com/office/drawing/2010/main" val="0"/>
              </a:ext>
            </a:extLst>
          </a:blip>
          <a:srcRect t="1956" b="1956"/>
          <a:stretch/>
        </p:blipFill>
        <p:spPr>
          <a:xfrm>
            <a:off x="2971800" y="-23811"/>
            <a:ext cx="5181600" cy="6881811"/>
          </a:xfrm>
          <a:prstGeom prst="rect">
            <a:avLst/>
          </a:prstGeom>
          <a:ln>
            <a:noFill/>
          </a:ln>
          <a:effectLst>
            <a:softEdge rad="112500"/>
          </a:effectLst>
        </p:spPr>
      </p:pic>
      <p:pic>
        <p:nvPicPr>
          <p:cNvPr id="5" name="Picture 4" descr="Star with ringstone symbol.jpg">
            <a:extLst>
              <a:ext uri="{FF2B5EF4-FFF2-40B4-BE49-F238E27FC236}">
                <a16:creationId xmlns:a16="http://schemas.microsoft.com/office/drawing/2014/main" id="{F876594F-D1EA-F06B-BD35-77C8F05CDD88}"/>
              </a:ext>
            </a:extLst>
          </p:cNvPr>
          <p:cNvPicPr>
            <a:picLocks noChangeAspect="1"/>
          </p:cNvPicPr>
          <p:nvPr/>
        </p:nvPicPr>
        <p:blipFill>
          <a:blip r:embed="rId3" cstate="print"/>
          <a:stretch>
            <a:fillRect/>
          </a:stretch>
        </p:blipFill>
        <p:spPr>
          <a:xfrm>
            <a:off x="8382000" y="381000"/>
            <a:ext cx="545985" cy="536147"/>
          </a:xfrm>
          <a:prstGeom prst="rect">
            <a:avLst/>
          </a:prstGeom>
        </p:spPr>
      </p:pic>
    </p:spTree>
    <p:extLst>
      <p:ext uri="{BB962C8B-B14F-4D97-AF65-F5344CB8AC3E}">
        <p14:creationId xmlns:p14="http://schemas.microsoft.com/office/powerpoint/2010/main" val="30661553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r with ringstone symbol.jpg"/>
          <p:cNvPicPr>
            <a:picLocks noChangeAspect="1"/>
          </p:cNvPicPr>
          <p:nvPr/>
        </p:nvPicPr>
        <p:blipFill>
          <a:blip r:embed="rId2" cstate="print"/>
          <a:stretch>
            <a:fillRect/>
          </a:stretch>
        </p:blipFill>
        <p:spPr>
          <a:xfrm>
            <a:off x="8382000" y="381000"/>
            <a:ext cx="545985" cy="536147"/>
          </a:xfrm>
          <a:prstGeom prst="rect">
            <a:avLst/>
          </a:prstGeom>
        </p:spPr>
      </p:pic>
      <p:sp>
        <p:nvSpPr>
          <p:cNvPr id="3" name="TextBox 2"/>
          <p:cNvSpPr txBox="1"/>
          <p:nvPr/>
        </p:nvSpPr>
        <p:spPr>
          <a:xfrm>
            <a:off x="2286000" y="838200"/>
            <a:ext cx="5715000" cy="6324808"/>
          </a:xfrm>
          <a:prstGeom prst="rect">
            <a:avLst/>
          </a:prstGeom>
          <a:noFill/>
        </p:spPr>
        <p:txBody>
          <a:bodyPr wrap="square" rtlCol="0">
            <a:spAutoFit/>
          </a:bodyPr>
          <a:lstStyle/>
          <a:p>
            <a:pPr>
              <a:lnSpc>
                <a:spcPct val="150000"/>
              </a:lnSpc>
            </a:pP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rPr>
              <a:t>Lua </a:t>
            </a:r>
            <a:r>
              <a:rPr lang="en-US" sz="2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rPr>
              <a:t>Getsinger</a:t>
            </a: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rPr>
              <a:t>, </a:t>
            </a:r>
            <a:r>
              <a:rPr lang="en-US" sz="2000" dirty="0"/>
              <a:t>an </a:t>
            </a:r>
            <a:r>
              <a:rPr lang="en-US" dirty="0"/>
              <a:t>ardent American believer, loved the Master, yet she had a difficult time being obedient to Him. When He visited the United States, her great desire to ever be in His presence caused her to develop creative scenarios that would prevent her from having to leave. He wished her to travel to California to announce His appointment as the Centre of the Covenant and to prepare the friends for His arrival. She balked, but only because it would take her away from her Beloved. He patiently and lovingly taught her why it was important to heed His advice and she wrote a poem to illustrate the lesson she learned. She titled it:</a:t>
            </a:r>
          </a:p>
          <a:p>
            <a:pPr>
              <a:lnSpc>
                <a:spcPct val="150000"/>
              </a:lnSpc>
            </a:pPr>
            <a:endParaRPr lang="en-US" dirty="0">
              <a:latin typeface="Calibri" pitchFamily="34" charset="0"/>
            </a:endParaRPr>
          </a:p>
          <a:p>
            <a:endParaRPr lang="en-US" sz="2400" dirty="0">
              <a:latin typeface="Calibri"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l="9348" r="9348"/>
          <a:stretch/>
        </p:blipFill>
        <p:spPr>
          <a:xfrm>
            <a:off x="216015" y="381000"/>
            <a:ext cx="1953896" cy="36576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r with ringstone symbol.jpg"/>
          <p:cNvPicPr>
            <a:picLocks noChangeAspect="1"/>
          </p:cNvPicPr>
          <p:nvPr/>
        </p:nvPicPr>
        <p:blipFill>
          <a:blip r:embed="rId2" cstate="print"/>
          <a:stretch>
            <a:fillRect/>
          </a:stretch>
        </p:blipFill>
        <p:spPr>
          <a:xfrm>
            <a:off x="8382000" y="381000"/>
            <a:ext cx="545985" cy="536147"/>
          </a:xfrm>
          <a:prstGeom prst="rect">
            <a:avLst/>
          </a:prstGeom>
        </p:spPr>
      </p:pic>
      <p:sp>
        <p:nvSpPr>
          <p:cNvPr id="3" name="TextBox 2"/>
          <p:cNvSpPr txBox="1"/>
          <p:nvPr/>
        </p:nvSpPr>
        <p:spPr>
          <a:xfrm>
            <a:off x="495300" y="1371600"/>
            <a:ext cx="6934200" cy="5693866"/>
          </a:xfrm>
          <a:prstGeom prst="rect">
            <a:avLst/>
          </a:prstGeom>
          <a:noFill/>
        </p:spPr>
        <p:txBody>
          <a:bodyPr wrap="square" numCol="2" rtlCol="0">
            <a:spAutoFit/>
          </a:bodyPr>
          <a:lstStyle/>
          <a:p>
            <a:r>
              <a:rPr lang="en-US" sz="1400" dirty="0"/>
              <a:t>A block of marble caught the glance</a:t>
            </a:r>
          </a:p>
          <a:p>
            <a:r>
              <a:rPr lang="en-US" sz="1400" dirty="0"/>
              <a:t>Of </a:t>
            </a:r>
            <a:r>
              <a:rPr lang="en-US" sz="1400" dirty="0" err="1"/>
              <a:t>Buonarotti’s</a:t>
            </a:r>
            <a:r>
              <a:rPr lang="en-US" sz="1400" dirty="0"/>
              <a:t> eyes;</a:t>
            </a:r>
          </a:p>
          <a:p>
            <a:r>
              <a:rPr lang="en-US" sz="1400" dirty="0"/>
              <a:t>Which brightened in their deeps</a:t>
            </a:r>
          </a:p>
          <a:p>
            <a:r>
              <a:rPr lang="en-US" sz="1400" dirty="0"/>
              <a:t>Like meteor-lighted skies.</a:t>
            </a:r>
          </a:p>
          <a:p>
            <a:endParaRPr lang="en-US" sz="1400" dirty="0"/>
          </a:p>
          <a:p>
            <a:r>
              <a:rPr lang="en-US" sz="1400" dirty="0"/>
              <a:t>And one who stood beside him</a:t>
            </a:r>
          </a:p>
          <a:p>
            <a:r>
              <a:rPr lang="en-US" sz="1400" dirty="0"/>
              <a:t>Listened smiling as he heard</a:t>
            </a:r>
          </a:p>
          <a:p>
            <a:r>
              <a:rPr lang="en-US" sz="1400" dirty="0"/>
              <a:t>For —”I will make an angel of it,”</a:t>
            </a:r>
          </a:p>
          <a:p>
            <a:r>
              <a:rPr lang="en-US" sz="1400" dirty="0"/>
              <a:t>Was the sculptor’s word.</a:t>
            </a:r>
          </a:p>
          <a:p>
            <a:endParaRPr lang="en-US" sz="1400" dirty="0"/>
          </a:p>
          <a:p>
            <a:r>
              <a:rPr lang="en-US" sz="1400" dirty="0"/>
              <a:t>Soon mallet hard and chisel sharp</a:t>
            </a:r>
          </a:p>
          <a:p>
            <a:r>
              <a:rPr lang="en-US" sz="1400" dirty="0"/>
              <a:t>the stubborn block assailed;</a:t>
            </a:r>
          </a:p>
          <a:p>
            <a:r>
              <a:rPr lang="en-US" sz="1400" dirty="0"/>
              <a:t>And blow by blow, and pang by pang</a:t>
            </a:r>
          </a:p>
          <a:p>
            <a:r>
              <a:rPr lang="en-US" sz="1400" dirty="0"/>
              <a:t>The fairy form unveiled.</a:t>
            </a:r>
          </a:p>
          <a:p>
            <a:endParaRPr lang="en-US" sz="1400" dirty="0"/>
          </a:p>
          <a:p>
            <a:r>
              <a:rPr lang="en-US" sz="1400" dirty="0"/>
              <a:t>A brow was lifted high and pure,</a:t>
            </a:r>
          </a:p>
          <a:p>
            <a:r>
              <a:rPr lang="en-US" sz="1400" dirty="0"/>
              <a:t>The waking eyes outshone;</a:t>
            </a:r>
          </a:p>
          <a:p>
            <a:r>
              <a:rPr lang="en-US" sz="1400" dirty="0"/>
              <a:t>And as the Master fiercely wrought,</a:t>
            </a:r>
          </a:p>
          <a:p>
            <a:r>
              <a:rPr lang="en-US" sz="1400" dirty="0"/>
              <a:t>A smile broke through the stone.</a:t>
            </a:r>
          </a:p>
          <a:p>
            <a:endParaRPr lang="en-US" sz="1400" dirty="0"/>
          </a:p>
          <a:p>
            <a:r>
              <a:rPr lang="en-US" sz="1400" dirty="0"/>
              <a:t>Beneath the chisel’s edge, the hair</a:t>
            </a:r>
          </a:p>
          <a:p>
            <a:r>
              <a:rPr lang="en-US" sz="1400" dirty="0"/>
              <a:t>escaped in floating rings;</a:t>
            </a:r>
          </a:p>
          <a:p>
            <a:r>
              <a:rPr lang="en-US" sz="1400" dirty="0"/>
              <a:t>And plume by plume was slowly freed</a:t>
            </a:r>
          </a:p>
          <a:p>
            <a:r>
              <a:rPr lang="en-US" sz="1400" dirty="0"/>
              <a:t>In the sweep of half-furled wings.</a:t>
            </a:r>
          </a:p>
          <a:p>
            <a:endParaRPr lang="en-US" sz="1400" dirty="0"/>
          </a:p>
          <a:p>
            <a:endParaRPr lang="en-US" sz="1400" dirty="0"/>
          </a:p>
          <a:p>
            <a:endParaRPr lang="en-US" sz="1400" dirty="0">
              <a:latin typeface="Calibri" pitchFamily="34" charset="0"/>
            </a:endParaRPr>
          </a:p>
        </p:txBody>
      </p:sp>
      <p:sp>
        <p:nvSpPr>
          <p:cNvPr id="6" name="TextBox 5"/>
          <p:cNvSpPr txBox="1"/>
          <p:nvPr/>
        </p:nvSpPr>
        <p:spPr>
          <a:xfrm>
            <a:off x="1981200" y="538480"/>
            <a:ext cx="3581400" cy="646331"/>
          </a:xfrm>
          <a:prstGeom prst="rect">
            <a:avLst/>
          </a:prstGeom>
          <a:noFill/>
        </p:spPr>
        <p:txBody>
          <a:bodyPr wrap="square" rtlCol="0">
            <a:spAutoFit/>
          </a:bodyPr>
          <a:lstStyle/>
          <a:p>
            <a:pPr algn="ct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rPr>
              <a:t>Discipline</a:t>
            </a:r>
          </a:p>
        </p:txBody>
      </p:sp>
      <p:pic>
        <p:nvPicPr>
          <p:cNvPr id="1026" name="Picture 2" descr="Marble Blocks, Marble Quarry Blocks, Rough Marble Blocks">
            <a:extLst>
              <a:ext uri="{FF2B5EF4-FFF2-40B4-BE49-F238E27FC236}">
                <a16:creationId xmlns:a16="http://schemas.microsoft.com/office/drawing/2014/main" id="{9DF6678F-6050-EFE8-17C1-F774719B2B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295400"/>
            <a:ext cx="3962400" cy="53695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dissolve">
                                      <p:cBhvr>
                                        <p:cTn id="19" dur="500"/>
                                        <p:tgtEl>
                                          <p:spTgt spid="3">
                                            <p:txEl>
                                              <p:pRg st="5" end="5"/>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dissolve">
                                      <p:cBhvr>
                                        <p:cTn id="25" dur="500"/>
                                        <p:tgtEl>
                                          <p:spTgt spid="3">
                                            <p:txEl>
                                              <p:pRg st="7" end="7"/>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dissolve">
                                      <p:cBhvr>
                                        <p:cTn id="28" dur="500"/>
                                        <p:tgtEl>
                                          <p:spTgt spid="3">
                                            <p:txEl>
                                              <p:pRg st="8" end="8"/>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Effect transition="in" filter="dissolve">
                                      <p:cBhvr>
                                        <p:cTn id="31" dur="500"/>
                                        <p:tgtEl>
                                          <p:spTgt spid="3">
                                            <p:txEl>
                                              <p:pRg st="10" end="10"/>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3">
                                            <p:txEl>
                                              <p:pRg st="11" end="11"/>
                                            </p:txEl>
                                          </p:spTgt>
                                        </p:tgtEl>
                                        <p:attrNameLst>
                                          <p:attrName>style.visibility</p:attrName>
                                        </p:attrNameLst>
                                      </p:cBhvr>
                                      <p:to>
                                        <p:strVal val="visible"/>
                                      </p:to>
                                    </p:set>
                                    <p:animEffect transition="in" filter="dissolve">
                                      <p:cBhvr>
                                        <p:cTn id="34" dur="500"/>
                                        <p:tgtEl>
                                          <p:spTgt spid="3">
                                            <p:txEl>
                                              <p:pRg st="11" end="11"/>
                                            </p:txEl>
                                          </p:spTgt>
                                        </p:tgtEl>
                                      </p:cBhvr>
                                    </p:animEffect>
                                  </p:childTnLst>
                                </p:cTn>
                              </p:par>
                              <p:par>
                                <p:cTn id="35" presetID="9"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Effect transition="in" filter="dissolve">
                                      <p:cBhvr>
                                        <p:cTn id="37" dur="500"/>
                                        <p:tgtEl>
                                          <p:spTgt spid="3">
                                            <p:txEl>
                                              <p:pRg st="12" end="12"/>
                                            </p:txEl>
                                          </p:spTgt>
                                        </p:tgtEl>
                                      </p:cBhvr>
                                    </p:animEffect>
                                  </p:childTnLst>
                                </p:cTn>
                              </p:par>
                              <p:par>
                                <p:cTn id="38" presetID="9" presetClass="entr" presetSubtype="0" fill="hold" nodeType="withEffect">
                                  <p:stCondLst>
                                    <p:cond delay="0"/>
                                  </p:stCondLst>
                                  <p:childTnLst>
                                    <p:set>
                                      <p:cBhvr>
                                        <p:cTn id="39" dur="1" fill="hold">
                                          <p:stCondLst>
                                            <p:cond delay="0"/>
                                          </p:stCondLst>
                                        </p:cTn>
                                        <p:tgtEl>
                                          <p:spTgt spid="3">
                                            <p:txEl>
                                              <p:pRg st="13" end="13"/>
                                            </p:txEl>
                                          </p:spTgt>
                                        </p:tgtEl>
                                        <p:attrNameLst>
                                          <p:attrName>style.visibility</p:attrName>
                                        </p:attrNameLst>
                                      </p:cBhvr>
                                      <p:to>
                                        <p:strVal val="visible"/>
                                      </p:to>
                                    </p:set>
                                    <p:animEffect transition="in" filter="dissolve">
                                      <p:cBhvr>
                                        <p:cTn id="40" dur="500"/>
                                        <p:tgtEl>
                                          <p:spTgt spid="3">
                                            <p:txEl>
                                              <p:pRg st="13" end="13"/>
                                            </p:txEl>
                                          </p:spTgt>
                                        </p:tgtEl>
                                      </p:cBhvr>
                                    </p:animEffect>
                                  </p:childTnLst>
                                </p:cTn>
                              </p:par>
                              <p:par>
                                <p:cTn id="41" presetID="9" presetClass="entr" presetSubtype="0" fill="hold" nodeType="withEffect">
                                  <p:stCondLst>
                                    <p:cond delay="0"/>
                                  </p:stCondLst>
                                  <p:childTnLst>
                                    <p:set>
                                      <p:cBhvr>
                                        <p:cTn id="42" dur="1" fill="hold">
                                          <p:stCondLst>
                                            <p:cond delay="0"/>
                                          </p:stCondLst>
                                        </p:cTn>
                                        <p:tgtEl>
                                          <p:spTgt spid="3">
                                            <p:txEl>
                                              <p:pRg st="15" end="15"/>
                                            </p:txEl>
                                          </p:spTgt>
                                        </p:tgtEl>
                                        <p:attrNameLst>
                                          <p:attrName>style.visibility</p:attrName>
                                        </p:attrNameLst>
                                      </p:cBhvr>
                                      <p:to>
                                        <p:strVal val="visible"/>
                                      </p:to>
                                    </p:set>
                                    <p:animEffect transition="in" filter="dissolve">
                                      <p:cBhvr>
                                        <p:cTn id="43" dur="500"/>
                                        <p:tgtEl>
                                          <p:spTgt spid="3">
                                            <p:txEl>
                                              <p:pRg st="15" end="15"/>
                                            </p:txEl>
                                          </p:spTgt>
                                        </p:tgtEl>
                                      </p:cBhvr>
                                    </p:animEffect>
                                  </p:childTnLst>
                                </p:cTn>
                              </p:par>
                              <p:par>
                                <p:cTn id="44" presetID="9" presetClass="entr" presetSubtype="0" fill="hold" nodeType="withEffect">
                                  <p:stCondLst>
                                    <p:cond delay="0"/>
                                  </p:stCondLst>
                                  <p:childTnLst>
                                    <p:set>
                                      <p:cBhvr>
                                        <p:cTn id="45" dur="1" fill="hold">
                                          <p:stCondLst>
                                            <p:cond delay="0"/>
                                          </p:stCondLst>
                                        </p:cTn>
                                        <p:tgtEl>
                                          <p:spTgt spid="3">
                                            <p:txEl>
                                              <p:pRg st="16" end="16"/>
                                            </p:txEl>
                                          </p:spTgt>
                                        </p:tgtEl>
                                        <p:attrNameLst>
                                          <p:attrName>style.visibility</p:attrName>
                                        </p:attrNameLst>
                                      </p:cBhvr>
                                      <p:to>
                                        <p:strVal val="visible"/>
                                      </p:to>
                                    </p:set>
                                    <p:animEffect transition="in" filter="dissolve">
                                      <p:cBhvr>
                                        <p:cTn id="46" dur="500"/>
                                        <p:tgtEl>
                                          <p:spTgt spid="3">
                                            <p:txEl>
                                              <p:pRg st="16" end="16"/>
                                            </p:txEl>
                                          </p:spTgt>
                                        </p:tgtEl>
                                      </p:cBhvr>
                                    </p:animEffect>
                                  </p:childTnLst>
                                </p:cTn>
                              </p:par>
                              <p:par>
                                <p:cTn id="47" presetID="9" presetClass="entr" presetSubtype="0" fill="hold" nodeType="withEffect">
                                  <p:stCondLst>
                                    <p:cond delay="0"/>
                                  </p:stCondLst>
                                  <p:childTnLst>
                                    <p:set>
                                      <p:cBhvr>
                                        <p:cTn id="48" dur="1" fill="hold">
                                          <p:stCondLst>
                                            <p:cond delay="0"/>
                                          </p:stCondLst>
                                        </p:cTn>
                                        <p:tgtEl>
                                          <p:spTgt spid="3">
                                            <p:txEl>
                                              <p:pRg st="17" end="17"/>
                                            </p:txEl>
                                          </p:spTgt>
                                        </p:tgtEl>
                                        <p:attrNameLst>
                                          <p:attrName>style.visibility</p:attrName>
                                        </p:attrNameLst>
                                      </p:cBhvr>
                                      <p:to>
                                        <p:strVal val="visible"/>
                                      </p:to>
                                    </p:set>
                                    <p:animEffect transition="in" filter="dissolve">
                                      <p:cBhvr>
                                        <p:cTn id="49" dur="500"/>
                                        <p:tgtEl>
                                          <p:spTgt spid="3">
                                            <p:txEl>
                                              <p:pRg st="17" end="17"/>
                                            </p:txEl>
                                          </p:spTgt>
                                        </p:tgtEl>
                                      </p:cBhvr>
                                    </p:animEffect>
                                  </p:childTnLst>
                                </p:cTn>
                              </p:par>
                              <p:par>
                                <p:cTn id="50" presetID="9" presetClass="entr" presetSubtype="0" fill="hold" nodeType="withEffect">
                                  <p:stCondLst>
                                    <p:cond delay="0"/>
                                  </p:stCondLst>
                                  <p:childTnLst>
                                    <p:set>
                                      <p:cBhvr>
                                        <p:cTn id="51" dur="1" fill="hold">
                                          <p:stCondLst>
                                            <p:cond delay="0"/>
                                          </p:stCondLst>
                                        </p:cTn>
                                        <p:tgtEl>
                                          <p:spTgt spid="3">
                                            <p:txEl>
                                              <p:pRg st="18" end="18"/>
                                            </p:txEl>
                                          </p:spTgt>
                                        </p:tgtEl>
                                        <p:attrNameLst>
                                          <p:attrName>style.visibility</p:attrName>
                                        </p:attrNameLst>
                                      </p:cBhvr>
                                      <p:to>
                                        <p:strVal val="visible"/>
                                      </p:to>
                                    </p:set>
                                    <p:animEffect transition="in" filter="dissolve">
                                      <p:cBhvr>
                                        <p:cTn id="52" dur="500"/>
                                        <p:tgtEl>
                                          <p:spTgt spid="3">
                                            <p:txEl>
                                              <p:pRg st="18" end="18"/>
                                            </p:txEl>
                                          </p:spTgt>
                                        </p:tgtEl>
                                      </p:cBhvr>
                                    </p:animEffect>
                                  </p:childTnLst>
                                </p:cTn>
                              </p:par>
                              <p:par>
                                <p:cTn id="53" presetID="9" presetClass="entr" presetSubtype="0" fill="hold" nodeType="withEffect">
                                  <p:stCondLst>
                                    <p:cond delay="0"/>
                                  </p:stCondLst>
                                  <p:childTnLst>
                                    <p:set>
                                      <p:cBhvr>
                                        <p:cTn id="54" dur="1" fill="hold">
                                          <p:stCondLst>
                                            <p:cond delay="0"/>
                                          </p:stCondLst>
                                        </p:cTn>
                                        <p:tgtEl>
                                          <p:spTgt spid="3">
                                            <p:txEl>
                                              <p:pRg st="20" end="20"/>
                                            </p:txEl>
                                          </p:spTgt>
                                        </p:tgtEl>
                                        <p:attrNameLst>
                                          <p:attrName>style.visibility</p:attrName>
                                        </p:attrNameLst>
                                      </p:cBhvr>
                                      <p:to>
                                        <p:strVal val="visible"/>
                                      </p:to>
                                    </p:set>
                                    <p:animEffect transition="in" filter="dissolve">
                                      <p:cBhvr>
                                        <p:cTn id="55" dur="500"/>
                                        <p:tgtEl>
                                          <p:spTgt spid="3">
                                            <p:txEl>
                                              <p:pRg st="20" end="20"/>
                                            </p:txEl>
                                          </p:spTgt>
                                        </p:tgtEl>
                                      </p:cBhvr>
                                    </p:animEffect>
                                  </p:childTnLst>
                                </p:cTn>
                              </p:par>
                              <p:par>
                                <p:cTn id="56" presetID="9" presetClass="entr" presetSubtype="0" fill="hold" nodeType="withEffect">
                                  <p:stCondLst>
                                    <p:cond delay="0"/>
                                  </p:stCondLst>
                                  <p:childTnLst>
                                    <p:set>
                                      <p:cBhvr>
                                        <p:cTn id="57" dur="1" fill="hold">
                                          <p:stCondLst>
                                            <p:cond delay="0"/>
                                          </p:stCondLst>
                                        </p:cTn>
                                        <p:tgtEl>
                                          <p:spTgt spid="3">
                                            <p:txEl>
                                              <p:pRg st="21" end="21"/>
                                            </p:txEl>
                                          </p:spTgt>
                                        </p:tgtEl>
                                        <p:attrNameLst>
                                          <p:attrName>style.visibility</p:attrName>
                                        </p:attrNameLst>
                                      </p:cBhvr>
                                      <p:to>
                                        <p:strVal val="visible"/>
                                      </p:to>
                                    </p:set>
                                    <p:animEffect transition="in" filter="dissolve">
                                      <p:cBhvr>
                                        <p:cTn id="58" dur="500"/>
                                        <p:tgtEl>
                                          <p:spTgt spid="3">
                                            <p:txEl>
                                              <p:pRg st="21" end="21"/>
                                            </p:txEl>
                                          </p:spTgt>
                                        </p:tgtEl>
                                      </p:cBhvr>
                                    </p:animEffect>
                                  </p:childTnLst>
                                </p:cTn>
                              </p:par>
                              <p:par>
                                <p:cTn id="59" presetID="9" presetClass="entr" presetSubtype="0" fill="hold" nodeType="withEffect">
                                  <p:stCondLst>
                                    <p:cond delay="0"/>
                                  </p:stCondLst>
                                  <p:childTnLst>
                                    <p:set>
                                      <p:cBhvr>
                                        <p:cTn id="60" dur="1" fill="hold">
                                          <p:stCondLst>
                                            <p:cond delay="0"/>
                                          </p:stCondLst>
                                        </p:cTn>
                                        <p:tgtEl>
                                          <p:spTgt spid="3">
                                            <p:txEl>
                                              <p:pRg st="22" end="22"/>
                                            </p:txEl>
                                          </p:spTgt>
                                        </p:tgtEl>
                                        <p:attrNameLst>
                                          <p:attrName>style.visibility</p:attrName>
                                        </p:attrNameLst>
                                      </p:cBhvr>
                                      <p:to>
                                        <p:strVal val="visible"/>
                                      </p:to>
                                    </p:set>
                                    <p:animEffect transition="in" filter="dissolve">
                                      <p:cBhvr>
                                        <p:cTn id="61" dur="500"/>
                                        <p:tgtEl>
                                          <p:spTgt spid="3">
                                            <p:txEl>
                                              <p:pRg st="22" end="22"/>
                                            </p:txEl>
                                          </p:spTgt>
                                        </p:tgtEl>
                                      </p:cBhvr>
                                    </p:animEffect>
                                  </p:childTnLst>
                                </p:cTn>
                              </p:par>
                              <p:par>
                                <p:cTn id="62" presetID="9" presetClass="entr" presetSubtype="0" fill="hold" nodeType="withEffect">
                                  <p:stCondLst>
                                    <p:cond delay="0"/>
                                  </p:stCondLst>
                                  <p:childTnLst>
                                    <p:set>
                                      <p:cBhvr>
                                        <p:cTn id="63" dur="1" fill="hold">
                                          <p:stCondLst>
                                            <p:cond delay="0"/>
                                          </p:stCondLst>
                                        </p:cTn>
                                        <p:tgtEl>
                                          <p:spTgt spid="3">
                                            <p:txEl>
                                              <p:pRg st="23" end="23"/>
                                            </p:txEl>
                                          </p:spTgt>
                                        </p:tgtEl>
                                        <p:attrNameLst>
                                          <p:attrName>style.visibility</p:attrName>
                                        </p:attrNameLst>
                                      </p:cBhvr>
                                      <p:to>
                                        <p:strVal val="visible"/>
                                      </p:to>
                                    </p:set>
                                    <p:animEffect transition="in" filter="dissolve">
                                      <p:cBhvr>
                                        <p:cTn id="64" dur="500"/>
                                        <p:tgtEl>
                                          <p:spTgt spid="3">
                                            <p:txEl>
                                              <p:pRg st="23" end="23"/>
                                            </p:txEl>
                                          </p:spTgt>
                                        </p:tgtEl>
                                      </p:cBhvr>
                                    </p:animEffect>
                                  </p:childTnLst>
                                </p:cTn>
                              </p:par>
                            </p:childTnLst>
                          </p:cTn>
                        </p:par>
                        <p:par>
                          <p:cTn id="65" fill="hold">
                            <p:stCondLst>
                              <p:cond delay="500"/>
                            </p:stCondLst>
                            <p:childTnLst>
                              <p:par>
                                <p:cTn id="66" presetID="1" presetClass="entr" presetSubtype="0" fill="hold" nodeType="afterEffect">
                                  <p:stCondLst>
                                    <p:cond delay="0"/>
                                  </p:stCondLst>
                                  <p:childTnLst>
                                    <p:set>
                                      <p:cBhvr>
                                        <p:cTn id="67"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111E4-37C3-E0FA-8665-2CB6E6562908}"/>
            </a:ext>
          </a:extLst>
        </p:cNvPr>
        <p:cNvGrpSpPr/>
        <p:nvPr/>
      </p:nvGrpSpPr>
      <p:grpSpPr>
        <a:xfrm>
          <a:off x="0" y="0"/>
          <a:ext cx="0" cy="0"/>
          <a:chOff x="0" y="0"/>
          <a:chExt cx="0" cy="0"/>
        </a:xfrm>
      </p:grpSpPr>
      <p:pic>
        <p:nvPicPr>
          <p:cNvPr id="2" name="Picture 1" descr="Star with ringstone symbol.jpg">
            <a:extLst>
              <a:ext uri="{FF2B5EF4-FFF2-40B4-BE49-F238E27FC236}">
                <a16:creationId xmlns:a16="http://schemas.microsoft.com/office/drawing/2014/main" id="{603B18AB-F281-6753-40F7-4FD326AC18B0}"/>
              </a:ext>
            </a:extLst>
          </p:cNvPr>
          <p:cNvPicPr>
            <a:picLocks noChangeAspect="1"/>
          </p:cNvPicPr>
          <p:nvPr/>
        </p:nvPicPr>
        <p:blipFill>
          <a:blip r:embed="rId2" cstate="print"/>
          <a:stretch>
            <a:fillRect/>
          </a:stretch>
        </p:blipFill>
        <p:spPr>
          <a:xfrm>
            <a:off x="8382000" y="381000"/>
            <a:ext cx="545985" cy="536147"/>
          </a:xfrm>
          <a:prstGeom prst="rect">
            <a:avLst/>
          </a:prstGeom>
        </p:spPr>
      </p:pic>
      <p:sp>
        <p:nvSpPr>
          <p:cNvPr id="3" name="TextBox 2">
            <a:extLst>
              <a:ext uri="{FF2B5EF4-FFF2-40B4-BE49-F238E27FC236}">
                <a16:creationId xmlns:a16="http://schemas.microsoft.com/office/drawing/2014/main" id="{805F42D0-C0B1-4C7B-C801-C2CA3B05939D}"/>
              </a:ext>
            </a:extLst>
          </p:cNvPr>
          <p:cNvSpPr txBox="1"/>
          <p:nvPr/>
        </p:nvSpPr>
        <p:spPr>
          <a:xfrm>
            <a:off x="4114800" y="1371600"/>
            <a:ext cx="6934200" cy="5693866"/>
          </a:xfrm>
          <a:prstGeom prst="rect">
            <a:avLst/>
          </a:prstGeom>
          <a:noFill/>
        </p:spPr>
        <p:txBody>
          <a:bodyPr wrap="square" numCol="2" rtlCol="0">
            <a:spAutoFit/>
          </a:bodyPr>
          <a:lstStyle/>
          <a:p>
            <a:r>
              <a:rPr lang="en-US" sz="1400" dirty="0"/>
              <a:t>The stately bust and graceful limbs</a:t>
            </a:r>
          </a:p>
          <a:p>
            <a:r>
              <a:rPr lang="en-US" sz="1400" dirty="0"/>
              <a:t>Their marble fetters shed;</a:t>
            </a:r>
          </a:p>
          <a:p>
            <a:r>
              <a:rPr lang="en-US" sz="1400" dirty="0"/>
              <a:t>And where the shapeless block had been</a:t>
            </a:r>
          </a:p>
          <a:p>
            <a:r>
              <a:rPr lang="en-US" sz="1400" dirty="0"/>
              <a:t>An Angel stood instead.</a:t>
            </a:r>
          </a:p>
          <a:p>
            <a:endParaRPr lang="en-US" sz="1400" dirty="0"/>
          </a:p>
          <a:p>
            <a:r>
              <a:rPr lang="en-US" sz="1400" dirty="0"/>
              <a:t>O blows that smite! O hurts that pierce</a:t>
            </a:r>
          </a:p>
          <a:p>
            <a:r>
              <a:rPr lang="en-US" sz="1400" dirty="0"/>
              <a:t>This shrinking heart of mine;</a:t>
            </a:r>
          </a:p>
          <a:p>
            <a:r>
              <a:rPr lang="en-US" sz="1400" dirty="0"/>
              <a:t>What are ye but the Master’s tools</a:t>
            </a:r>
          </a:p>
          <a:p>
            <a:r>
              <a:rPr lang="en-US" sz="1400" dirty="0"/>
              <a:t>Forming a work divine?</a:t>
            </a:r>
          </a:p>
          <a:p>
            <a:endParaRPr lang="en-US" sz="1400" dirty="0"/>
          </a:p>
          <a:p>
            <a:r>
              <a:rPr lang="en-US" sz="1400" dirty="0"/>
              <a:t>O hopes that crumble at my feet!</a:t>
            </a:r>
          </a:p>
          <a:p>
            <a:r>
              <a:rPr lang="en-US" sz="1400" dirty="0"/>
              <a:t>O joys that mock and flee!</a:t>
            </a:r>
          </a:p>
          <a:p>
            <a:r>
              <a:rPr lang="en-US" sz="1400" dirty="0"/>
              <a:t>Ye only are the mists that hide </a:t>
            </a:r>
          </a:p>
          <a:p>
            <a:r>
              <a:rPr lang="en-US" sz="1400" dirty="0"/>
              <a:t>God’s greatest gift from me.</a:t>
            </a:r>
          </a:p>
          <a:p>
            <a:endParaRPr lang="en-US" sz="1400" dirty="0"/>
          </a:p>
          <a:p>
            <a:r>
              <a:rPr lang="en-US" sz="1400" dirty="0"/>
              <a:t>Sculptor of souls! I lift to thee</a:t>
            </a:r>
          </a:p>
          <a:p>
            <a:r>
              <a:rPr lang="en-US" sz="1400" dirty="0"/>
              <a:t>Bound hands and burdened heart;</a:t>
            </a:r>
          </a:p>
          <a:p>
            <a:r>
              <a:rPr lang="en-US" sz="1400" dirty="0"/>
              <a:t>Spare not Thy chisel. Set me free,</a:t>
            </a:r>
          </a:p>
          <a:p>
            <a:r>
              <a:rPr lang="en-US" sz="1400" dirty="0"/>
              <a:t>However great the hurt.</a:t>
            </a:r>
          </a:p>
          <a:p>
            <a:endParaRPr lang="en-US" sz="1400" dirty="0"/>
          </a:p>
          <a:p>
            <a:r>
              <a:rPr lang="en-US" sz="1400" dirty="0"/>
              <a:t>How blest if all these seeming ills,</a:t>
            </a:r>
          </a:p>
          <a:p>
            <a:r>
              <a:rPr lang="en-US" sz="1400" dirty="0"/>
              <a:t>Which drew my thoughts to Thee,</a:t>
            </a:r>
          </a:p>
          <a:p>
            <a:r>
              <a:rPr lang="en-US" sz="1400" dirty="0"/>
              <a:t>Should only prove that Thou wilt make </a:t>
            </a:r>
          </a:p>
          <a:p>
            <a:r>
              <a:rPr lang="en-US" sz="1400" dirty="0"/>
              <a:t>An Angel out of me.</a:t>
            </a:r>
          </a:p>
          <a:p>
            <a:endParaRPr lang="en-US" sz="1400" dirty="0"/>
          </a:p>
          <a:p>
            <a:endParaRPr lang="en-US" sz="1400" dirty="0"/>
          </a:p>
          <a:p>
            <a:endParaRPr lang="en-US" sz="1400" dirty="0">
              <a:latin typeface="Calibri" pitchFamily="34" charset="0"/>
            </a:endParaRPr>
          </a:p>
        </p:txBody>
      </p:sp>
      <p:sp>
        <p:nvSpPr>
          <p:cNvPr id="6" name="TextBox 5">
            <a:extLst>
              <a:ext uri="{FF2B5EF4-FFF2-40B4-BE49-F238E27FC236}">
                <a16:creationId xmlns:a16="http://schemas.microsoft.com/office/drawing/2014/main" id="{D4F715CB-86D1-1C51-8A44-A710A1EB4B3D}"/>
              </a:ext>
            </a:extLst>
          </p:cNvPr>
          <p:cNvSpPr txBox="1"/>
          <p:nvPr/>
        </p:nvSpPr>
        <p:spPr>
          <a:xfrm>
            <a:off x="2286000" y="593981"/>
            <a:ext cx="3581400" cy="646331"/>
          </a:xfrm>
          <a:prstGeom prst="rect">
            <a:avLst/>
          </a:prstGeom>
          <a:noFill/>
        </p:spPr>
        <p:txBody>
          <a:bodyPr wrap="square" rtlCol="0">
            <a:spAutoFit/>
          </a:bodyPr>
          <a:lstStyle/>
          <a:p>
            <a:pPr algn="ct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rPr>
              <a:t>Discipline</a:t>
            </a:r>
          </a:p>
        </p:txBody>
      </p:sp>
      <p:pic>
        <p:nvPicPr>
          <p:cNvPr id="5" name="Picture 4">
            <a:extLst>
              <a:ext uri="{FF2B5EF4-FFF2-40B4-BE49-F238E27FC236}">
                <a16:creationId xmlns:a16="http://schemas.microsoft.com/office/drawing/2014/main" id="{D9855FE4-154F-0644-E3BA-3A00B6BF4E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 y="1371600"/>
            <a:ext cx="3352800" cy="5380338"/>
          </a:xfrm>
          <a:prstGeom prst="rect">
            <a:avLst/>
          </a:prstGeom>
          <a:ln>
            <a:noFill/>
          </a:ln>
          <a:effectLst>
            <a:softEdge rad="112500"/>
          </a:effectLst>
        </p:spPr>
      </p:pic>
    </p:spTree>
    <p:extLst>
      <p:ext uri="{BB962C8B-B14F-4D97-AF65-F5344CB8AC3E}">
        <p14:creationId xmlns:p14="http://schemas.microsoft.com/office/powerpoint/2010/main" val="87516065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2862755"/>
            <a:ext cx="6633547" cy="1132490"/>
          </a:xfrm>
          <a:prstGeom prst="rect">
            <a:avLst/>
          </a:prstGeom>
          <a:noFill/>
        </p:spPr>
        <p:txBody>
          <a:bodyPr wrap="none" rtlCol="0">
            <a:spAutoFit/>
          </a:bodyPr>
          <a:lstStyle/>
          <a:p>
            <a:pPr algn="ctr">
              <a:lnSpc>
                <a:spcPct val="150000"/>
              </a:lnSpc>
            </a:pPr>
            <a:r>
              <a:rPr lang="en-US" sz="2400" dirty="0"/>
              <a:t>Despite these lofty titles bestowed upon Him, </a:t>
            </a:r>
          </a:p>
          <a:p>
            <a:pPr algn="ctr">
              <a:lnSpc>
                <a:spcPct val="150000"/>
              </a:lnSpc>
            </a:pPr>
            <a:r>
              <a:rPr lang="en-US" sz="2400" dirty="0">
                <a:ea typeface="Times New Roman" pitchFamily="18" charset="0"/>
              </a:rPr>
              <a:t>He insisted:</a:t>
            </a:r>
            <a:endParaRPr lang="en-US" sz="2400" dirty="0"/>
          </a:p>
        </p:txBody>
      </p:sp>
      <p:pic>
        <p:nvPicPr>
          <p:cNvPr id="3" name="Picture 2"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spTree>
  </p:cSld>
  <p:clrMapOvr>
    <a:masterClrMapping/>
  </p:clrMapOvr>
  <p:transition>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uliet Thompson young.jpg"/>
          <p:cNvPicPr>
            <a:picLocks noChangeAspect="1"/>
          </p:cNvPicPr>
          <p:nvPr/>
        </p:nvPicPr>
        <p:blipFill>
          <a:blip r:embed="rId2" cstate="print"/>
          <a:stretch>
            <a:fillRect/>
          </a:stretch>
        </p:blipFill>
        <p:spPr>
          <a:xfrm>
            <a:off x="4495800" y="1295400"/>
            <a:ext cx="3200400" cy="468015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5" name="TextBox 4"/>
          <p:cNvSpPr txBox="1"/>
          <p:nvPr/>
        </p:nvSpPr>
        <p:spPr>
          <a:xfrm>
            <a:off x="304800" y="1519079"/>
            <a:ext cx="5410200" cy="3902479"/>
          </a:xfrm>
          <a:prstGeom prst="rect">
            <a:avLst/>
          </a:prstGeom>
          <a:noFill/>
        </p:spPr>
        <p:txBody>
          <a:bodyPr wrap="square" rtlCol="0">
            <a:spAutoFit/>
          </a:bodyPr>
          <a:lstStyle/>
          <a:p>
            <a:pPr>
              <a:lnSpc>
                <a:spcPct val="150000"/>
              </a:lnSpc>
            </a:pPr>
            <a:r>
              <a:rPr lang="en-US" sz="2400" dirty="0"/>
              <a:t>               Artist </a:t>
            </a:r>
            <a:r>
              <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rPr>
              <a:t>Juliet Thompson</a:t>
            </a:r>
            <a:r>
              <a:rPr lang="en-US" sz="2400" dirty="0"/>
              <a:t>,</a:t>
            </a:r>
          </a:p>
          <a:p>
            <a:pPr>
              <a:lnSpc>
                <a:spcPct val="150000"/>
              </a:lnSpc>
            </a:pPr>
            <a:r>
              <a:rPr lang="en-US" sz="2400" dirty="0"/>
              <a:t> who painted a portrait of the  </a:t>
            </a:r>
          </a:p>
          <a:p>
            <a:pPr>
              <a:lnSpc>
                <a:spcPct val="150000"/>
              </a:lnSpc>
            </a:pPr>
            <a:r>
              <a:rPr lang="en-US" sz="2400" dirty="0"/>
              <a:t>    </a:t>
            </a:r>
            <a:r>
              <a:rPr lang="en-US" sz="2400" dirty="0" err="1"/>
              <a:t>Master,and</a:t>
            </a:r>
            <a:r>
              <a:rPr lang="en-US" sz="2400" dirty="0"/>
              <a:t> was very close                                                                              </a:t>
            </a:r>
          </a:p>
          <a:p>
            <a:pPr>
              <a:lnSpc>
                <a:spcPct val="150000"/>
              </a:lnSpc>
            </a:pPr>
            <a:r>
              <a:rPr lang="en-US" sz="2400" dirty="0"/>
              <a:t>               to Lua, shared her</a:t>
            </a:r>
          </a:p>
          <a:p>
            <a:pPr>
              <a:lnSpc>
                <a:spcPct val="150000"/>
              </a:lnSpc>
            </a:pPr>
            <a:r>
              <a:rPr lang="en-US" sz="2400" dirty="0"/>
              <a:t>   eyewitness account of the </a:t>
            </a:r>
          </a:p>
          <a:p>
            <a:pPr>
              <a:lnSpc>
                <a:spcPct val="150000"/>
              </a:lnSpc>
            </a:pPr>
            <a:r>
              <a:rPr lang="en-US" sz="2400" dirty="0"/>
              <a:t>   moment when '</a:t>
            </a:r>
            <a:r>
              <a:rPr lang="en-US" sz="2400" dirty="0" err="1"/>
              <a:t>Abdu'l-Bahá</a:t>
            </a:r>
            <a:r>
              <a:rPr lang="en-US" sz="2400" dirty="0"/>
              <a:t>  </a:t>
            </a:r>
          </a:p>
          <a:p>
            <a:pPr>
              <a:lnSpc>
                <a:spcPct val="150000"/>
              </a:lnSpc>
            </a:pPr>
            <a:r>
              <a:rPr lang="en-US" sz="2400" dirty="0"/>
              <a:t>      announced to Lua her task:</a:t>
            </a:r>
          </a:p>
        </p:txBody>
      </p:sp>
      <p:pic>
        <p:nvPicPr>
          <p:cNvPr id="6" name="Picture 5"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tar with ringstone symbol.jpg"/>
          <p:cNvPicPr>
            <a:picLocks noChangeAspect="1"/>
          </p:cNvPicPr>
          <p:nvPr/>
        </p:nvPicPr>
        <p:blipFill>
          <a:blip r:embed="rId2" cstate="print"/>
          <a:stretch>
            <a:fillRect/>
          </a:stretch>
        </p:blipFill>
        <p:spPr>
          <a:xfrm>
            <a:off x="8382000" y="381000"/>
            <a:ext cx="545985" cy="536147"/>
          </a:xfrm>
          <a:prstGeom prst="rect">
            <a:avLst/>
          </a:prstGeom>
        </p:spPr>
      </p:pic>
      <p:sp>
        <p:nvSpPr>
          <p:cNvPr id="2" name="TextBox 1">
            <a:extLst>
              <a:ext uri="{FF2B5EF4-FFF2-40B4-BE49-F238E27FC236}">
                <a16:creationId xmlns:a16="http://schemas.microsoft.com/office/drawing/2014/main" id="{5BB112FC-15C3-F877-2AC8-72B6BB629FEF}"/>
              </a:ext>
            </a:extLst>
          </p:cNvPr>
          <p:cNvSpPr txBox="1"/>
          <p:nvPr/>
        </p:nvSpPr>
        <p:spPr>
          <a:xfrm>
            <a:off x="1905000" y="672140"/>
            <a:ext cx="6248400" cy="5421933"/>
          </a:xfrm>
          <a:prstGeom prst="rect">
            <a:avLst/>
          </a:prstGeom>
          <a:noFill/>
        </p:spPr>
        <p:txBody>
          <a:bodyPr wrap="square" rtlCol="0">
            <a:spAutoFit/>
          </a:bodyPr>
          <a:lstStyle/>
          <a:p>
            <a:endParaRPr lang="en-US" sz="2000" dirty="0">
              <a:latin typeface="Calibri" pitchFamily="34" charset="0"/>
            </a:endParaRPr>
          </a:p>
          <a:p>
            <a:pPr lvl="1">
              <a:lnSpc>
                <a:spcPct val="150000"/>
              </a:lnSpc>
            </a:pPr>
            <a:r>
              <a:rPr lang="en-US" sz="2000" dirty="0"/>
              <a:t>“Never shall I forget that moment, the flashing eyes of 'Abdu'l-Bahá, the reverberations of His Voice, the Power that still rocked the room. God of lightning and thunder! I thought.</a:t>
            </a:r>
          </a:p>
          <a:p>
            <a:pPr lvl="1">
              <a:lnSpc>
                <a:spcPct val="150000"/>
              </a:lnSpc>
            </a:pPr>
            <a:r>
              <a:rPr lang="en-US" sz="2000" i="1" dirty="0"/>
              <a:t>	“’I appoint you, Lua, the Herald of the Covenant. And I AM THE COVENANT, appointed by Bahá'u'lláh. And no one can refute His Word. This is the Testament of Bahá'u'lláh. You will find it in the Holy Book of </a:t>
            </a:r>
            <a:r>
              <a:rPr lang="en-US" sz="2000" i="1" dirty="0" err="1"/>
              <a:t>Aqdas</a:t>
            </a:r>
            <a:r>
              <a:rPr lang="en-US" sz="2000" i="1" dirty="0"/>
              <a:t>. Go forth and proclaim, 'This is THE COVENANT OF GOD in your midst.’’”</a:t>
            </a:r>
          </a:p>
        </p:txBody>
      </p:sp>
      <p:pic>
        <p:nvPicPr>
          <p:cNvPr id="7" name="Picture 6" descr="A person wearing a robe&#10;&#10;Description automatically generated">
            <a:extLst>
              <a:ext uri="{FF2B5EF4-FFF2-40B4-BE49-F238E27FC236}">
                <a16:creationId xmlns:a16="http://schemas.microsoft.com/office/drawing/2014/main" id="{179080E9-7E33-AD4E-CC88-2142718E8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600200"/>
            <a:ext cx="2228503" cy="4171649"/>
          </a:xfrm>
          <a:prstGeom prst="rect">
            <a:avLst/>
          </a:prstGeom>
          <a:ln>
            <a:noFill/>
          </a:ln>
          <a:effectLst>
            <a:softEdge rad="112500"/>
          </a:effectLst>
        </p:spPr>
      </p:pic>
    </p:spTree>
    <p:extLst>
      <p:ext uri="{BB962C8B-B14F-4D97-AF65-F5344CB8AC3E}">
        <p14:creationId xmlns:p14="http://schemas.microsoft.com/office/powerpoint/2010/main" val="85374498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p:cTn id="7"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2" end="2"/>
                                            </p:txEl>
                                          </p:spTgt>
                                        </p:tgtEl>
                                      </p:cBhvr>
                                    </p:animEffect>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2514600"/>
            <a:ext cx="6477000" cy="1132490"/>
          </a:xfrm>
          <a:prstGeom prst="rect">
            <a:avLst/>
          </a:prstGeom>
          <a:noFill/>
        </p:spPr>
        <p:txBody>
          <a:bodyPr wrap="square" rtlCol="0">
            <a:spAutoFit/>
          </a:bodyPr>
          <a:lstStyle/>
          <a:p>
            <a:pPr>
              <a:lnSpc>
                <a:spcPct val="150000"/>
              </a:lnSpc>
            </a:pPr>
            <a:r>
              <a:rPr lang="en-US" sz="2400" dirty="0"/>
              <a:t>We, too, should honor the exhortations of ‘</a:t>
            </a:r>
            <a:r>
              <a:rPr lang="en-US" sz="2400" dirty="0" err="1"/>
              <a:t>Abdu’l-Bah</a:t>
            </a:r>
            <a:r>
              <a:rPr lang="en-US" sz="2400" dirty="0" err="1">
                <a:ea typeface="Times New Roman" pitchFamily="18" charset="0"/>
              </a:rPr>
              <a:t>á</a:t>
            </a:r>
            <a:r>
              <a:rPr lang="en-US" sz="2400" dirty="0"/>
              <a:t> Who once said to the believers:</a:t>
            </a:r>
          </a:p>
        </p:txBody>
      </p:sp>
      <p:pic>
        <p:nvPicPr>
          <p:cNvPr id="3" name="Picture 2"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spTree>
  </p:cSld>
  <p:clrMapOvr>
    <a:masterClrMapping/>
  </p:clrMapOvr>
  <p:transition>
    <p:split orient="vert" dir="in"/>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orch held by hand.jpg"/>
          <p:cNvPicPr>
            <a:picLocks noChangeAspect="1"/>
          </p:cNvPicPr>
          <p:nvPr/>
        </p:nvPicPr>
        <p:blipFill>
          <a:blip r:embed="rId3" cstate="print"/>
          <a:stretch>
            <a:fillRect/>
          </a:stretch>
        </p:blipFill>
        <p:spPr>
          <a:xfrm>
            <a:off x="2895600" y="685800"/>
            <a:ext cx="2071687" cy="4495800"/>
          </a:xfrm>
          <a:prstGeom prst="rect">
            <a:avLst/>
          </a:prstGeom>
        </p:spPr>
      </p:pic>
      <p:sp>
        <p:nvSpPr>
          <p:cNvPr id="2" name="Rectangle 1"/>
          <p:cNvSpPr/>
          <p:nvPr/>
        </p:nvSpPr>
        <p:spPr>
          <a:xfrm>
            <a:off x="0" y="2209800"/>
            <a:ext cx="7924800" cy="3046988"/>
          </a:xfrm>
          <a:prstGeom prst="rect">
            <a:avLst/>
          </a:prstGeom>
        </p:spPr>
        <p:txBody>
          <a:bodyPr wrap="square">
            <a:spAutoFit/>
          </a:bodyPr>
          <a:lstStyle/>
          <a:p>
            <a:pPr>
              <a:lnSpc>
                <a:spcPct val="150000"/>
              </a:lnSpc>
            </a:pPr>
            <a:r>
              <a:rPr lang="en-US" sz="2800" dirty="0">
                <a:latin typeface="Calibri" pitchFamily="34" charset="0"/>
              </a:rPr>
              <a:t> </a:t>
            </a:r>
            <a:r>
              <a:rPr lang="en-US" sz="2800" i="1" dirty="0">
                <a:latin typeface="Calibri" pitchFamily="34" charset="0"/>
              </a:rPr>
              <a:t>           “</a:t>
            </a:r>
            <a:r>
              <a:rPr lang="en-US" sz="2800" i="1" dirty="0"/>
              <a:t>I have come             with a torch </a:t>
            </a:r>
          </a:p>
          <a:p>
            <a:pPr>
              <a:lnSpc>
                <a:spcPct val="150000"/>
              </a:lnSpc>
            </a:pPr>
            <a:r>
              <a:rPr lang="en-US" sz="2800" i="1" dirty="0"/>
              <a:t>             in my hand,           seeking out </a:t>
            </a:r>
          </a:p>
          <a:p>
            <a:pPr>
              <a:lnSpc>
                <a:spcPct val="150000"/>
              </a:lnSpc>
            </a:pPr>
            <a:r>
              <a:rPr lang="en-US" sz="2800" i="1" dirty="0"/>
              <a:t>  those who will arise              and help me </a:t>
            </a:r>
          </a:p>
          <a:p>
            <a:pPr>
              <a:lnSpc>
                <a:spcPct val="150000"/>
              </a:lnSpc>
            </a:pPr>
            <a:r>
              <a:rPr lang="en-US" sz="2800" i="1" dirty="0"/>
              <a:t>              to bring about           the </a:t>
            </a:r>
          </a:p>
          <a:p>
            <a:endParaRPr lang="en-US" sz="2400" i="1" dirty="0">
              <a:latin typeface="Calibri" pitchFamily="34" charset="0"/>
            </a:endParaRPr>
          </a:p>
        </p:txBody>
      </p:sp>
      <p:pic>
        <p:nvPicPr>
          <p:cNvPr id="4" name="Picture 3" descr="Star with ringstone symbol.jpg"/>
          <p:cNvPicPr>
            <a:picLocks noChangeAspect="1"/>
          </p:cNvPicPr>
          <p:nvPr/>
        </p:nvPicPr>
        <p:blipFill>
          <a:blip r:embed="rId4" cstate="print"/>
          <a:stretch>
            <a:fillRect/>
          </a:stretch>
        </p:blipFill>
        <p:spPr>
          <a:xfrm>
            <a:off x="8382000" y="381000"/>
            <a:ext cx="545985" cy="536147"/>
          </a:xfrm>
          <a:prstGeom prst="rect">
            <a:avLst/>
          </a:prstGeom>
        </p:spPr>
      </p:pic>
      <p:sp>
        <p:nvSpPr>
          <p:cNvPr id="6" name="Rectangle 5"/>
          <p:cNvSpPr/>
          <p:nvPr/>
        </p:nvSpPr>
        <p:spPr>
          <a:xfrm>
            <a:off x="381000" y="5156537"/>
            <a:ext cx="7391400" cy="1015663"/>
          </a:xfrm>
          <a:prstGeom prst="rect">
            <a:avLst/>
          </a:prstGeom>
        </p:spPr>
        <p:txBody>
          <a:bodyPr wrap="square">
            <a:spAutoFit/>
          </a:bodyPr>
          <a:lstStyle/>
          <a:p>
            <a:pPr algn="ctr"/>
            <a:r>
              <a:rPr lang="en-US" sz="60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rPr>
              <a:t>Most Great Peace”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anim calcmode="lin" valueType="num">
                                      <p:cBhvr>
                                        <p:cTn id="8" dur="2000" fill="hold"/>
                                        <p:tgtEl>
                                          <p:spTgt spid="6">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2971800"/>
            <a:ext cx="5410200" cy="1132490"/>
          </a:xfrm>
          <a:prstGeom prst="rect">
            <a:avLst/>
          </a:prstGeom>
          <a:noFill/>
        </p:spPr>
        <p:txBody>
          <a:bodyPr wrap="square" rtlCol="0">
            <a:spAutoFit/>
          </a:bodyPr>
          <a:lstStyle/>
          <a:p>
            <a:pPr algn="ctr">
              <a:lnSpc>
                <a:spcPct val="150000"/>
              </a:lnSpc>
            </a:pPr>
            <a:r>
              <a:rPr lang="en-US" sz="2400" dirty="0"/>
              <a:t>And these words,</a:t>
            </a:r>
          </a:p>
          <a:p>
            <a:pPr algn="ctr">
              <a:lnSpc>
                <a:spcPct val="150000"/>
              </a:lnSpc>
            </a:pPr>
            <a:r>
              <a:rPr lang="en-US" sz="2400" dirty="0"/>
              <a:t>written toward the end of His life,</a:t>
            </a:r>
          </a:p>
        </p:txBody>
      </p:sp>
      <p:pic>
        <p:nvPicPr>
          <p:cNvPr id="3" name="Picture 2"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spTree>
  </p:cSld>
  <p:clrMapOvr>
    <a:masterClrMapping/>
  </p:clrMapOvr>
  <p:transition>
    <p:split dir="in"/>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ChangeArrowheads="1"/>
          </p:cNvSpPr>
          <p:nvPr/>
        </p:nvSpPr>
        <p:spPr bwMode="auto">
          <a:xfrm>
            <a:off x="152400" y="381000"/>
            <a:ext cx="8001000" cy="60374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tab pos="-685800" algn="l"/>
                <a:tab pos="-457200" algn="l"/>
                <a:tab pos="228600" algn="l"/>
                <a:tab pos="457200" algn="l"/>
                <a:tab pos="85725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lang="en-US" sz="2000" i="1" dirty="0">
                <a:ea typeface="Times New Roman" pitchFamily="18" charset="0"/>
              </a:rPr>
              <a:t>“I</a:t>
            </a:r>
            <a:r>
              <a:rPr kumimoji="0" lang="en-US" sz="2000" b="0" i="1" u="none" strike="noStrike" cap="none" normalizeH="0" baseline="0" dirty="0">
                <a:ln>
                  <a:noFill/>
                </a:ln>
                <a:solidFill>
                  <a:schemeClr val="tx1"/>
                </a:solidFill>
                <a:effectLst/>
                <a:ea typeface="Times New Roman" pitchFamily="18" charset="0"/>
              </a:rPr>
              <a:t> am now growing old. O very old! All through my life I have carried on my back, gladly, the burdens of the believers; but now I ever anticipate hearing the good news of service actually accomplished by them. Save this, I have no other joy in the world.</a:t>
            </a:r>
          </a:p>
          <a:p>
            <a:pPr marL="0" marR="0" lvl="0" indent="0" algn="l" defTabSz="914400" rtl="0" eaLnBrk="0" fontAlgn="base" latinLnBrk="0" hangingPunct="0">
              <a:lnSpc>
                <a:spcPct val="150000"/>
              </a:lnSpc>
              <a:spcBef>
                <a:spcPct val="0"/>
              </a:spcBef>
              <a:spcAft>
                <a:spcPct val="0"/>
              </a:spcAft>
              <a:buClrTx/>
              <a:buSzTx/>
              <a:buFontTx/>
              <a:buNone/>
              <a:tabLst>
                <a:tab pos="-685800" algn="l"/>
                <a:tab pos="-457200" algn="l"/>
                <a:tab pos="228600" algn="l"/>
                <a:tab pos="457200" algn="l"/>
                <a:tab pos="85725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000" b="0" i="1" u="none" strike="noStrike" cap="none" normalizeH="0" baseline="0" dirty="0">
                <a:ln>
                  <a:noFill/>
                </a:ln>
                <a:solidFill>
                  <a:schemeClr val="tx1"/>
                </a:solidFill>
                <a:effectLst/>
                <a:ea typeface="Times New Roman" pitchFamily="18" charset="0"/>
              </a:rPr>
              <a:t>			Will they not make me happy? </a:t>
            </a:r>
          </a:p>
          <a:p>
            <a:pPr marL="0" marR="0" lvl="0" indent="0" algn="l" defTabSz="914400" rtl="0" eaLnBrk="0" fontAlgn="base" latinLnBrk="0" hangingPunct="0">
              <a:lnSpc>
                <a:spcPct val="150000"/>
              </a:lnSpc>
              <a:spcBef>
                <a:spcPct val="0"/>
              </a:spcBef>
              <a:spcAft>
                <a:spcPct val="0"/>
              </a:spcAft>
              <a:buClrTx/>
              <a:buSzTx/>
              <a:buFontTx/>
              <a:buNone/>
              <a:tabLst>
                <a:tab pos="-685800" algn="l"/>
                <a:tab pos="-457200" algn="l"/>
                <a:tab pos="228600" algn="l"/>
                <a:tab pos="457200" algn="l"/>
                <a:tab pos="85725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000" b="0" i="1" u="none" strike="noStrike" cap="none" normalizeH="0" baseline="0" dirty="0">
                <a:ln>
                  <a:noFill/>
                </a:ln>
                <a:solidFill>
                  <a:schemeClr val="tx1"/>
                </a:solidFill>
                <a:effectLst/>
                <a:ea typeface="Times New Roman" pitchFamily="18" charset="0"/>
              </a:rPr>
              <a:t>			Will they not answer my call, when the shadow of the last night of my earthly life is falling slowly across my path?</a:t>
            </a:r>
          </a:p>
          <a:p>
            <a:pPr marL="0" marR="0" lvl="0" indent="0" algn="l" defTabSz="914400" rtl="0" eaLnBrk="0" fontAlgn="base" latinLnBrk="0" hangingPunct="0">
              <a:lnSpc>
                <a:spcPct val="150000"/>
              </a:lnSpc>
              <a:spcBef>
                <a:spcPct val="0"/>
              </a:spcBef>
              <a:spcAft>
                <a:spcPct val="0"/>
              </a:spcAft>
              <a:buClrTx/>
              <a:buSzTx/>
              <a:buFontTx/>
              <a:buNone/>
              <a:tabLst>
                <a:tab pos="-685800" algn="l"/>
                <a:tab pos="-457200" algn="l"/>
                <a:tab pos="228600" algn="l"/>
                <a:tab pos="457200" algn="l"/>
                <a:tab pos="85725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000" b="0" i="1" u="none" strike="noStrike" cap="none" normalizeH="0" baseline="0" dirty="0">
                <a:ln>
                  <a:noFill/>
                </a:ln>
                <a:solidFill>
                  <a:schemeClr val="tx1"/>
                </a:solidFill>
                <a:effectLst/>
                <a:ea typeface="Times New Roman" pitchFamily="18" charset="0"/>
              </a:rPr>
              <a:t>			Will they not arise with superhuman energy and united effort to spread the Cause and impart to me new vigour?</a:t>
            </a:r>
          </a:p>
          <a:p>
            <a:pPr marL="0" marR="0" lvl="0" indent="0" algn="l" defTabSz="914400" rtl="0" eaLnBrk="0" fontAlgn="base" latinLnBrk="0" hangingPunct="0">
              <a:lnSpc>
                <a:spcPct val="150000"/>
              </a:lnSpc>
              <a:spcBef>
                <a:spcPct val="0"/>
              </a:spcBef>
              <a:spcAft>
                <a:spcPct val="0"/>
              </a:spcAft>
              <a:buClrTx/>
              <a:buSzTx/>
              <a:buFontTx/>
              <a:buNone/>
              <a:tabLst>
                <a:tab pos="-685800" algn="l"/>
                <a:tab pos="-457200" algn="l"/>
                <a:tab pos="228600" algn="l"/>
                <a:tab pos="457200" algn="l"/>
                <a:tab pos="85725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000" b="0" i="1" u="none" strike="noStrike" cap="none" normalizeH="0" baseline="0" dirty="0">
                <a:ln>
                  <a:noFill/>
                </a:ln>
                <a:solidFill>
                  <a:schemeClr val="tx1"/>
                </a:solidFill>
                <a:effectLst/>
                <a:ea typeface="Times New Roman" pitchFamily="18" charset="0"/>
              </a:rPr>
              <a:t>			Will they not listen to me?</a:t>
            </a:r>
          </a:p>
          <a:p>
            <a:pPr marL="0" marR="0" lvl="0" indent="0" algn="l" defTabSz="914400" rtl="0" eaLnBrk="0" fontAlgn="base" latinLnBrk="0" hangingPunct="0">
              <a:lnSpc>
                <a:spcPct val="150000"/>
              </a:lnSpc>
              <a:spcBef>
                <a:spcPct val="0"/>
              </a:spcBef>
              <a:spcAft>
                <a:spcPct val="0"/>
              </a:spcAft>
              <a:buClrTx/>
              <a:buSzTx/>
              <a:buFontTx/>
              <a:buNone/>
              <a:tabLst>
                <a:tab pos="-685800" algn="l"/>
                <a:tab pos="-457200" algn="l"/>
                <a:tab pos="228600" algn="l"/>
                <a:tab pos="457200" algn="l"/>
                <a:tab pos="85725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000" b="0" i="1" u="none" strike="noStrike" cap="none" normalizeH="0" baseline="0" dirty="0">
                <a:ln>
                  <a:noFill/>
                </a:ln>
                <a:solidFill>
                  <a:schemeClr val="tx1"/>
                </a:solidFill>
                <a:effectLst/>
                <a:ea typeface="Times New Roman" pitchFamily="18" charset="0"/>
                <a:cs typeface="Times New Roman" pitchFamily="18" charset="0"/>
              </a:rPr>
              <a:t>			How my heart leaps with joy when I hear the friends love each other, always overlooking one another’s small mistakes; and that they are forgiving their enemies!”</a:t>
            </a:r>
            <a:endParaRPr kumimoji="0" lang="en-US" sz="2000" b="0" i="1" u="none" strike="noStrike" cap="none" normalizeH="0" baseline="0" dirty="0">
              <a:ln>
                <a:noFill/>
              </a:ln>
              <a:solidFill>
                <a:schemeClr val="tx1"/>
              </a:solidFill>
              <a:effectLst/>
            </a:endParaRPr>
          </a:p>
        </p:txBody>
      </p:sp>
      <p:pic>
        <p:nvPicPr>
          <p:cNvPr id="3" name="Picture 2"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5057">
                                            <p:txEl>
                                              <p:pRg st="1" end="1"/>
                                            </p:txEl>
                                          </p:spTgt>
                                        </p:tgtEl>
                                        <p:attrNameLst>
                                          <p:attrName>style.visibility</p:attrName>
                                        </p:attrNameLst>
                                      </p:cBhvr>
                                      <p:to>
                                        <p:strVal val="visible"/>
                                      </p:to>
                                    </p:set>
                                    <p:anim calcmode="lin" valueType="num">
                                      <p:cBhvr additive="base">
                                        <p:cTn id="7" dur="500" fill="hold"/>
                                        <p:tgtEl>
                                          <p:spTgt spid="4505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505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45057">
                                            <p:txEl>
                                              <p:pRg st="2" end="2"/>
                                            </p:txEl>
                                          </p:spTgt>
                                        </p:tgtEl>
                                        <p:attrNameLst>
                                          <p:attrName>style.visibility</p:attrName>
                                        </p:attrNameLst>
                                      </p:cBhvr>
                                      <p:to>
                                        <p:strVal val="visible"/>
                                      </p:to>
                                    </p:set>
                                    <p:anim calcmode="lin" valueType="num">
                                      <p:cBhvr additive="base">
                                        <p:cTn id="13" dur="500" fill="hold"/>
                                        <p:tgtEl>
                                          <p:spTgt spid="4505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5057">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45057">
                                            <p:txEl>
                                              <p:pRg st="3" end="3"/>
                                            </p:txEl>
                                          </p:spTgt>
                                        </p:tgtEl>
                                        <p:attrNameLst>
                                          <p:attrName>style.visibility</p:attrName>
                                        </p:attrNameLst>
                                      </p:cBhvr>
                                      <p:to>
                                        <p:strVal val="visible"/>
                                      </p:to>
                                    </p:set>
                                    <p:anim calcmode="lin" valueType="num">
                                      <p:cBhvr additive="base">
                                        <p:cTn id="19" dur="500" fill="hold"/>
                                        <p:tgtEl>
                                          <p:spTgt spid="4505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5057">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45057">
                                            <p:txEl>
                                              <p:pRg st="4" end="4"/>
                                            </p:txEl>
                                          </p:spTgt>
                                        </p:tgtEl>
                                        <p:attrNameLst>
                                          <p:attrName>style.visibility</p:attrName>
                                        </p:attrNameLst>
                                      </p:cBhvr>
                                      <p:to>
                                        <p:strVal val="visible"/>
                                      </p:to>
                                    </p:set>
                                    <p:anim calcmode="lin" valueType="num">
                                      <p:cBhvr additive="base">
                                        <p:cTn id="25" dur="500" fill="hold"/>
                                        <p:tgtEl>
                                          <p:spTgt spid="4505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5057">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45057">
                                            <p:txEl>
                                              <p:pRg st="5" end="5"/>
                                            </p:txEl>
                                          </p:spTgt>
                                        </p:tgtEl>
                                        <p:attrNameLst>
                                          <p:attrName>style.visibility</p:attrName>
                                        </p:attrNameLst>
                                      </p:cBhvr>
                                      <p:to>
                                        <p:strVal val="visible"/>
                                      </p:to>
                                    </p:set>
                                    <p:anim calcmode="lin" valueType="num">
                                      <p:cBhvr additive="base">
                                        <p:cTn id="31" dur="500" fill="hold"/>
                                        <p:tgtEl>
                                          <p:spTgt spid="4505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5057">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entury of Light.png"/>
          <p:cNvPicPr>
            <a:picLocks noChangeAspect="1"/>
          </p:cNvPicPr>
          <p:nvPr/>
        </p:nvPicPr>
        <p:blipFill>
          <a:blip r:embed="rId3" cstate="print"/>
          <a:stretch>
            <a:fillRect/>
          </a:stretch>
        </p:blipFill>
        <p:spPr>
          <a:xfrm>
            <a:off x="1828800" y="569536"/>
            <a:ext cx="4419600" cy="59231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descr="Star with ringstone symbol.jpg"/>
          <p:cNvPicPr>
            <a:picLocks noChangeAspect="1"/>
          </p:cNvPicPr>
          <p:nvPr/>
        </p:nvPicPr>
        <p:blipFill>
          <a:blip r:embed="rId4" cstate="print"/>
          <a:stretch>
            <a:fillRect/>
          </a:stretch>
        </p:blipFill>
        <p:spPr>
          <a:xfrm>
            <a:off x="8382000" y="381000"/>
            <a:ext cx="545985" cy="536147"/>
          </a:xfrm>
          <a:prstGeom prst="rect">
            <a:avLst/>
          </a:prstGeom>
        </p:spPr>
      </p:pic>
      <p:sp>
        <p:nvSpPr>
          <p:cNvPr id="3" name="TextBox 2"/>
          <p:cNvSpPr txBox="1"/>
          <p:nvPr/>
        </p:nvSpPr>
        <p:spPr>
          <a:xfrm>
            <a:off x="1524000" y="4343400"/>
            <a:ext cx="5029200" cy="1384995"/>
          </a:xfrm>
          <a:prstGeom prst="rect">
            <a:avLst/>
          </a:prstGeom>
          <a:noFill/>
        </p:spPr>
        <p:txBody>
          <a:bodyPr wrap="square" rtlCol="0">
            <a:spAutoFit/>
          </a:bodyPr>
          <a:lstStyle/>
          <a:p>
            <a:pPr algn="ctr"/>
            <a:r>
              <a:rPr lang="en-US" sz="2000" dirty="0">
                <a:solidFill>
                  <a:schemeClr val="bg1"/>
                </a:solidFill>
              </a:rPr>
              <a:t>Let us consider this excerpt from</a:t>
            </a:r>
          </a:p>
          <a:p>
            <a:pPr algn="ctr"/>
            <a:r>
              <a:rPr lang="en-US" sz="24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rPr>
              <a:t>Century of Light</a:t>
            </a:r>
            <a:endParaRPr lang="en-US" sz="2400" i="1" dirty="0">
              <a:solidFill>
                <a:schemeClr val="bg1"/>
              </a:solidFill>
              <a:latin typeface="Albertus Extra Bold"/>
            </a:endParaRPr>
          </a:p>
          <a:p>
            <a:pPr algn="ctr"/>
            <a:r>
              <a:rPr lang="en-US" sz="2000" dirty="0">
                <a:solidFill>
                  <a:schemeClr val="bg1"/>
                </a:solidFill>
              </a:rPr>
              <a:t>by the</a:t>
            </a:r>
          </a:p>
          <a:p>
            <a:pPr algn="ctr"/>
            <a:r>
              <a:rPr lang="en-US" sz="2000" dirty="0">
                <a:solidFill>
                  <a:schemeClr val="bg1"/>
                </a:solidFill>
              </a:rPr>
              <a:t>Universal House of Justice:</a:t>
            </a:r>
          </a:p>
        </p:txBody>
      </p:sp>
    </p:spTree>
  </p:cSld>
  <p:clrMapOvr>
    <a:masterClrMapping/>
  </p:clrMapOvr>
  <p:transition>
    <p:diamond/>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762000"/>
            <a:ext cx="7315200" cy="5564472"/>
          </a:xfrm>
          <a:prstGeom prst="rect">
            <a:avLst/>
          </a:prstGeom>
          <a:noFill/>
        </p:spPr>
        <p:txBody>
          <a:bodyPr wrap="square" rtlCol="0">
            <a:spAutoFit/>
          </a:bodyPr>
          <a:lstStyle/>
          <a:p>
            <a:pPr>
              <a:lnSpc>
                <a:spcPct val="150000"/>
              </a:lnSpc>
            </a:pPr>
            <a:r>
              <a:rPr lang="en-US" sz="2400" dirty="0"/>
              <a:t>“No phenomenon in any way comparable to His appearance had accompanied any of the Divine Revelations that had given birth to the other great religious systems in recorded history; all of these had been essentially stages preparing humanity for its coming of age</a:t>
            </a:r>
            <a:r>
              <a:rPr lang="en-US" sz="2400" b="1" dirty="0">
                <a:solidFill>
                  <a:schemeClr val="tx2"/>
                </a:solidFill>
              </a:rPr>
              <a:t>. '</a:t>
            </a:r>
            <a:r>
              <a:rPr lang="en-US" sz="2400" b="1" dirty="0" err="1">
                <a:solidFill>
                  <a:schemeClr val="tx2"/>
                </a:solidFill>
              </a:rPr>
              <a:t>Abdu'l-Bahá</a:t>
            </a:r>
            <a:r>
              <a:rPr lang="en-US" sz="2400" b="1" dirty="0">
                <a:solidFill>
                  <a:schemeClr val="tx2"/>
                </a:solidFill>
              </a:rPr>
              <a:t> was </a:t>
            </a:r>
            <a:r>
              <a:rPr lang="en-US" sz="2400" b="1" dirty="0" err="1">
                <a:solidFill>
                  <a:schemeClr val="tx2"/>
                </a:solidFill>
              </a:rPr>
              <a:t>Bahá'u'lláh's</a:t>
            </a:r>
            <a:r>
              <a:rPr lang="en-US" sz="2400" b="1" dirty="0">
                <a:solidFill>
                  <a:schemeClr val="tx2"/>
                </a:solidFill>
              </a:rPr>
              <a:t> supreme Creation, the One that made everything else possible.”</a:t>
            </a:r>
          </a:p>
          <a:p>
            <a:pPr>
              <a:lnSpc>
                <a:spcPct val="150000"/>
              </a:lnSpc>
            </a:pPr>
            <a:r>
              <a:rPr lang="en-US" sz="2400" dirty="0"/>
              <a:t>	“An understanding of this truth moved a perceptive American Bahá'í to write:</a:t>
            </a:r>
          </a:p>
        </p:txBody>
      </p:sp>
      <p:pic>
        <p:nvPicPr>
          <p:cNvPr id="3" name="Picture 2"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spTree>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sp>
        <p:nvSpPr>
          <p:cNvPr id="4" name="TextBox 3"/>
          <p:cNvSpPr txBox="1"/>
          <p:nvPr/>
        </p:nvSpPr>
        <p:spPr>
          <a:xfrm>
            <a:off x="533400" y="762000"/>
            <a:ext cx="7391400" cy="5575822"/>
          </a:xfrm>
          <a:prstGeom prst="rect">
            <a:avLst/>
          </a:prstGeom>
          <a:noFill/>
        </p:spPr>
        <p:txBody>
          <a:bodyPr wrap="square" rtlCol="0">
            <a:spAutoFit/>
          </a:bodyPr>
          <a:lstStyle/>
          <a:p>
            <a:pPr>
              <a:lnSpc>
                <a:spcPct val="150000"/>
              </a:lnSpc>
              <a:tabLst>
                <a:tab pos="461963" algn="l"/>
              </a:tabLst>
            </a:pPr>
            <a:r>
              <a:rPr lang="en-US" sz="2000" dirty="0"/>
              <a:t>‘Now a message from God must be delivered, and there was no mankind to hear this message. Therefore, God gave the world 'Abdu'l-Bahá. ‘</a:t>
            </a:r>
            <a:r>
              <a:rPr lang="en-US" sz="2000" dirty="0" err="1"/>
              <a:t>Abdu'l-Bahá</a:t>
            </a:r>
            <a:r>
              <a:rPr lang="en-US" sz="2000" dirty="0"/>
              <a:t> received the message of </a:t>
            </a:r>
            <a:r>
              <a:rPr lang="en-US" sz="2000" dirty="0" err="1"/>
              <a:t>Bahá'u'lláh</a:t>
            </a:r>
            <a:r>
              <a:rPr lang="en-US" sz="2000" dirty="0"/>
              <a:t> on behalf of the human race. </a:t>
            </a:r>
          </a:p>
          <a:p>
            <a:endParaRPr lang="en-US" sz="2000" dirty="0"/>
          </a:p>
          <a:p>
            <a:r>
              <a:rPr lang="en-US" sz="2000" dirty="0"/>
              <a:t>‘He heard the voice of God; </a:t>
            </a:r>
          </a:p>
          <a:p>
            <a:endParaRPr lang="en-US" sz="2000" dirty="0"/>
          </a:p>
          <a:p>
            <a:r>
              <a:rPr lang="en-US" sz="2000" dirty="0"/>
              <a:t>‘He was inspired by the spirit; </a:t>
            </a:r>
          </a:p>
          <a:p>
            <a:endParaRPr lang="en-US" sz="2000" dirty="0"/>
          </a:p>
          <a:p>
            <a:pPr>
              <a:lnSpc>
                <a:spcPct val="150000"/>
              </a:lnSpc>
            </a:pPr>
            <a:r>
              <a:rPr lang="en-US" sz="2000" dirty="0"/>
              <a:t>‘He attained complete consciousness and awareness of the meaning of this message,</a:t>
            </a:r>
          </a:p>
          <a:p>
            <a:endParaRPr lang="en-US" sz="2000" dirty="0"/>
          </a:p>
          <a:p>
            <a:pPr>
              <a:lnSpc>
                <a:spcPct val="150000"/>
              </a:lnSpc>
            </a:pPr>
            <a:r>
              <a:rPr lang="en-US" sz="2000" dirty="0"/>
              <a:t>‘and He pledged the human race to respond to the voice of God. </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 calcmode="lin" valueType="num">
                                      <p:cBhvr additive="base">
                                        <p:cTn id="13"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 calcmode="lin" valueType="num">
                                      <p:cBhvr additive="base">
                                        <p:cTn id="19" dur="500" fill="hold"/>
                                        <p:tgtEl>
                                          <p:spTgt spid="4">
                                            <p:txEl>
                                              <p:pRg st="6" end="6"/>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anim calcmode="lin" valueType="num">
                                      <p:cBhvr additive="base">
                                        <p:cTn id="25" dur="500" fill="hold"/>
                                        <p:tgtEl>
                                          <p:spTgt spid="4">
                                            <p:txEl>
                                              <p:pRg st="8" end="8"/>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8" end="8"/>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447800"/>
            <a:ext cx="7467600" cy="4190827"/>
          </a:xfrm>
          <a:prstGeom prst="rect">
            <a:avLst/>
          </a:prstGeom>
        </p:spPr>
        <p:txBody>
          <a:bodyPr wrap="square">
            <a:spAutoFit/>
          </a:bodyPr>
          <a:lstStyle/>
          <a:p>
            <a:pPr>
              <a:lnSpc>
                <a:spcPct val="150000"/>
              </a:lnSpc>
            </a:pPr>
            <a:r>
              <a:rPr lang="en-US" sz="2000" dirty="0"/>
              <a:t>“‘...to me that is the Covenant — that there was on this earth some one who could be a representative of an as yet uncreated race. </a:t>
            </a:r>
          </a:p>
          <a:p>
            <a:pPr>
              <a:lnSpc>
                <a:spcPct val="150000"/>
              </a:lnSpc>
              <a:tabLst>
                <a:tab pos="461963" algn="l"/>
              </a:tabLst>
            </a:pPr>
            <a:r>
              <a:rPr lang="en-US" sz="2000" dirty="0"/>
              <a:t>	‘There were only tribes, families, creeds, classes, etc., but there was no man except 'Abdu'l-Bahá, and 'Abdu'l-Bahá, as man, took to Himself the message of Bahá'u'lláh and promised God that He would bring the people into the oneness of mankind, and create a humanity that could be the vehicle for the laws of God.’”</a:t>
            </a:r>
          </a:p>
        </p:txBody>
      </p:sp>
      <p:pic>
        <p:nvPicPr>
          <p:cNvPr id="3" name="Picture 2" descr="Star with ringstone symbol.jpg"/>
          <p:cNvPicPr>
            <a:picLocks noChangeAspect="1"/>
          </p:cNvPicPr>
          <p:nvPr/>
        </p:nvPicPr>
        <p:blipFill>
          <a:blip r:embed="rId2" cstate="print"/>
          <a:stretch>
            <a:fillRect/>
          </a:stretch>
        </p:blipFill>
        <p:spPr>
          <a:xfrm>
            <a:off x="8382000" y="381000"/>
            <a:ext cx="545985" cy="53614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216015" y="762000"/>
            <a:ext cx="7848600" cy="56793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2000" i="1" u="none" strike="noStrike" cap="none" normalizeH="0" baseline="0" dirty="0">
                <a:ln>
                  <a:noFill/>
                </a:ln>
                <a:solidFill>
                  <a:schemeClr val="tx1"/>
                </a:solidFill>
                <a:effectLst/>
                <a:ea typeface="Times New Roman" pitchFamily="18" charset="0"/>
              </a:rPr>
              <a:t>	</a:t>
            </a:r>
            <a:r>
              <a:rPr kumimoji="0" lang="en-US" sz="1600" i="1" u="none" strike="noStrike" cap="none" normalizeH="0" baseline="0" dirty="0">
                <a:ln>
                  <a:noFill/>
                </a:ln>
                <a:solidFill>
                  <a:schemeClr val="tx1"/>
                </a:solidFill>
                <a:effectLst/>
                <a:ea typeface="Times New Roman" pitchFamily="18" charset="0"/>
              </a:rPr>
              <a:t>But if any soul asks concerning the station of the Servant, the answer is — ‘</a:t>
            </a:r>
            <a:r>
              <a:rPr kumimoji="0" lang="en-US" sz="1600" i="1" u="none" strike="noStrike" cap="none" normalizeH="0" baseline="0" dirty="0" err="1">
                <a:ln>
                  <a:noFill/>
                </a:ln>
                <a:solidFill>
                  <a:schemeClr val="tx1"/>
                </a:solidFill>
                <a:effectLst/>
                <a:ea typeface="Times New Roman" pitchFamily="18" charset="0"/>
              </a:rPr>
              <a:t>Abdu’l</a:t>
            </a:r>
            <a:r>
              <a:rPr kumimoji="0" lang="en-US" sz="1600" i="1" u="none" strike="noStrike" cap="none" normalizeH="0" baseline="0" dirty="0">
                <a:ln>
                  <a:noFill/>
                </a:ln>
                <a:solidFill>
                  <a:schemeClr val="tx1"/>
                </a:solidFill>
                <a:effectLst/>
                <a:ea typeface="Times New Roman" pitchFamily="18" charset="0"/>
              </a:rPr>
              <a:t>- </a:t>
            </a:r>
            <a:r>
              <a:rPr kumimoji="0" lang="en-US" sz="1600" i="1" u="none" strike="noStrike" cap="none" normalizeH="0" baseline="0" dirty="0" err="1">
                <a:ln>
                  <a:noFill/>
                </a:ln>
                <a:solidFill>
                  <a:schemeClr val="tx1"/>
                </a:solidFill>
                <a:effectLst/>
                <a:ea typeface="Times New Roman" pitchFamily="18" charset="0"/>
              </a:rPr>
              <a:t>Bahá</a:t>
            </a:r>
            <a:r>
              <a:rPr kumimoji="0" lang="en-US" sz="1600" i="1" u="none" strike="noStrike" cap="none" normalizeH="0" baseline="0" dirty="0">
                <a:ln>
                  <a:noFill/>
                </a:ln>
                <a:solidFill>
                  <a:schemeClr val="tx1"/>
                </a:solidFill>
                <a:effectLst/>
                <a:ea typeface="Times New Roman" pitchFamily="18" charset="0"/>
              </a:rPr>
              <a:t>. </a:t>
            </a:r>
          </a:p>
          <a:p>
            <a:pPr marL="0" marR="0" lvl="0" indent="0" algn="l" defTabSz="914400" rtl="0" eaLnBrk="1" fontAlgn="base" latinLnBrk="0" hangingPunct="1">
              <a:lnSpc>
                <a:spcPct val="150000"/>
              </a:lnSpc>
              <a:spcBef>
                <a:spcPct val="0"/>
              </a:spcBef>
              <a:spcAft>
                <a:spcPct val="0"/>
              </a:spcAft>
              <a:buClrTx/>
              <a:buSzTx/>
              <a:buFontTx/>
              <a:buNone/>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1600" i="1" u="none" strike="noStrike" cap="none" normalizeH="0" baseline="0" dirty="0">
                <a:ln>
                  <a:noFill/>
                </a:ln>
                <a:solidFill>
                  <a:schemeClr val="tx1"/>
                </a:solidFill>
                <a:effectLst/>
                <a:ea typeface="Times New Roman" pitchFamily="18" charset="0"/>
              </a:rPr>
              <a:t>If he inquires after the meaning of the Branch, the answer is — ‘Abdu’l-Bahá. </a:t>
            </a:r>
          </a:p>
          <a:p>
            <a:pPr marL="0" marR="0" lvl="0" indent="0" algn="l" defTabSz="914400" rtl="0" eaLnBrk="1" fontAlgn="base" latinLnBrk="0" hangingPunct="1">
              <a:lnSpc>
                <a:spcPct val="150000"/>
              </a:lnSpc>
              <a:spcBef>
                <a:spcPct val="0"/>
              </a:spcBef>
              <a:spcAft>
                <a:spcPct val="0"/>
              </a:spcAft>
              <a:buClrTx/>
              <a:buSzTx/>
              <a:buFontTx/>
              <a:buNone/>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1600" i="1" u="none" strike="noStrike" cap="none" normalizeH="0" baseline="0" dirty="0">
                <a:ln>
                  <a:noFill/>
                </a:ln>
                <a:solidFill>
                  <a:schemeClr val="tx1"/>
                </a:solidFill>
                <a:effectLst/>
                <a:ea typeface="Times New Roman" pitchFamily="18" charset="0"/>
              </a:rPr>
              <a:t>If he desires to know the significance of the verse regarding The Branch, the answer is — ‘Abdu’l-Bahá. </a:t>
            </a:r>
          </a:p>
          <a:p>
            <a:pPr marL="0" marR="0" lvl="0" indent="0" algn="l" defTabSz="914400" rtl="0" eaLnBrk="1" fontAlgn="base" latinLnBrk="0" hangingPunct="1">
              <a:lnSpc>
                <a:spcPct val="150000"/>
              </a:lnSpc>
              <a:spcBef>
                <a:spcPct val="0"/>
              </a:spcBef>
              <a:spcAft>
                <a:spcPct val="0"/>
              </a:spcAft>
              <a:buClrTx/>
              <a:buSzTx/>
              <a:buFontTx/>
              <a:buNone/>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1600" i="1" u="none" strike="noStrike" cap="none" normalizeH="0" baseline="0" dirty="0">
                <a:ln>
                  <a:noFill/>
                </a:ln>
                <a:solidFill>
                  <a:schemeClr val="tx1"/>
                </a:solidFill>
                <a:effectLst/>
                <a:ea typeface="Times New Roman" pitchFamily="18" charset="0"/>
              </a:rPr>
              <a:t>If he insists upon the explanation of the meaning of the “Branch extended from the Ancient Root,” the answer is — ‘Abdu’l-Bahá.</a:t>
            </a:r>
            <a:endParaRPr kumimoji="0" lang="en-US" sz="1600" i="1" u="none" strike="noStrike" cap="none" normalizeH="0" baseline="0" dirty="0">
              <a:ln>
                <a:noFill/>
              </a:ln>
              <a:solidFill>
                <a:schemeClr val="tx1"/>
              </a:solidFill>
              <a:effectLst/>
              <a:ea typeface="Times New Roman" pitchFamily="18" charset="0"/>
              <a:cs typeface="Times New Roman" pitchFamily="18" charset="0"/>
            </a:endParaRPr>
          </a:p>
          <a:p>
            <a:pPr lvl="0" eaLnBrk="0" fontAlgn="base" hangingPunct="0">
              <a:lnSpc>
                <a:spcPct val="150000"/>
              </a:lnSpc>
              <a:spcBef>
                <a:spcPct val="0"/>
              </a:spcBef>
              <a:spcAft>
                <a:spcPct val="0"/>
              </a:spcAft>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1600" i="1" u="none" strike="noStrike" cap="none" normalizeH="0" baseline="0" dirty="0">
                <a:ln>
                  <a:noFill/>
                </a:ln>
                <a:solidFill>
                  <a:schemeClr val="tx1"/>
                </a:solidFill>
                <a:effectLst/>
                <a:ea typeface="Times New Roman" pitchFamily="18" charset="0"/>
                <a:cs typeface="Times New Roman" pitchFamily="18" charset="0"/>
              </a:rPr>
              <a:t>	My name is </a:t>
            </a:r>
            <a:r>
              <a:rPr lang="en-US" sz="1600" i="1" dirty="0">
                <a:ea typeface="Times New Roman" pitchFamily="18" charset="0"/>
              </a:rPr>
              <a:t>— </a:t>
            </a:r>
            <a:r>
              <a:rPr kumimoji="0" lang="en-US" sz="1600" i="1" u="none" strike="noStrike" cap="none" normalizeH="0" baseline="0" dirty="0">
                <a:ln>
                  <a:noFill/>
                </a:ln>
                <a:solidFill>
                  <a:schemeClr val="tx1"/>
                </a:solidFill>
                <a:effectLst/>
                <a:ea typeface="Times New Roman" pitchFamily="18" charset="0"/>
                <a:cs typeface="Times New Roman" pitchFamily="18" charset="0"/>
              </a:rPr>
              <a:t>‘Abdu’l-Bahá. </a:t>
            </a:r>
          </a:p>
          <a:p>
            <a:pPr lvl="0" eaLnBrk="0" fontAlgn="base" hangingPunct="0">
              <a:lnSpc>
                <a:spcPct val="150000"/>
              </a:lnSpc>
              <a:spcBef>
                <a:spcPct val="0"/>
              </a:spcBef>
              <a:spcAft>
                <a:spcPct val="0"/>
              </a:spcAft>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kumimoji="0" lang="en-US" sz="1600" i="1" u="none" strike="noStrike" cap="none" normalizeH="0" baseline="0" dirty="0">
                <a:ln>
                  <a:noFill/>
                </a:ln>
                <a:solidFill>
                  <a:schemeClr val="tx1"/>
                </a:solidFill>
                <a:effectLst/>
                <a:ea typeface="Times New Roman" pitchFamily="18" charset="0"/>
                <a:cs typeface="Times New Roman" pitchFamily="18" charset="0"/>
              </a:rPr>
              <a:t>My qualification is </a:t>
            </a:r>
            <a:r>
              <a:rPr lang="en-US" sz="1600" i="1" dirty="0">
                <a:ea typeface="Times New Roman" pitchFamily="18" charset="0"/>
              </a:rPr>
              <a:t>— </a:t>
            </a:r>
            <a:r>
              <a:rPr kumimoji="0" lang="en-US" sz="1600" i="1" u="none" strike="noStrike" cap="none" normalizeH="0" baseline="0" dirty="0">
                <a:ln>
                  <a:noFill/>
                </a:ln>
                <a:solidFill>
                  <a:schemeClr val="tx1"/>
                </a:solidFill>
                <a:effectLst/>
                <a:ea typeface="Times New Roman" pitchFamily="18" charset="0"/>
                <a:cs typeface="Times New Roman" pitchFamily="18" charset="0"/>
              </a:rPr>
              <a:t>‘Abdu’l-Bahá. </a:t>
            </a:r>
          </a:p>
          <a:p>
            <a:pPr lvl="0" eaLnBrk="0" fontAlgn="base" hangingPunct="0">
              <a:lnSpc>
                <a:spcPct val="150000"/>
              </a:lnSpc>
              <a:spcBef>
                <a:spcPct val="0"/>
              </a:spcBef>
              <a:spcAft>
                <a:spcPct val="0"/>
              </a:spcAft>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lang="en-US" sz="1600" i="1" dirty="0"/>
              <a:t>My reality is </a:t>
            </a:r>
            <a:r>
              <a:rPr lang="en-US" sz="1600" i="1" dirty="0">
                <a:ea typeface="Times New Roman" pitchFamily="18" charset="0"/>
              </a:rPr>
              <a:t>— </a:t>
            </a:r>
            <a:r>
              <a:rPr lang="en-US" sz="1600" i="1" dirty="0"/>
              <a:t>‘Abdu’l-Bahá. </a:t>
            </a:r>
          </a:p>
          <a:p>
            <a:pPr lvl="0" eaLnBrk="0" fontAlgn="base" hangingPunct="0">
              <a:lnSpc>
                <a:spcPct val="150000"/>
              </a:lnSpc>
              <a:spcBef>
                <a:spcPct val="0"/>
              </a:spcBef>
              <a:spcAft>
                <a:spcPct val="0"/>
              </a:spcAft>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lang="en-US" sz="1600" i="1" dirty="0"/>
              <a:t>My praise is </a:t>
            </a:r>
            <a:r>
              <a:rPr lang="en-US" sz="1600" i="1" dirty="0">
                <a:ea typeface="Times New Roman" pitchFamily="18" charset="0"/>
              </a:rPr>
              <a:t>— </a:t>
            </a:r>
            <a:r>
              <a:rPr lang="en-US" sz="1600" i="1" dirty="0"/>
              <a:t>‘Abdu’l-Bahá.</a:t>
            </a:r>
          </a:p>
          <a:p>
            <a:pPr lvl="0" eaLnBrk="0" fontAlgn="base" hangingPunct="0">
              <a:lnSpc>
                <a:spcPct val="150000"/>
              </a:lnSpc>
              <a:spcBef>
                <a:spcPct val="0"/>
              </a:spcBef>
              <a:spcAft>
                <a:spcPct val="0"/>
              </a:spcAft>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lang="en-US" sz="1600" i="1" dirty="0"/>
              <a:t>Thralldom to the Blessed Perfection is my glorious and refulgent diadem, and servitude to all human race my perpetual religion... </a:t>
            </a:r>
          </a:p>
          <a:p>
            <a:pPr lvl="0" eaLnBrk="0" fontAlgn="base" hangingPunct="0">
              <a:lnSpc>
                <a:spcPct val="150000"/>
              </a:lnSpc>
              <a:spcBef>
                <a:spcPct val="0"/>
              </a:spcBef>
              <a:spcAft>
                <a:spcPct val="0"/>
              </a:spcAft>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lang="en-US" sz="1600" i="1" dirty="0"/>
              <a:t>No name, no title, no mention, no commendation have I, nor will ever have, except </a:t>
            </a:r>
            <a:r>
              <a:rPr lang="en-US" sz="1600" i="1" dirty="0">
                <a:ea typeface="Times New Roman" pitchFamily="18" charset="0"/>
              </a:rPr>
              <a:t>— </a:t>
            </a:r>
            <a:r>
              <a:rPr lang="en-US" sz="1600" i="1" dirty="0"/>
              <a:t>‘Abdu’l-Bahá. </a:t>
            </a:r>
            <a:endParaRPr kumimoji="0" lang="en-US" sz="1800" i="1" u="none" strike="noStrike" cap="none" normalizeH="0" baseline="0" dirty="0">
              <a:ln>
                <a:noFill/>
              </a:ln>
              <a:solidFill>
                <a:schemeClr val="tx1"/>
              </a:solidFill>
              <a:effectLst/>
              <a:latin typeface="Arial" pitchFamily="34" charset="0"/>
            </a:endParaRPr>
          </a:p>
        </p:txBody>
      </p:sp>
      <p:sp>
        <p:nvSpPr>
          <p:cNvPr id="7" name="Rectangle 6"/>
          <p:cNvSpPr/>
          <p:nvPr/>
        </p:nvSpPr>
        <p:spPr>
          <a:xfrm>
            <a:off x="8239125" y="1600199"/>
            <a:ext cx="2286000" cy="369332"/>
          </a:xfrm>
          <a:prstGeom prst="rect">
            <a:avLst/>
          </a:prstGeom>
        </p:spPr>
        <p:txBody>
          <a:bodyPr wrap="square">
            <a:spAutoFit/>
          </a:bodyPr>
          <a:lstStyle/>
          <a:p>
            <a:r>
              <a:rPr lang="en-US" dirty="0">
                <a:solidFill>
                  <a:prstClr val="black"/>
                </a:solidFill>
              </a:rPr>
              <a:t>.</a:t>
            </a:r>
            <a:endParaRPr lang="en-US" dirty="0"/>
          </a:p>
        </p:txBody>
      </p:sp>
      <p:pic>
        <p:nvPicPr>
          <p:cNvPr id="4" name="Picture 3"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spTree>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362">
                                            <p:txEl>
                                              <p:pRg st="1" end="1"/>
                                            </p:txEl>
                                          </p:spTgt>
                                        </p:tgtEl>
                                        <p:attrNameLst>
                                          <p:attrName>style.visibility</p:attrName>
                                        </p:attrNameLst>
                                      </p:cBhvr>
                                      <p:to>
                                        <p:strVal val="visible"/>
                                      </p:to>
                                    </p:set>
                                    <p:animEffect transition="in" filter="blinds(horizontal)">
                                      <p:cBhvr>
                                        <p:cTn id="7" dur="500"/>
                                        <p:tgtEl>
                                          <p:spTgt spid="1536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362">
                                            <p:txEl>
                                              <p:pRg st="2" end="2"/>
                                            </p:txEl>
                                          </p:spTgt>
                                        </p:tgtEl>
                                        <p:attrNameLst>
                                          <p:attrName>style.visibility</p:attrName>
                                        </p:attrNameLst>
                                      </p:cBhvr>
                                      <p:to>
                                        <p:strVal val="visible"/>
                                      </p:to>
                                    </p:set>
                                    <p:animEffect transition="in" filter="blinds(horizontal)">
                                      <p:cBhvr>
                                        <p:cTn id="12" dur="500"/>
                                        <p:tgtEl>
                                          <p:spTgt spid="1536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5362">
                                            <p:txEl>
                                              <p:pRg st="3" end="3"/>
                                            </p:txEl>
                                          </p:spTgt>
                                        </p:tgtEl>
                                        <p:attrNameLst>
                                          <p:attrName>style.visibility</p:attrName>
                                        </p:attrNameLst>
                                      </p:cBhvr>
                                      <p:to>
                                        <p:strVal val="visible"/>
                                      </p:to>
                                    </p:set>
                                    <p:animEffect transition="in" filter="blinds(horizontal)">
                                      <p:cBhvr>
                                        <p:cTn id="17" dur="500"/>
                                        <p:tgtEl>
                                          <p:spTgt spid="1536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5362">
                                            <p:txEl>
                                              <p:pRg st="4" end="4"/>
                                            </p:txEl>
                                          </p:spTgt>
                                        </p:tgtEl>
                                        <p:attrNameLst>
                                          <p:attrName>style.visibility</p:attrName>
                                        </p:attrNameLst>
                                      </p:cBhvr>
                                      <p:to>
                                        <p:strVal val="visible"/>
                                      </p:to>
                                    </p:set>
                                    <p:animEffect transition="in" filter="blinds(horizontal)">
                                      <p:cBhvr>
                                        <p:cTn id="22" dur="500"/>
                                        <p:tgtEl>
                                          <p:spTgt spid="1536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5362">
                                            <p:txEl>
                                              <p:pRg st="5" end="5"/>
                                            </p:txEl>
                                          </p:spTgt>
                                        </p:tgtEl>
                                        <p:attrNameLst>
                                          <p:attrName>style.visibility</p:attrName>
                                        </p:attrNameLst>
                                      </p:cBhvr>
                                      <p:to>
                                        <p:strVal val="visible"/>
                                      </p:to>
                                    </p:set>
                                    <p:animEffect transition="in" filter="blinds(horizontal)">
                                      <p:cBhvr>
                                        <p:cTn id="27" dur="500"/>
                                        <p:tgtEl>
                                          <p:spTgt spid="1536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5362">
                                            <p:txEl>
                                              <p:pRg st="6" end="6"/>
                                            </p:txEl>
                                          </p:spTgt>
                                        </p:tgtEl>
                                        <p:attrNameLst>
                                          <p:attrName>style.visibility</p:attrName>
                                        </p:attrNameLst>
                                      </p:cBhvr>
                                      <p:to>
                                        <p:strVal val="visible"/>
                                      </p:to>
                                    </p:set>
                                    <p:animEffect transition="in" filter="blinds(horizontal)">
                                      <p:cBhvr>
                                        <p:cTn id="32" dur="500"/>
                                        <p:tgtEl>
                                          <p:spTgt spid="1536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5362">
                                            <p:txEl>
                                              <p:pRg st="7" end="7"/>
                                            </p:txEl>
                                          </p:spTgt>
                                        </p:tgtEl>
                                        <p:attrNameLst>
                                          <p:attrName>style.visibility</p:attrName>
                                        </p:attrNameLst>
                                      </p:cBhvr>
                                      <p:to>
                                        <p:strVal val="visible"/>
                                      </p:to>
                                    </p:set>
                                    <p:animEffect transition="in" filter="blinds(horizontal)">
                                      <p:cBhvr>
                                        <p:cTn id="37" dur="500"/>
                                        <p:tgtEl>
                                          <p:spTgt spid="1536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5362">
                                            <p:txEl>
                                              <p:pRg st="8" end="8"/>
                                            </p:txEl>
                                          </p:spTgt>
                                        </p:tgtEl>
                                        <p:attrNameLst>
                                          <p:attrName>style.visibility</p:attrName>
                                        </p:attrNameLst>
                                      </p:cBhvr>
                                      <p:to>
                                        <p:strVal val="visible"/>
                                      </p:to>
                                    </p:set>
                                    <p:animEffect transition="in" filter="blinds(horizontal)">
                                      <p:cBhvr>
                                        <p:cTn id="42" dur="500"/>
                                        <p:tgtEl>
                                          <p:spTgt spid="15362">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5362">
                                            <p:txEl>
                                              <p:pRg st="9" end="9"/>
                                            </p:txEl>
                                          </p:spTgt>
                                        </p:tgtEl>
                                        <p:attrNameLst>
                                          <p:attrName>style.visibility</p:attrName>
                                        </p:attrNameLst>
                                      </p:cBhvr>
                                      <p:to>
                                        <p:strVal val="visible"/>
                                      </p:to>
                                    </p:set>
                                    <p:animEffect transition="in" filter="blinds(horizontal)">
                                      <p:cBhvr>
                                        <p:cTn id="47" dur="500"/>
                                        <p:tgtEl>
                                          <p:spTgt spid="1536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sp>
        <p:nvSpPr>
          <p:cNvPr id="3" name="TextBox 2"/>
          <p:cNvSpPr txBox="1"/>
          <p:nvPr/>
        </p:nvSpPr>
        <p:spPr>
          <a:xfrm>
            <a:off x="304800" y="1752600"/>
            <a:ext cx="7467600" cy="3717813"/>
          </a:xfrm>
          <a:prstGeom prst="rect">
            <a:avLst/>
          </a:prstGeom>
          <a:noFill/>
        </p:spPr>
        <p:txBody>
          <a:bodyPr wrap="square" rtlCol="0">
            <a:spAutoFit/>
          </a:bodyPr>
          <a:lstStyle/>
          <a:p>
            <a:pPr algn="ctr">
              <a:lnSpc>
                <a:spcPct val="150000"/>
              </a:lnSpc>
            </a:pPr>
            <a:r>
              <a:rPr lang="en-US" sz="2400" dirty="0"/>
              <a:t>The reason it was — and still is — important to heed the Master’s appeals is that He is considered to be </a:t>
            </a:r>
          </a:p>
          <a:p>
            <a:pPr algn="ctr"/>
            <a:endParaRPr lang="en-US" sz="2400" dirty="0"/>
          </a:p>
          <a:p>
            <a:pPr algn="ctr"/>
            <a:r>
              <a:rPr lang="en-US"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rPr>
              <a:t>The Perfect Exemplar</a:t>
            </a:r>
          </a:p>
          <a:p>
            <a:pPr algn="ctr"/>
            <a:endParaRPr lang="en-US" sz="2400" dirty="0"/>
          </a:p>
          <a:p>
            <a:pPr algn="ctr">
              <a:lnSpc>
                <a:spcPct val="150000"/>
              </a:lnSpc>
            </a:pPr>
            <a:r>
              <a:rPr lang="en-US" sz="2400" dirty="0"/>
              <a:t>after Whose life we should attempt to             pattern our own.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iterate type="lt">
                                    <p:tmPct val="10000"/>
                                  </p:iterate>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anim calcmode="lin" valueType="num">
                                      <p:cBhvr>
                                        <p:cTn id="8" dur="5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9"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par>
                          <p:cTn id="10" fill="hold">
                            <p:stCondLst>
                              <p:cond delay="1350"/>
                            </p:stCondLst>
                            <p:childTnLst>
                              <p:par>
                                <p:cTn id="11" presetID="20" presetClass="entr" presetSubtype="0" fill="hold" nodeType="after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wedge">
                                      <p:cBhvr>
                                        <p:cTn id="13"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828800"/>
            <a:ext cx="7543800" cy="3416320"/>
          </a:xfrm>
          <a:prstGeom prst="rect">
            <a:avLst/>
          </a:prstGeom>
          <a:noFill/>
        </p:spPr>
        <p:txBody>
          <a:bodyPr wrap="square" rtlCol="0">
            <a:spAutoFit/>
          </a:bodyPr>
          <a:lstStyle/>
          <a:p>
            <a:endParaRPr lang="en-US" sz="2400" dirty="0"/>
          </a:p>
          <a:p>
            <a:r>
              <a:rPr lang="en-US" sz="2400" dirty="0"/>
              <a:t>When we find ourselves in difficult situations —</a:t>
            </a:r>
          </a:p>
          <a:p>
            <a:endParaRPr lang="en-US" sz="2400" dirty="0"/>
          </a:p>
          <a:p>
            <a:r>
              <a:rPr lang="en-US" sz="2400" dirty="0"/>
              <a:t>When we wonder what our response to them should be —</a:t>
            </a:r>
          </a:p>
          <a:p>
            <a:endParaRPr lang="en-US" sz="2400" dirty="0"/>
          </a:p>
          <a:p>
            <a:r>
              <a:rPr lang="en-US" sz="2400" dirty="0"/>
              <a:t>When we need to make any decisions in our lives —</a:t>
            </a:r>
          </a:p>
          <a:p>
            <a:endParaRPr lang="en-US" sz="2400" dirty="0"/>
          </a:p>
          <a:p>
            <a:r>
              <a:rPr lang="en-US" sz="2400" dirty="0"/>
              <a:t>We should heed the Master’s call:</a:t>
            </a:r>
          </a:p>
        </p:txBody>
      </p:sp>
      <p:pic>
        <p:nvPicPr>
          <p:cNvPr id="3" name="Picture 2"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spTree>
  </p:cSld>
  <p:clrMapOvr>
    <a:masterClrMapping/>
  </p:clrMapOvr>
  <p:transition>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 calcmode="lin" valueType="num">
                                      <p:cBhvr additive="base">
                                        <p:cTn id="13" dur="500" fill="hold"/>
                                        <p:tgtEl>
                                          <p:spTgt spid="2">
                                            <p:txEl>
                                              <p:pRg st="5" end="5"/>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anim calcmode="lin" valueType="num">
                                      <p:cBhvr additive="base">
                                        <p:cTn id="19" dur="500" fill="hold"/>
                                        <p:tgtEl>
                                          <p:spTgt spid="2">
                                            <p:txEl>
                                              <p:pRg st="7" end="7"/>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bdu'l-Baha 4.jpg"/>
          <p:cNvPicPr>
            <a:picLocks noChangeAspect="1"/>
          </p:cNvPicPr>
          <p:nvPr/>
        </p:nvPicPr>
        <p:blipFill>
          <a:blip r:embed="rId3" cstate="print"/>
          <a:stretch>
            <a:fillRect/>
          </a:stretch>
        </p:blipFill>
        <p:spPr>
          <a:xfrm>
            <a:off x="609600" y="495300"/>
            <a:ext cx="4701209" cy="5867400"/>
          </a:xfrm>
          <a:prstGeom prst="rect">
            <a:avLst/>
          </a:prstGeom>
          <a:ln>
            <a:noFill/>
          </a:ln>
          <a:effectLst>
            <a:softEdge rad="112500"/>
          </a:effectLst>
        </p:spPr>
      </p:pic>
      <p:sp>
        <p:nvSpPr>
          <p:cNvPr id="2" name="TextBox 1"/>
          <p:cNvSpPr txBox="1"/>
          <p:nvPr/>
        </p:nvSpPr>
        <p:spPr>
          <a:xfrm>
            <a:off x="4800600" y="2133600"/>
            <a:ext cx="3581400" cy="2862322"/>
          </a:xfrm>
          <a:prstGeom prst="rect">
            <a:avLst/>
          </a:prstGeom>
          <a:noFill/>
        </p:spPr>
        <p:txBody>
          <a:bodyPr wrap="square" rtlCol="0">
            <a:spAutoFit/>
          </a:bodyPr>
          <a:lstStyle/>
          <a:p>
            <a:r>
              <a:rPr lang="en-US" sz="3600" b="1" i="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228600">
                    <a:schemeClr val="accent4">
                      <a:satMod val="175000"/>
                      <a:alpha val="40000"/>
                    </a:schemeClr>
                  </a:glow>
                </a:effectLst>
                <a:latin typeface="Albertus Extra Bold"/>
              </a:rPr>
              <a:t>Look at me.</a:t>
            </a:r>
          </a:p>
          <a:p>
            <a:endParaRPr lang="en-US" sz="3600" b="1" i="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228600">
                  <a:schemeClr val="accent4">
                    <a:satMod val="175000"/>
                    <a:alpha val="40000"/>
                  </a:schemeClr>
                </a:glow>
              </a:effectLst>
              <a:latin typeface="Albertus Extra Bold"/>
            </a:endParaRPr>
          </a:p>
          <a:p>
            <a:r>
              <a:rPr lang="en-US" sz="3600" b="1" i="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228600">
                    <a:schemeClr val="accent4">
                      <a:satMod val="175000"/>
                      <a:alpha val="40000"/>
                    </a:schemeClr>
                  </a:glow>
                </a:effectLst>
                <a:latin typeface="Albertus Extra Bold"/>
              </a:rPr>
              <a:t>Follow me.</a:t>
            </a:r>
          </a:p>
          <a:p>
            <a:endParaRPr lang="en-US" sz="3600" b="1" i="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228600">
                  <a:schemeClr val="accent4">
                    <a:satMod val="175000"/>
                    <a:alpha val="40000"/>
                  </a:schemeClr>
                </a:glow>
              </a:effectLst>
              <a:latin typeface="Albertus Extra Bold"/>
            </a:endParaRPr>
          </a:p>
          <a:p>
            <a:r>
              <a:rPr lang="en-US" sz="3600" b="1" i="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228600">
                    <a:schemeClr val="accent4">
                      <a:satMod val="175000"/>
                      <a:alpha val="40000"/>
                    </a:schemeClr>
                  </a:glow>
                </a:effectLst>
                <a:latin typeface="Albertus Extra Bold"/>
              </a:rPr>
              <a:t>Be as I am.</a:t>
            </a:r>
          </a:p>
        </p:txBody>
      </p:sp>
      <p:pic>
        <p:nvPicPr>
          <p:cNvPr id="4" name="Picture 3" descr="Star with ringstone symbol.jpg"/>
          <p:cNvPicPr>
            <a:picLocks noChangeAspect="1"/>
          </p:cNvPicPr>
          <p:nvPr/>
        </p:nvPicPr>
        <p:blipFill>
          <a:blip r:embed="rId4" cstate="print"/>
          <a:stretch>
            <a:fillRect/>
          </a:stretch>
        </p:blipFill>
        <p:spPr>
          <a:xfrm>
            <a:off x="8382000" y="381000"/>
            <a:ext cx="545985" cy="5361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9" dur="5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par>
                          <p:cTn id="10" fill="hold">
                            <p:stCondLst>
                              <p:cond delay="900"/>
                            </p:stCondLst>
                            <p:childTnLst>
                              <p:par>
                                <p:cTn id="11" presetID="45" presetClass="entr" presetSubtype="0" fill="hold" nodeType="afterEffect">
                                  <p:stCondLst>
                                    <p:cond delay="0"/>
                                  </p:stCondLst>
                                  <p:iterate type="lt">
                                    <p:tmPct val="10000"/>
                                  </p:iterate>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1000"/>
                                        <p:tgtEl>
                                          <p:spTgt spid="2">
                                            <p:txEl>
                                              <p:pRg st="2" end="2"/>
                                            </p:txEl>
                                          </p:spTgt>
                                        </p:tgtEl>
                                      </p:cBhvr>
                                    </p:animEffect>
                                    <p:anim calcmode="lin" valueType="num">
                                      <p:cBhvr>
                                        <p:cTn id="14" dur="1000" fill="hold"/>
                                        <p:tgtEl>
                                          <p:spTgt spid="2">
                                            <p:txEl>
                                              <p:pRg st="2" end="2"/>
                                            </p:txEl>
                                          </p:spTgt>
                                        </p:tgtEl>
                                        <p:attrNameLst>
                                          <p:attrName>ppt_w</p:attrName>
                                        </p:attrNameLst>
                                      </p:cBhvr>
                                      <p:tavLst>
                                        <p:tav tm="0" fmla="#ppt_w*sin(2.5*pi*$)">
                                          <p:val>
                                            <p:fltVal val="0"/>
                                          </p:val>
                                        </p:tav>
                                        <p:tav tm="100000">
                                          <p:val>
                                            <p:fltVal val="1"/>
                                          </p:val>
                                        </p:tav>
                                      </p:tavLst>
                                    </p:anim>
                                    <p:anim calcmode="lin" valueType="num">
                                      <p:cBhvr>
                                        <p:cTn id="15" dur="1000" fill="hold"/>
                                        <p:tgtEl>
                                          <p:spTgt spid="2">
                                            <p:txEl>
                                              <p:pRg st="2" end="2"/>
                                            </p:txEl>
                                          </p:spTgt>
                                        </p:tgtEl>
                                        <p:attrNameLst>
                                          <p:attrName>ppt_h</p:attrName>
                                        </p:attrNameLst>
                                      </p:cBhvr>
                                      <p:tavLst>
                                        <p:tav tm="0">
                                          <p:val>
                                            <p:strVal val="#ppt_h"/>
                                          </p:val>
                                        </p:tav>
                                        <p:tav tm="100000">
                                          <p:val>
                                            <p:strVal val="#ppt_h"/>
                                          </p:val>
                                        </p:tav>
                                      </p:tavLst>
                                    </p:anim>
                                  </p:childTnLst>
                                </p:cTn>
                              </p:par>
                            </p:childTnLst>
                          </p:cTn>
                        </p:par>
                        <p:par>
                          <p:cTn id="16" fill="hold">
                            <p:stCondLst>
                              <p:cond delay="2700"/>
                            </p:stCondLst>
                            <p:childTnLst>
                              <p:par>
                                <p:cTn id="17" presetID="45" presetClass="entr" presetSubtype="0" fill="hold" nodeType="afterEffect">
                                  <p:stCondLst>
                                    <p:cond delay="0"/>
                                  </p:stCondLst>
                                  <p:iterate type="lt">
                                    <p:tmPct val="10000"/>
                                  </p:iterate>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1000"/>
                                        <p:tgtEl>
                                          <p:spTgt spid="2">
                                            <p:txEl>
                                              <p:pRg st="4" end="4"/>
                                            </p:txEl>
                                          </p:spTgt>
                                        </p:tgtEl>
                                      </p:cBhvr>
                                    </p:animEffect>
                                    <p:anim calcmode="lin" valueType="num">
                                      <p:cBhvr>
                                        <p:cTn id="20" dur="1000" fill="hold"/>
                                        <p:tgtEl>
                                          <p:spTgt spid="2">
                                            <p:txEl>
                                              <p:pRg st="4" end="4"/>
                                            </p:txEl>
                                          </p:spTgt>
                                        </p:tgtEl>
                                        <p:attrNameLst>
                                          <p:attrName>ppt_w</p:attrName>
                                        </p:attrNameLst>
                                      </p:cBhvr>
                                      <p:tavLst>
                                        <p:tav tm="0" fmla="#ppt_w*sin(2.5*pi*$)">
                                          <p:val>
                                            <p:fltVal val="0"/>
                                          </p:val>
                                        </p:tav>
                                        <p:tav tm="100000">
                                          <p:val>
                                            <p:fltVal val="1"/>
                                          </p:val>
                                        </p:tav>
                                      </p:tavLst>
                                    </p:anim>
                                    <p:anim calcmode="lin" valueType="num">
                                      <p:cBhvr>
                                        <p:cTn id="21" dur="1000" fill="hold"/>
                                        <p:tgtEl>
                                          <p:spTgt spid="2">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82BB7-B443-DBB1-3A30-DFE9410B2A34}"/>
            </a:ext>
          </a:extLst>
        </p:cNvPr>
        <p:cNvGrpSpPr/>
        <p:nvPr/>
      </p:nvGrpSpPr>
      <p:grpSpPr>
        <a:xfrm>
          <a:off x="0" y="0"/>
          <a:ext cx="0" cy="0"/>
          <a:chOff x="0" y="0"/>
          <a:chExt cx="0" cy="0"/>
        </a:xfrm>
      </p:grpSpPr>
      <p:sp>
        <p:nvSpPr>
          <p:cNvPr id="15362" name="Rectangle 2">
            <a:extLst>
              <a:ext uri="{FF2B5EF4-FFF2-40B4-BE49-F238E27FC236}">
                <a16:creationId xmlns:a16="http://schemas.microsoft.com/office/drawing/2014/main" id="{4BC45FB7-19AD-39C6-6ADB-8959A6653768}"/>
              </a:ext>
            </a:extLst>
          </p:cNvPr>
          <p:cNvSpPr>
            <a:spLocks noChangeArrowheads="1"/>
          </p:cNvSpPr>
          <p:nvPr/>
        </p:nvSpPr>
        <p:spPr bwMode="auto">
          <a:xfrm>
            <a:off x="1752600" y="1807458"/>
            <a:ext cx="5410200" cy="338554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lnSpc>
                <a:spcPct val="150000"/>
              </a:lnSpc>
              <a:spcBef>
                <a:spcPct val="0"/>
              </a:spcBef>
              <a:spcAft>
                <a:spcPct val="0"/>
              </a:spcAft>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lang="en-US" sz="2800" i="1" dirty="0"/>
              <a:t>This is my longing. </a:t>
            </a:r>
          </a:p>
          <a:p>
            <a:pPr eaLnBrk="0" fontAlgn="base" hangingPunct="0">
              <a:lnSpc>
                <a:spcPct val="150000"/>
              </a:lnSpc>
              <a:spcBef>
                <a:spcPct val="0"/>
              </a:spcBef>
              <a:spcAft>
                <a:spcPct val="0"/>
              </a:spcAft>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lang="en-US" sz="2800" i="1" dirty="0"/>
              <a:t>This is my greatest yearning. </a:t>
            </a:r>
          </a:p>
          <a:p>
            <a:pPr eaLnBrk="0" fontAlgn="base" hangingPunct="0">
              <a:lnSpc>
                <a:spcPct val="150000"/>
              </a:lnSpc>
              <a:spcBef>
                <a:spcPct val="0"/>
              </a:spcBef>
              <a:spcAft>
                <a:spcPct val="0"/>
              </a:spcAft>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lang="en-US" sz="2800" i="1" dirty="0"/>
              <a:t>This is my eternal life. </a:t>
            </a:r>
          </a:p>
          <a:p>
            <a:pPr eaLnBrk="0" fontAlgn="base" hangingPunct="0">
              <a:lnSpc>
                <a:spcPct val="150000"/>
              </a:lnSpc>
              <a:spcBef>
                <a:spcPct val="0"/>
              </a:spcBef>
              <a:spcAft>
                <a:spcPct val="0"/>
              </a:spcAft>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lang="en-US" sz="2800" i="1" dirty="0"/>
              <a:t>This is my everlasting glory.</a:t>
            </a:r>
          </a:p>
          <a:p>
            <a:pPr lvl="0" eaLnBrk="0" fontAlgn="base" hangingPunct="0">
              <a:spcBef>
                <a:spcPct val="0"/>
              </a:spcBef>
              <a:spcAft>
                <a:spcPct val="0"/>
              </a:spcAft>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endParaRPr kumimoji="0" lang="en-US" sz="2800" i="0" u="none" strike="noStrike" cap="none" normalizeH="0" baseline="0" dirty="0">
              <a:ln>
                <a:noFill/>
              </a:ln>
              <a:solidFill>
                <a:schemeClr val="tx1"/>
              </a:solidFill>
              <a:effectLst/>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 pos="-457200" algn="l"/>
                <a:tab pos="228600" algn="l"/>
                <a:tab pos="457200" algn="l"/>
                <a:tab pos="1371600" algn="l"/>
                <a:tab pos="1828800" algn="l"/>
                <a:tab pos="25146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endParaRPr kumimoji="0" lang="en-US" sz="1800" i="0" u="none" strike="noStrike" cap="none" normalizeH="0" baseline="0" dirty="0">
              <a:ln>
                <a:noFill/>
              </a:ln>
              <a:solidFill>
                <a:schemeClr val="tx1"/>
              </a:solidFill>
              <a:effectLst/>
              <a:latin typeface="Arial" pitchFamily="34" charset="0"/>
            </a:endParaRPr>
          </a:p>
        </p:txBody>
      </p:sp>
      <p:sp>
        <p:nvSpPr>
          <p:cNvPr id="7" name="Rectangle 6">
            <a:extLst>
              <a:ext uri="{FF2B5EF4-FFF2-40B4-BE49-F238E27FC236}">
                <a16:creationId xmlns:a16="http://schemas.microsoft.com/office/drawing/2014/main" id="{EA5F9502-F104-09E1-318F-2C487A12C90D}"/>
              </a:ext>
            </a:extLst>
          </p:cNvPr>
          <p:cNvSpPr/>
          <p:nvPr/>
        </p:nvSpPr>
        <p:spPr>
          <a:xfrm>
            <a:off x="8239125" y="1600199"/>
            <a:ext cx="2286000" cy="369332"/>
          </a:xfrm>
          <a:prstGeom prst="rect">
            <a:avLst/>
          </a:prstGeom>
        </p:spPr>
        <p:txBody>
          <a:bodyPr wrap="square">
            <a:spAutoFit/>
          </a:bodyPr>
          <a:lstStyle/>
          <a:p>
            <a:r>
              <a:rPr lang="en-US" dirty="0">
                <a:solidFill>
                  <a:prstClr val="black"/>
                </a:solidFill>
              </a:rPr>
              <a:t>.</a:t>
            </a:r>
            <a:endParaRPr lang="en-US" dirty="0"/>
          </a:p>
        </p:txBody>
      </p:sp>
      <p:pic>
        <p:nvPicPr>
          <p:cNvPr id="4" name="Picture 3" descr="Star with ringstone symbol.jpg">
            <a:extLst>
              <a:ext uri="{FF2B5EF4-FFF2-40B4-BE49-F238E27FC236}">
                <a16:creationId xmlns:a16="http://schemas.microsoft.com/office/drawing/2014/main" id="{D7C5B55B-8A13-2382-3123-300D6F579F2F}"/>
              </a:ext>
            </a:extLst>
          </p:cNvPr>
          <p:cNvPicPr>
            <a:picLocks noChangeAspect="1"/>
          </p:cNvPicPr>
          <p:nvPr/>
        </p:nvPicPr>
        <p:blipFill>
          <a:blip r:embed="rId3" cstate="print"/>
          <a:stretch>
            <a:fillRect/>
          </a:stretch>
        </p:blipFill>
        <p:spPr>
          <a:xfrm>
            <a:off x="8382000" y="381000"/>
            <a:ext cx="545985" cy="536147"/>
          </a:xfrm>
          <a:prstGeom prst="rect">
            <a:avLst/>
          </a:prstGeom>
        </p:spPr>
      </p:pic>
    </p:spTree>
    <p:extLst>
      <p:ext uri="{BB962C8B-B14F-4D97-AF65-F5344CB8AC3E}">
        <p14:creationId xmlns:p14="http://schemas.microsoft.com/office/powerpoint/2010/main" val="2946611719"/>
      </p:ext>
    </p:extLst>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362">
                                            <p:txEl>
                                              <p:pRg st="1" end="1"/>
                                            </p:txEl>
                                          </p:spTgt>
                                        </p:tgtEl>
                                        <p:attrNameLst>
                                          <p:attrName>style.visibility</p:attrName>
                                        </p:attrNameLst>
                                      </p:cBhvr>
                                      <p:to>
                                        <p:strVal val="visible"/>
                                      </p:to>
                                    </p:set>
                                    <p:animEffect transition="in" filter="blinds(horizontal)">
                                      <p:cBhvr>
                                        <p:cTn id="7" dur="500"/>
                                        <p:tgtEl>
                                          <p:spTgt spid="1536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362">
                                            <p:txEl>
                                              <p:pRg st="2" end="2"/>
                                            </p:txEl>
                                          </p:spTgt>
                                        </p:tgtEl>
                                        <p:attrNameLst>
                                          <p:attrName>style.visibility</p:attrName>
                                        </p:attrNameLst>
                                      </p:cBhvr>
                                      <p:to>
                                        <p:strVal val="visible"/>
                                      </p:to>
                                    </p:set>
                                    <p:animEffect transition="in" filter="blinds(horizontal)">
                                      <p:cBhvr>
                                        <p:cTn id="12" dur="500"/>
                                        <p:tgtEl>
                                          <p:spTgt spid="1536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5362">
                                            <p:txEl>
                                              <p:pRg st="3" end="3"/>
                                            </p:txEl>
                                          </p:spTgt>
                                        </p:tgtEl>
                                        <p:attrNameLst>
                                          <p:attrName>style.visibility</p:attrName>
                                        </p:attrNameLst>
                                      </p:cBhvr>
                                      <p:to>
                                        <p:strVal val="visible"/>
                                      </p:to>
                                    </p:set>
                                    <p:animEffect transition="in" filter="blinds(horizontal)">
                                      <p:cBhvr>
                                        <p:cTn id="17" dur="500"/>
                                        <p:tgtEl>
                                          <p:spTgt spid="1536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2209800"/>
            <a:ext cx="7010400" cy="2702150"/>
          </a:xfrm>
          <a:prstGeom prst="rect">
            <a:avLst/>
          </a:prstGeom>
          <a:noFill/>
        </p:spPr>
        <p:txBody>
          <a:bodyPr wrap="square" rtlCol="0">
            <a:spAutoFit/>
          </a:bodyPr>
          <a:lstStyle/>
          <a:p>
            <a:r>
              <a:rPr lang="en-US" sz="2400" dirty="0"/>
              <a:t>He chose to </a:t>
            </a:r>
            <a:r>
              <a:rPr lang="en-US" sz="2400" u="sng" dirty="0"/>
              <a:t>only</a:t>
            </a:r>
            <a:r>
              <a:rPr lang="en-US" sz="2400" dirty="0"/>
              <a:t> be called:  </a:t>
            </a:r>
          </a:p>
          <a:p>
            <a:endParaRPr lang="en-US" sz="2400" dirty="0">
              <a:latin typeface="Calibri" pitchFamily="34" charset="0"/>
            </a:endParaRPr>
          </a:p>
          <a:p>
            <a:pPr>
              <a:lnSpc>
                <a:spcPct val="150000"/>
              </a:lnSpc>
            </a:pPr>
            <a:r>
              <a:rPr lang="en-US" sz="2400" i="1" dirty="0">
                <a:latin typeface="Calibri" pitchFamily="34" charset="0"/>
              </a:rPr>
              <a:t>	</a:t>
            </a:r>
            <a:r>
              <a:rPr lang="en-US" sz="60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bertus Extra Bold"/>
              </a:rPr>
              <a:t>‘Abdu’l-Bahá</a:t>
            </a:r>
            <a:endParaRPr lang="en-US" sz="6000" i="1" dirty="0">
              <a:latin typeface="Albertus Extra Bold"/>
            </a:endParaRPr>
          </a:p>
          <a:p>
            <a:pPr>
              <a:lnSpc>
                <a:spcPct val="150000"/>
              </a:lnSpc>
            </a:pPr>
            <a:r>
              <a:rPr lang="en-US" sz="2400" i="1" dirty="0"/>
              <a:t>                    </a:t>
            </a:r>
            <a:r>
              <a:rPr lang="en-US" sz="2400" dirty="0"/>
              <a:t>(the </a:t>
            </a:r>
            <a:r>
              <a:rPr lang="en-US" sz="2400" i="1" dirty="0"/>
              <a:t>Servant of Bahá</a:t>
            </a:r>
            <a:r>
              <a:rPr lang="en-US" sz="2400" dirty="0"/>
              <a:t>)</a:t>
            </a:r>
          </a:p>
        </p:txBody>
      </p:sp>
      <p:pic>
        <p:nvPicPr>
          <p:cNvPr id="3" name="Picture 2" descr="Star with ringstone symbol.jpg"/>
          <p:cNvPicPr>
            <a:picLocks noChangeAspect="1"/>
          </p:cNvPicPr>
          <p:nvPr/>
        </p:nvPicPr>
        <p:blipFill>
          <a:blip r:embed="rId3" cstate="print"/>
          <a:stretch>
            <a:fillRect/>
          </a:stretch>
        </p:blipFill>
        <p:spPr>
          <a:xfrm>
            <a:off x="8382000" y="381000"/>
            <a:ext cx="545985" cy="536147"/>
          </a:xfrm>
          <a:prstGeom prst="rect">
            <a:avLst/>
          </a:prstGeom>
        </p:spPr>
      </p:pic>
    </p:spTree>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diamond(in)">
                                      <p:cBhvr>
                                        <p:cTn id="7" dur="500"/>
                                        <p:tgtEl>
                                          <p:spTgt spid="2">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circle(in)">
                                      <p:cBhvr>
                                        <p:cTn id="10"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2">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10922</TotalTime>
  <Words>4235</Words>
  <Application>Microsoft Office PowerPoint</Application>
  <PresentationFormat>On-screen Show (4:3)</PresentationFormat>
  <Paragraphs>505</Paragraphs>
  <Slides>72</Slides>
  <Notes>57</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72</vt:i4>
      </vt:variant>
    </vt:vector>
  </HeadingPairs>
  <TitlesOfParts>
    <vt:vector size="83" baseType="lpstr">
      <vt:lpstr>Albertus Extra Bold</vt:lpstr>
      <vt:lpstr>Arial</vt:lpstr>
      <vt:lpstr>Bremen Bd BT</vt:lpstr>
      <vt:lpstr>Calibri</vt:lpstr>
      <vt:lpstr>Shadow Tag</vt:lpstr>
      <vt:lpstr>Times New Roman</vt:lpstr>
      <vt:lpstr>Trebuchet MS</vt:lpstr>
      <vt:lpstr>Wingdings</vt:lpstr>
      <vt:lpstr>Wingdings 2</vt:lpstr>
      <vt:lpstr>WP MathA</vt:lpstr>
      <vt:lpstr>Opulent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JETWRITER</dc:creator>
  <cp:lastModifiedBy>Jaine Toth</cp:lastModifiedBy>
  <cp:revision>358</cp:revision>
  <dcterms:created xsi:type="dcterms:W3CDTF">2008-11-14T23:14:06Z</dcterms:created>
  <dcterms:modified xsi:type="dcterms:W3CDTF">2025-11-08T19:00:47Z</dcterms:modified>
</cp:coreProperties>
</file>