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96" r:id="rId7"/>
    <p:sldId id="261" r:id="rId8"/>
    <p:sldId id="294" r:id="rId9"/>
    <p:sldId id="304" r:id="rId10"/>
    <p:sldId id="263" r:id="rId11"/>
    <p:sldId id="264" r:id="rId12"/>
    <p:sldId id="305" r:id="rId13"/>
    <p:sldId id="262" r:id="rId14"/>
    <p:sldId id="265" r:id="rId15"/>
    <p:sldId id="278" r:id="rId16"/>
    <p:sldId id="306" r:id="rId17"/>
    <p:sldId id="303" r:id="rId18"/>
    <p:sldId id="266" r:id="rId19"/>
    <p:sldId id="302" r:id="rId20"/>
    <p:sldId id="267" r:id="rId21"/>
    <p:sldId id="308" r:id="rId22"/>
    <p:sldId id="307" r:id="rId23"/>
    <p:sldId id="269" r:id="rId24"/>
    <p:sldId id="309" r:id="rId25"/>
    <p:sldId id="271" r:id="rId26"/>
    <p:sldId id="285" r:id="rId27"/>
    <p:sldId id="279" r:id="rId28"/>
    <p:sldId id="272" r:id="rId29"/>
    <p:sldId id="273" r:id="rId30"/>
    <p:sldId id="276" r:id="rId31"/>
    <p:sldId id="275" r:id="rId32"/>
    <p:sldId id="310" r:id="rId33"/>
    <p:sldId id="280" r:id="rId34"/>
    <p:sldId id="301" r:id="rId35"/>
    <p:sldId id="277" r:id="rId36"/>
    <p:sldId id="281" r:id="rId37"/>
    <p:sldId id="295" r:id="rId38"/>
    <p:sldId id="282" r:id="rId39"/>
    <p:sldId id="283" r:id="rId40"/>
    <p:sldId id="284" r:id="rId41"/>
    <p:sldId id="287" r:id="rId42"/>
    <p:sldId id="311" r:id="rId43"/>
    <p:sldId id="313" r:id="rId44"/>
    <p:sldId id="314" r:id="rId45"/>
    <p:sldId id="288" r:id="rId46"/>
    <p:sldId id="312" r:id="rId47"/>
    <p:sldId id="289" r:id="rId48"/>
    <p:sldId id="297" r:id="rId49"/>
    <p:sldId id="290" r:id="rId50"/>
    <p:sldId id="291" r:id="rId51"/>
    <p:sldId id="292" r:id="rId52"/>
    <p:sldId id="315" r:id="rId53"/>
    <p:sldId id="300" r:id="rId54"/>
    <p:sldId id="293" r:id="rId55"/>
    <p:sldId id="316" r:id="rId56"/>
    <p:sldId id="31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6" autoAdjust="0"/>
    <p:restoredTop sz="94624" autoAdjust="0"/>
  </p:normalViewPr>
  <p:slideViewPr>
    <p:cSldViewPr>
      <p:cViewPr varScale="1">
        <p:scale>
          <a:sx n="75" d="100"/>
          <a:sy n="75" d="100"/>
        </p:scale>
        <p:origin x="1070" y="48"/>
      </p:cViewPr>
      <p:guideLst>
        <p:guide orient="horz" pos="2160"/>
        <p:guide pos="2880"/>
      </p:guideLst>
    </p:cSldViewPr>
  </p:slideViewPr>
  <p:outlineViewPr>
    <p:cViewPr>
      <p:scale>
        <a:sx n="33" d="100"/>
        <a:sy n="33" d="100"/>
      </p:scale>
      <p:origin x="48" y="154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A153471-EDED-4CF2-AB33-B43C5E1F3F42}" type="datetimeFigureOut">
              <a:rPr lang="en-US" smtClean="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555CD-B29E-4084-8FC3-18D3DC7F904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153471-EDED-4CF2-AB33-B43C5E1F3F42}" type="datetimeFigureOut">
              <a:rPr lang="en-US" smtClean="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555CD-B29E-4084-8FC3-18D3DC7F9048}"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153471-EDED-4CF2-AB33-B43C5E1F3F42}" type="datetimeFigureOut">
              <a:rPr lang="en-US" smtClean="0"/>
              <a:pPr/>
              <a:t>7/4/2024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10555CD-B29E-4084-8FC3-18D3DC7F9048}"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153471-EDED-4CF2-AB33-B43C5E1F3F42}" type="datetimeFigureOut">
              <a:rPr lang="en-US" smtClean="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555CD-B29E-4084-8FC3-18D3DC7F9048}"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A153471-EDED-4CF2-AB33-B43C5E1F3F42}" type="datetimeFigureOut">
              <a:rPr lang="en-US" smtClean="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555CD-B29E-4084-8FC3-18D3DC7F90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A153471-EDED-4CF2-AB33-B43C5E1F3F42}" type="datetimeFigureOut">
              <a:rPr lang="en-US" smtClean="0"/>
              <a:pPr/>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555CD-B29E-4084-8FC3-18D3DC7F9048}"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A153471-EDED-4CF2-AB33-B43C5E1F3F42}" type="datetimeFigureOut">
              <a:rPr lang="en-US" smtClean="0"/>
              <a:pPr/>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555CD-B29E-4084-8FC3-18D3DC7F9048}"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A153471-EDED-4CF2-AB33-B43C5E1F3F42}" type="datetimeFigureOut">
              <a:rPr lang="en-US" smtClean="0"/>
              <a:pPr/>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555CD-B29E-4084-8FC3-18D3DC7F9048}"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53471-EDED-4CF2-AB33-B43C5E1F3F42}" type="datetimeFigureOut">
              <a:rPr lang="en-US" smtClean="0"/>
              <a:pPr/>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555CD-B29E-4084-8FC3-18D3DC7F9048}"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A153471-EDED-4CF2-AB33-B43C5E1F3F42}" type="datetimeFigureOut">
              <a:rPr lang="en-US" smtClean="0"/>
              <a:pPr/>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555CD-B29E-4084-8FC3-18D3DC7F904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A153471-EDED-4CF2-AB33-B43C5E1F3F42}" type="datetimeFigureOut">
              <a:rPr lang="en-US" smtClean="0"/>
              <a:pPr/>
              <a:t>7/4/2024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10555CD-B29E-4084-8FC3-18D3DC7F904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A153471-EDED-4CF2-AB33-B43C5E1F3F42}" type="datetimeFigureOut">
              <a:rPr lang="en-US" smtClean="0"/>
              <a:pPr/>
              <a:t>7/4/2024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10555CD-B29E-4084-8FC3-18D3DC7F90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jetwr\Videos\Bahai%20Themes\Slide%20Shows\Fred%20Mortensen\Fred%20Mortensen.mp3" TargetMode="External"/><Relationship Id="rId1" Type="http://schemas.microsoft.com/office/2007/relationships/media" Target="file:///C:\Users\jetwr\Videos\Bahai%20Themes\Slide%20Shows\Fred%20Mortensen\Fred%20Mortensen.mp3" TargetMode="Externa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309" y="4114800"/>
            <a:ext cx="4724400" cy="1673352"/>
          </a:xfrm>
        </p:spPr>
        <p:txBody>
          <a:bodyPr/>
          <a:lstStyle/>
          <a:p>
            <a:r>
              <a:rPr lang="en-US" dirty="0"/>
              <a:t>Fred Mortensen	</a:t>
            </a:r>
          </a:p>
        </p:txBody>
      </p:sp>
      <p:sp>
        <p:nvSpPr>
          <p:cNvPr id="3" name="Subtitle 2"/>
          <p:cNvSpPr>
            <a:spLocks noGrp="1"/>
          </p:cNvSpPr>
          <p:nvPr>
            <p:ph type="subTitle" idx="1"/>
          </p:nvPr>
        </p:nvSpPr>
        <p:spPr>
          <a:xfrm>
            <a:off x="25400" y="4703540"/>
            <a:ext cx="8077200" cy="1499616"/>
          </a:xfrm>
        </p:spPr>
        <p:txBody>
          <a:bodyPr>
            <a:normAutofit/>
          </a:bodyPr>
          <a:lstStyle/>
          <a:p>
            <a:r>
              <a:rPr lang="en-US" sz="3200" b="1" dirty="0"/>
              <a:t>From Delinquent to Disciple</a:t>
            </a:r>
          </a:p>
        </p:txBody>
      </p:sp>
      <p:pic>
        <p:nvPicPr>
          <p:cNvPr id="21506" name="Picture 2" descr="Fred Mortensen Rides the Rails">
            <a:extLst>
              <a:ext uri="{FF2B5EF4-FFF2-40B4-BE49-F238E27FC236}">
                <a16:creationId xmlns:a16="http://schemas.microsoft.com/office/drawing/2014/main" id="{FC9E50FA-36ED-F2DC-54BD-09648A21E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189" y="1048512"/>
            <a:ext cx="3931091" cy="554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Glimmer of Hope</a:t>
            </a:r>
          </a:p>
        </p:txBody>
      </p:sp>
      <p:sp>
        <p:nvSpPr>
          <p:cNvPr id="3" name="Content Placeholder 2"/>
          <p:cNvSpPr>
            <a:spLocks noGrp="1"/>
          </p:cNvSpPr>
          <p:nvPr>
            <p:ph idx="1"/>
          </p:nvPr>
        </p:nvSpPr>
        <p:spPr>
          <a:xfrm>
            <a:off x="457200" y="1752600"/>
            <a:ext cx="6019800" cy="4625609"/>
          </a:xfrm>
        </p:spPr>
        <p:txBody>
          <a:bodyPr>
            <a:normAutofit/>
          </a:bodyPr>
          <a:lstStyle/>
          <a:p>
            <a:r>
              <a:rPr lang="en-US" sz="2800" dirty="0"/>
              <a:t>Fred doesn’t know how  to read.</a:t>
            </a:r>
          </a:p>
          <a:p>
            <a:pPr>
              <a:buNone/>
            </a:pPr>
            <a:endParaRPr lang="en-US" sz="2800" dirty="0"/>
          </a:p>
          <a:p>
            <a:r>
              <a:rPr lang="en-US" sz="2800" dirty="0"/>
              <a:t>Hall gives him two books, one about the Bahá’í Faith, the other a dictionary; </a:t>
            </a:r>
          </a:p>
          <a:p>
            <a:pPr lvl="1"/>
            <a:endParaRPr lang="en-US" sz="2400" b="1" dirty="0"/>
          </a:p>
          <a:p>
            <a:pPr lvl="1"/>
            <a:r>
              <a:rPr lang="en-US" sz="2400" b="1" dirty="0"/>
              <a:t>Fred uses these to teach               </a:t>
            </a:r>
            <a:r>
              <a:rPr lang="en-US" sz="2400" dirty="0"/>
              <a:t> </a:t>
            </a:r>
            <a:r>
              <a:rPr lang="en-US" sz="2400" b="1" dirty="0"/>
              <a:t>himself to read.</a:t>
            </a:r>
            <a:endParaRPr lang="en-US" sz="2400" dirty="0"/>
          </a:p>
        </p:txBody>
      </p:sp>
      <p:pic>
        <p:nvPicPr>
          <p:cNvPr id="4" name="Picture 3" descr="Dictionary.jpg"/>
          <p:cNvPicPr>
            <a:picLocks noChangeAspect="1"/>
          </p:cNvPicPr>
          <p:nvPr/>
        </p:nvPicPr>
        <p:blipFill>
          <a:blip r:embed="rId2" cstate="print"/>
          <a:stretch>
            <a:fillRect/>
          </a:stretch>
        </p:blipFill>
        <p:spPr>
          <a:xfrm rot="697611">
            <a:off x="4773424" y="3533550"/>
            <a:ext cx="3546377" cy="23599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Choices</a:t>
            </a:r>
          </a:p>
        </p:txBody>
      </p:sp>
      <p:sp>
        <p:nvSpPr>
          <p:cNvPr id="3" name="Content Placeholder 2"/>
          <p:cNvSpPr>
            <a:spLocks noGrp="1"/>
          </p:cNvSpPr>
          <p:nvPr>
            <p:ph idx="1"/>
          </p:nvPr>
        </p:nvSpPr>
        <p:spPr>
          <a:xfrm>
            <a:off x="304800" y="1676400"/>
            <a:ext cx="4495800" cy="3787409"/>
          </a:xfrm>
        </p:spPr>
        <p:txBody>
          <a:bodyPr>
            <a:noAutofit/>
          </a:bodyPr>
          <a:lstStyle/>
          <a:p>
            <a:pPr>
              <a:lnSpc>
                <a:spcPct val="150000"/>
              </a:lnSpc>
            </a:pPr>
            <a:r>
              <a:rPr lang="en-US" sz="2400" dirty="0"/>
              <a:t>Even though the gift has been presented, Mortensen hasn’t yet fully unwrapped it, and his instinct for preservation kicks in: </a:t>
            </a:r>
          </a:p>
          <a:p>
            <a:pPr lvl="1">
              <a:lnSpc>
                <a:spcPct val="150000"/>
              </a:lnSpc>
            </a:pPr>
            <a:r>
              <a:rPr lang="en-US" sz="2400" dirty="0"/>
              <a:t>As soon as his leg heals, Fred attacks a guard, steals his keys, and escapes.</a:t>
            </a:r>
          </a:p>
        </p:txBody>
      </p:sp>
      <p:pic>
        <p:nvPicPr>
          <p:cNvPr id="4098" name="Picture 2" descr="Prison Escape Free Download for Windows">
            <a:extLst>
              <a:ext uri="{FF2B5EF4-FFF2-40B4-BE49-F238E27FC236}">
                <a16:creationId xmlns:a16="http://schemas.microsoft.com/office/drawing/2014/main" id="{2F6FAB6A-C866-60FA-52F8-31DA68952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26640"/>
            <a:ext cx="3543300" cy="35433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Choices</a:t>
            </a:r>
          </a:p>
        </p:txBody>
      </p:sp>
      <p:sp>
        <p:nvSpPr>
          <p:cNvPr id="3" name="Content Placeholder 2"/>
          <p:cNvSpPr>
            <a:spLocks noGrp="1"/>
          </p:cNvSpPr>
          <p:nvPr>
            <p:ph idx="1"/>
          </p:nvPr>
        </p:nvSpPr>
        <p:spPr>
          <a:xfrm>
            <a:off x="-304800" y="1524000"/>
            <a:ext cx="4648200" cy="4625609"/>
          </a:xfrm>
        </p:spPr>
        <p:txBody>
          <a:bodyPr>
            <a:noAutofit/>
          </a:bodyPr>
          <a:lstStyle/>
          <a:p>
            <a:pPr lvl="1">
              <a:lnSpc>
                <a:spcPct val="150000"/>
              </a:lnSpc>
            </a:pPr>
            <a:r>
              <a:rPr lang="en-US" sz="2400" dirty="0"/>
              <a:t>He ends up in Oakland, California where he works at the newspaper.</a:t>
            </a:r>
          </a:p>
          <a:p>
            <a:pPr lvl="1">
              <a:lnSpc>
                <a:spcPct val="150000"/>
              </a:lnSpc>
            </a:pPr>
            <a:r>
              <a:rPr lang="en-US" sz="2400" dirty="0"/>
              <a:t>After experiencing an earthquake, Fred hightails it back to the </a:t>
            </a:r>
            <a:r>
              <a:rPr lang="en-US" sz="2400" dirty="0" err="1"/>
              <a:t>midwest</a:t>
            </a:r>
            <a:r>
              <a:rPr lang="en-US" sz="2400" dirty="0"/>
              <a:t>, then travels to the Dakotas; finds work each time with the local newspapers.</a:t>
            </a:r>
          </a:p>
        </p:txBody>
      </p:sp>
      <p:pic>
        <p:nvPicPr>
          <p:cNvPr id="5122" name="Picture 2" descr="Introduction - American Newspapers, 1800-1860 - LibGuides at University ...">
            <a:extLst>
              <a:ext uri="{FF2B5EF4-FFF2-40B4-BE49-F238E27FC236}">
                <a16:creationId xmlns:a16="http://schemas.microsoft.com/office/drawing/2014/main" id="{76D592BC-7464-613E-A385-131CE82E8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2362200"/>
            <a:ext cx="4514850" cy="3543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611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Choices</a:t>
            </a:r>
          </a:p>
        </p:txBody>
      </p:sp>
      <p:sp>
        <p:nvSpPr>
          <p:cNvPr id="3" name="Content Placeholder 2"/>
          <p:cNvSpPr>
            <a:spLocks noGrp="1"/>
          </p:cNvSpPr>
          <p:nvPr>
            <p:ph idx="1"/>
          </p:nvPr>
        </p:nvSpPr>
        <p:spPr/>
        <p:txBody>
          <a:bodyPr>
            <a:normAutofit fontScale="70000" lnSpcReduction="20000"/>
          </a:bodyPr>
          <a:lstStyle/>
          <a:p>
            <a:pPr>
              <a:lnSpc>
                <a:spcPct val="160000"/>
              </a:lnSpc>
            </a:pPr>
            <a:r>
              <a:rPr lang="en-US" dirty="0"/>
              <a:t>Fred comes across the book </a:t>
            </a:r>
          </a:p>
          <a:p>
            <a:pPr>
              <a:lnSpc>
                <a:spcPct val="160000"/>
              </a:lnSpc>
              <a:buNone/>
            </a:pPr>
            <a:r>
              <a:rPr lang="en-US" dirty="0"/>
              <a:t>     he’d gotten from Albert Hall. </a:t>
            </a:r>
          </a:p>
          <a:p>
            <a:pPr>
              <a:lnSpc>
                <a:spcPct val="160000"/>
              </a:lnSpc>
              <a:buNone/>
            </a:pPr>
            <a:r>
              <a:rPr lang="en-US" dirty="0"/>
              <a:t>     This time </a:t>
            </a:r>
            <a:r>
              <a:rPr lang="en-US" b="1" dirty="0"/>
              <a:t>the words of ‘</a:t>
            </a:r>
            <a:r>
              <a:rPr lang="en-US" b="1" dirty="0" err="1"/>
              <a:t>Abdu’l-Bahá</a:t>
            </a:r>
            <a:r>
              <a:rPr lang="en-US" b="1" dirty="0"/>
              <a:t> </a:t>
            </a:r>
          </a:p>
          <a:p>
            <a:pPr>
              <a:lnSpc>
                <a:spcPct val="160000"/>
              </a:lnSpc>
              <a:buNone/>
            </a:pPr>
            <a:r>
              <a:rPr lang="en-US" b="1" dirty="0"/>
              <a:t>     reach deep into his heart.</a:t>
            </a:r>
          </a:p>
          <a:p>
            <a:pPr>
              <a:lnSpc>
                <a:spcPct val="160000"/>
              </a:lnSpc>
            </a:pPr>
            <a:r>
              <a:rPr lang="en-US" dirty="0"/>
              <a:t>After four years as a fugitive, he returns to Minneapolis, </a:t>
            </a:r>
            <a:r>
              <a:rPr lang="en-US" b="1" dirty="0"/>
              <a:t>knowing he’ll probably be sent back to jail, but unable to resist the urge to reconnect with Hall and learn more about the Bahá’í Faith</a:t>
            </a:r>
            <a:endParaRPr lang="en-US" dirty="0"/>
          </a:p>
          <a:p>
            <a:pPr>
              <a:lnSpc>
                <a:spcPct val="160000"/>
              </a:lnSpc>
            </a:pPr>
            <a:r>
              <a:rPr lang="en-US" dirty="0"/>
              <a:t>To Fred’s surprise, Hall, now District Attorney, doesn’t have him arrested</a:t>
            </a:r>
          </a:p>
        </p:txBody>
      </p:sp>
      <p:pic>
        <p:nvPicPr>
          <p:cNvPr id="4" name="Picture 3" descr="http://centenary.bahai.us/sites/default/files/imagecache/page-main-image/main_image/tn_Abdu%27l-Baha%20-%20461.jpg"/>
          <p:cNvPicPr/>
          <p:nvPr/>
        </p:nvPicPr>
        <p:blipFill>
          <a:blip r:embed="rId2" cstate="print"/>
          <a:srcRect/>
          <a:stretch>
            <a:fillRect/>
          </a:stretch>
        </p:blipFill>
        <p:spPr bwMode="auto">
          <a:xfrm>
            <a:off x="6172200" y="1524000"/>
            <a:ext cx="2667000" cy="2286000"/>
          </a:xfrm>
          <a:prstGeom prst="ellipse">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Yearning to Meet the Master</a:t>
            </a:r>
          </a:p>
        </p:txBody>
      </p:sp>
      <p:sp>
        <p:nvSpPr>
          <p:cNvPr id="3" name="Content Placeholder 2"/>
          <p:cNvSpPr>
            <a:spLocks noGrp="1"/>
          </p:cNvSpPr>
          <p:nvPr>
            <p:ph idx="1"/>
          </p:nvPr>
        </p:nvSpPr>
        <p:spPr>
          <a:xfrm>
            <a:off x="2286000" y="1600200"/>
            <a:ext cx="5772150" cy="4168409"/>
          </a:xfrm>
        </p:spPr>
        <p:txBody>
          <a:bodyPr>
            <a:normAutofit fontScale="70000" lnSpcReduction="20000"/>
          </a:bodyPr>
          <a:lstStyle/>
          <a:p>
            <a:pPr>
              <a:lnSpc>
                <a:spcPct val="170000"/>
              </a:lnSpc>
            </a:pPr>
            <a:r>
              <a:rPr lang="en-US" dirty="0"/>
              <a:t>While living in Minnesota, Fred learns ‘</a:t>
            </a:r>
            <a:r>
              <a:rPr lang="en-US" dirty="0" err="1"/>
              <a:t>Abdu’l-Bahá</a:t>
            </a:r>
            <a:r>
              <a:rPr lang="en-US" dirty="0"/>
              <a:t> will visit Green Acre, Sarah Farmer’s home in Eliot, Maine (close to Portsmouth, NH) which was a center for the study of comparative religions</a:t>
            </a:r>
          </a:p>
          <a:p>
            <a:pPr>
              <a:lnSpc>
                <a:spcPct val="170000"/>
              </a:lnSpc>
            </a:pPr>
            <a:r>
              <a:rPr lang="en-US" dirty="0"/>
              <a:t>He also hears the Master may not travel west</a:t>
            </a:r>
          </a:p>
          <a:p>
            <a:pPr>
              <a:lnSpc>
                <a:spcPct val="170000"/>
              </a:lnSpc>
            </a:pPr>
            <a:r>
              <a:rPr lang="en-US" dirty="0"/>
              <a:t>Fred takes off traveling to </a:t>
            </a:r>
          </a:p>
          <a:p>
            <a:pPr marL="118872" indent="0">
              <a:lnSpc>
                <a:spcPct val="170000"/>
              </a:lnSpc>
              <a:buNone/>
            </a:pPr>
            <a:r>
              <a:rPr lang="en-US" dirty="0"/>
              <a:t>      Green Acre</a:t>
            </a:r>
          </a:p>
        </p:txBody>
      </p:sp>
      <p:pic>
        <p:nvPicPr>
          <p:cNvPr id="4" name="Picture 3" descr="Sarah Farmer.jpg"/>
          <p:cNvPicPr>
            <a:picLocks noChangeAspect="1"/>
          </p:cNvPicPr>
          <p:nvPr/>
        </p:nvPicPr>
        <p:blipFill>
          <a:blip r:embed="rId2" cstate="print"/>
          <a:stretch>
            <a:fillRect/>
          </a:stretch>
        </p:blipFill>
        <p:spPr>
          <a:xfrm>
            <a:off x="161925" y="1752600"/>
            <a:ext cx="2000250" cy="2670437"/>
          </a:xfrm>
          <a:prstGeom prst="rect">
            <a:avLst/>
          </a:prstGeom>
          <a:ln>
            <a:noFill/>
          </a:ln>
          <a:effectLst>
            <a:softEdge rad="112500"/>
          </a:effectLst>
        </p:spPr>
      </p:pic>
      <p:pic>
        <p:nvPicPr>
          <p:cNvPr id="5" name="Picture 4" descr="Sarah Farmer Inn - Green Acre.jpg"/>
          <p:cNvPicPr>
            <a:picLocks noChangeAspect="1"/>
          </p:cNvPicPr>
          <p:nvPr/>
        </p:nvPicPr>
        <p:blipFill>
          <a:blip r:embed="rId3" cstate="print"/>
          <a:stretch>
            <a:fillRect/>
          </a:stretch>
        </p:blipFill>
        <p:spPr>
          <a:xfrm>
            <a:off x="6248400" y="4744720"/>
            <a:ext cx="2661256" cy="1978152"/>
          </a:xfrm>
          <a:prstGeom prst="rect">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Drastic Change in Mode of Travel</a:t>
            </a:r>
          </a:p>
        </p:txBody>
      </p:sp>
      <p:sp>
        <p:nvSpPr>
          <p:cNvPr id="3" name="Content Placeholder 2"/>
          <p:cNvSpPr>
            <a:spLocks noGrp="1"/>
          </p:cNvSpPr>
          <p:nvPr>
            <p:ph idx="1"/>
          </p:nvPr>
        </p:nvSpPr>
        <p:spPr>
          <a:xfrm>
            <a:off x="685800" y="1752600"/>
            <a:ext cx="7620000" cy="4625609"/>
          </a:xfrm>
        </p:spPr>
        <p:txBody>
          <a:bodyPr>
            <a:normAutofit/>
          </a:bodyPr>
          <a:lstStyle/>
          <a:p>
            <a:pPr>
              <a:lnSpc>
                <a:spcPct val="150000"/>
              </a:lnSpc>
            </a:pPr>
            <a:r>
              <a:rPr lang="en-US" dirty="0"/>
              <a:t>On reaching Cleveland, OH, he attends  a printers’ convention before continuing his journey, but, anxious to meet the Master, he leaves before it ends.</a:t>
            </a:r>
          </a:p>
          <a:p>
            <a:endParaRPr lang="en-US" dirty="0"/>
          </a:p>
        </p:txBody>
      </p:sp>
      <p:pic>
        <p:nvPicPr>
          <p:cNvPr id="5" name="Picture 4">
            <a:extLst>
              <a:ext uri="{FF2B5EF4-FFF2-40B4-BE49-F238E27FC236}">
                <a16:creationId xmlns:a16="http://schemas.microsoft.com/office/drawing/2014/main" id="{BDB50C4D-1314-2924-6904-A3C240AC96FB}"/>
              </a:ext>
            </a:extLst>
          </p:cNvPr>
          <p:cNvPicPr>
            <a:picLocks noChangeAspect="1"/>
          </p:cNvPicPr>
          <p:nvPr/>
        </p:nvPicPr>
        <p:blipFill>
          <a:blip r:embed="rId2"/>
          <a:stretch>
            <a:fillRect/>
          </a:stretch>
        </p:blipFill>
        <p:spPr>
          <a:xfrm>
            <a:off x="5257800" y="4100964"/>
            <a:ext cx="2457162" cy="23622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Drastic Change in Mode of Travel</a:t>
            </a:r>
          </a:p>
        </p:txBody>
      </p:sp>
      <p:sp>
        <p:nvSpPr>
          <p:cNvPr id="3" name="Content Placeholder 2"/>
          <p:cNvSpPr>
            <a:spLocks noGrp="1"/>
          </p:cNvSpPr>
          <p:nvPr>
            <p:ph idx="1"/>
          </p:nvPr>
        </p:nvSpPr>
        <p:spPr>
          <a:xfrm>
            <a:off x="457200" y="1775191"/>
            <a:ext cx="5410200" cy="4625609"/>
          </a:xfrm>
        </p:spPr>
        <p:txBody>
          <a:bodyPr>
            <a:normAutofit fontScale="85000" lnSpcReduction="10000"/>
          </a:bodyPr>
          <a:lstStyle/>
          <a:p>
            <a:pPr>
              <a:lnSpc>
                <a:spcPct val="160000"/>
              </a:lnSpc>
            </a:pPr>
            <a:r>
              <a:rPr lang="en-US" dirty="0"/>
              <a:t>However, </a:t>
            </a:r>
            <a:r>
              <a:rPr lang="en-US" b="1" dirty="0"/>
              <a:t>his funds are depleted.</a:t>
            </a:r>
            <a:endParaRPr lang="en-US" dirty="0"/>
          </a:p>
          <a:p>
            <a:pPr>
              <a:lnSpc>
                <a:spcPct val="160000"/>
              </a:lnSpc>
            </a:pPr>
            <a:r>
              <a:rPr lang="en-US" dirty="0"/>
              <a:t>Out of money, Fred </a:t>
            </a:r>
            <a:r>
              <a:rPr lang="en-US" b="1" dirty="0"/>
              <a:t>rides the rods, hobo-style, </a:t>
            </a:r>
            <a:r>
              <a:rPr lang="en-US" dirty="0"/>
              <a:t>on top, under trains, never inside – all the coal dust from the burning coal spewing forth, permeating his clothes and clinging to his skin.</a:t>
            </a:r>
            <a:endParaRPr lang="en-US" b="1" dirty="0"/>
          </a:p>
          <a:p>
            <a:endParaRPr lang="en-US" dirty="0"/>
          </a:p>
        </p:txBody>
      </p:sp>
      <p:pic>
        <p:nvPicPr>
          <p:cNvPr id="7170" name="Picture 2" descr="Empty Pockets Gifts on Zazzle">
            <a:extLst>
              <a:ext uri="{FF2B5EF4-FFF2-40B4-BE49-F238E27FC236}">
                <a16:creationId xmlns:a16="http://schemas.microsoft.com/office/drawing/2014/main" id="{49A52F45-55C6-8931-CE98-15FAAB201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00200"/>
            <a:ext cx="3352800" cy="3352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6362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Riding the Rods</a:t>
            </a:r>
          </a:p>
        </p:txBody>
      </p:sp>
      <p:pic>
        <p:nvPicPr>
          <p:cNvPr id="4" name="Content Placeholder 3" descr="Ridig the Rods.jpg"/>
          <p:cNvPicPr>
            <a:picLocks noGrp="1" noChangeAspect="1"/>
          </p:cNvPicPr>
          <p:nvPr>
            <p:ph idx="1"/>
          </p:nvPr>
        </p:nvPicPr>
        <p:blipFill>
          <a:blip r:embed="rId2" cstate="print"/>
          <a:stretch>
            <a:fillRect/>
          </a:stretch>
        </p:blipFill>
        <p:spPr>
          <a:xfrm>
            <a:off x="685800" y="1663493"/>
            <a:ext cx="7834339" cy="5194507"/>
          </a:xfrm>
          <a:prstGeom prst="rect">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Yearning to Meet the Master</a:t>
            </a:r>
          </a:p>
        </p:txBody>
      </p:sp>
      <p:sp>
        <p:nvSpPr>
          <p:cNvPr id="3" name="Content Placeholder 2"/>
          <p:cNvSpPr>
            <a:spLocks noGrp="1"/>
          </p:cNvSpPr>
          <p:nvPr>
            <p:ph idx="1"/>
          </p:nvPr>
        </p:nvSpPr>
        <p:spPr>
          <a:xfrm>
            <a:off x="304800" y="1828800"/>
            <a:ext cx="8229600" cy="4625609"/>
          </a:xfrm>
        </p:spPr>
        <p:txBody>
          <a:bodyPr>
            <a:normAutofit fontScale="85000" lnSpcReduction="20000"/>
          </a:bodyPr>
          <a:lstStyle/>
          <a:p>
            <a:pPr>
              <a:lnSpc>
                <a:spcPct val="160000"/>
              </a:lnSpc>
            </a:pPr>
            <a:r>
              <a:rPr lang="en-US" sz="2800" dirty="0"/>
              <a:t>In Fred’s Words</a:t>
            </a:r>
          </a:p>
          <a:p>
            <a:pPr lvl="1">
              <a:lnSpc>
                <a:spcPct val="160000"/>
              </a:lnSpc>
              <a:buNone/>
            </a:pPr>
            <a:r>
              <a:rPr lang="en-US" dirty="0"/>
              <a:t>	</a:t>
            </a:r>
            <a:r>
              <a:rPr lang="en-US" i="1" dirty="0"/>
              <a:t>“… [as] I crawled off from the top of one of its passenger trains at Portsmouth, New Hampshire, I was exceedingly happy. A boat ride, a street-car ride, and there I was, at the Gate of Paradise. My heart beating double-time, I stepped onto the soil of that to-be-famous center </a:t>
            </a:r>
            <a:r>
              <a:rPr lang="en-US" b="1" i="1" dirty="0"/>
              <a:t>tired, dirty, and wondering, but happy.”</a:t>
            </a:r>
            <a:endParaRPr lang="en-US" i="1" dirty="0"/>
          </a:p>
          <a:p>
            <a:pPr>
              <a:buNone/>
            </a:pPr>
            <a:endParaRPr lang="en-US" dirty="0"/>
          </a:p>
          <a:p>
            <a:pPr lvl="1">
              <a:buNone/>
            </a:pPr>
            <a:r>
              <a:rPr lang="en-US" dirty="0"/>
              <a:t>	</a:t>
            </a:r>
            <a:endParaRPr lang="en-US" b="1" dirty="0"/>
          </a:p>
          <a:p>
            <a:pPr lvl="1">
              <a:buNone/>
            </a:pPr>
            <a:endParaRPr lang="en-US" b="1" dirty="0"/>
          </a:p>
          <a:p>
            <a:pPr lvl="1">
              <a:buNone/>
            </a:pPr>
            <a:endParaRPr lang="en-US" b="1" dirty="0"/>
          </a:p>
          <a:p>
            <a:pPr>
              <a:buNone/>
            </a:pPr>
            <a:endParaRPr lang="en-US" dirty="0"/>
          </a:p>
          <a:p>
            <a:pPr>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in circa 1920.jpg"/>
          <p:cNvPicPr>
            <a:picLocks noChangeAspect="1"/>
          </p:cNvPicPr>
          <p:nvPr/>
        </p:nvPicPr>
        <p:blipFill>
          <a:blip r:embed="rId4" cstate="print"/>
          <a:stretch>
            <a:fillRect/>
          </a:stretch>
        </p:blipFill>
        <p:spPr>
          <a:xfrm>
            <a:off x="11384" y="1371600"/>
            <a:ext cx="9135242" cy="5486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The Ballad of Fred Mortensen</a:t>
            </a:r>
          </a:p>
        </p:txBody>
      </p:sp>
      <p:sp>
        <p:nvSpPr>
          <p:cNvPr id="7" name="TextBox 6"/>
          <p:cNvSpPr txBox="1"/>
          <p:nvPr/>
        </p:nvSpPr>
        <p:spPr>
          <a:xfrm>
            <a:off x="4114800" y="1371600"/>
            <a:ext cx="5257800" cy="2062103"/>
          </a:xfrm>
          <a:prstGeom prst="rect">
            <a:avLst/>
          </a:prstGeom>
          <a:noFill/>
        </p:spPr>
        <p:txBody>
          <a:bodyPr wrap="square" rtlCol="0">
            <a:spAutoFit/>
          </a:bodyPr>
          <a:lstStyle/>
          <a:p>
            <a:pPr algn="ctr"/>
            <a:r>
              <a:rPr lang="en-US" sz="2800" b="1" i="1" dirty="0">
                <a:solidFill>
                  <a:schemeClr val="accent1"/>
                </a:solidFill>
              </a:rPr>
              <a:t>The Ballad of Fred Mortensen </a:t>
            </a:r>
            <a:r>
              <a:rPr lang="en-US" sz="2400" b="1" dirty="0">
                <a:solidFill>
                  <a:schemeClr val="accent1"/>
                </a:solidFill>
              </a:rPr>
              <a:t>written, composed &amp; performed by Mike Rogers</a:t>
            </a:r>
          </a:p>
          <a:p>
            <a:pPr algn="ctr"/>
            <a:r>
              <a:rPr lang="en-US" sz="2400" b="1" dirty="0">
                <a:solidFill>
                  <a:schemeClr val="accent1"/>
                </a:solidFill>
              </a:rPr>
              <a:t>from his CD,</a:t>
            </a:r>
          </a:p>
          <a:p>
            <a:pPr algn="ctr"/>
            <a:r>
              <a:rPr lang="en-US" sz="2400" b="1" i="1" dirty="0" err="1">
                <a:solidFill>
                  <a:schemeClr val="accent1"/>
                </a:solidFill>
              </a:rPr>
              <a:t>Steppin</a:t>
            </a:r>
            <a:r>
              <a:rPr lang="en-US" sz="2400" b="1" i="1" dirty="0">
                <a:solidFill>
                  <a:schemeClr val="accent1"/>
                </a:solidFill>
              </a:rPr>
              <a:t>’ to a Brand New Beat</a:t>
            </a:r>
          </a:p>
        </p:txBody>
      </p:sp>
      <p:pic>
        <p:nvPicPr>
          <p:cNvPr id="11" name="Fred Mortensen.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4419600" y="3276600"/>
            <a:ext cx="304800" cy="3048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32601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Years</a:t>
            </a:r>
          </a:p>
        </p:txBody>
      </p:sp>
      <p:sp>
        <p:nvSpPr>
          <p:cNvPr id="3" name="Content Placeholder 2"/>
          <p:cNvSpPr>
            <a:spLocks noGrp="1"/>
          </p:cNvSpPr>
          <p:nvPr>
            <p:ph idx="1"/>
          </p:nvPr>
        </p:nvSpPr>
        <p:spPr/>
        <p:txBody>
          <a:bodyPr>
            <a:normAutofit fontScale="70000" lnSpcReduction="20000"/>
          </a:bodyPr>
          <a:lstStyle/>
          <a:p>
            <a:r>
              <a:rPr lang="en-US" dirty="0"/>
              <a:t>Born February 7, 1887 in Dodge, Iowa</a:t>
            </a:r>
          </a:p>
          <a:p>
            <a:endParaRPr lang="en-US" dirty="0"/>
          </a:p>
          <a:p>
            <a:r>
              <a:rPr lang="en-US" dirty="0"/>
              <a:t>Third of 13 children</a:t>
            </a:r>
          </a:p>
          <a:p>
            <a:endParaRPr lang="en-US" dirty="0"/>
          </a:p>
          <a:p>
            <a:r>
              <a:rPr lang="en-US" dirty="0"/>
              <a:t>Impoverished immigrant family from Denmark</a:t>
            </a:r>
          </a:p>
          <a:p>
            <a:endParaRPr lang="en-US" dirty="0"/>
          </a:p>
          <a:p>
            <a:r>
              <a:rPr lang="en-US" dirty="0"/>
              <a:t>In 1893 the family moves to Minneapolis, MN</a:t>
            </a:r>
          </a:p>
          <a:p>
            <a:endParaRPr lang="en-US" dirty="0"/>
          </a:p>
          <a:p>
            <a:r>
              <a:rPr lang="en-US" dirty="0"/>
              <a:t>Father unable to find work; takes to drink; abandons family</a:t>
            </a:r>
          </a:p>
          <a:p>
            <a:endParaRPr lang="en-US" dirty="0"/>
          </a:p>
          <a:p>
            <a:r>
              <a:rPr lang="en-US" dirty="0"/>
              <a:t>After the 3</a:t>
            </a:r>
            <a:r>
              <a:rPr lang="en-US" baseline="30000" dirty="0"/>
              <a:t>rd</a:t>
            </a:r>
            <a:r>
              <a:rPr lang="en-US" dirty="0"/>
              <a:t> grade, Fred, along with his brothers, quits school to try and support the family; they steal food, dig through trash cans for leftovers</a:t>
            </a:r>
          </a:p>
          <a:p>
            <a:endParaRPr lang="en-US" dirty="0"/>
          </a:p>
          <a:p>
            <a:r>
              <a:rPr lang="en-US" dirty="0"/>
              <a:t>Fred hired for menial labor at </a:t>
            </a:r>
            <a:r>
              <a:rPr lang="en-US" i="1" dirty="0"/>
              <a:t>Minneapolis Star</a:t>
            </a:r>
            <a:r>
              <a:rPr lang="en-US" dirty="0"/>
              <a:t>; resents work; quits at age 10</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Unwelcome Guest</a:t>
            </a:r>
          </a:p>
        </p:txBody>
      </p:sp>
      <p:sp>
        <p:nvSpPr>
          <p:cNvPr id="3" name="Content Placeholder 2"/>
          <p:cNvSpPr>
            <a:spLocks noGrp="1"/>
          </p:cNvSpPr>
          <p:nvPr>
            <p:ph idx="1"/>
          </p:nvPr>
        </p:nvSpPr>
        <p:spPr>
          <a:xfrm>
            <a:off x="2743200" y="1780271"/>
            <a:ext cx="6019800" cy="4625609"/>
          </a:xfrm>
        </p:spPr>
        <p:txBody>
          <a:bodyPr>
            <a:normAutofit/>
          </a:bodyPr>
          <a:lstStyle/>
          <a:p>
            <a:pPr>
              <a:lnSpc>
                <a:spcPct val="150000"/>
              </a:lnSpc>
            </a:pPr>
            <a:r>
              <a:rPr lang="en-US" sz="2800" dirty="0"/>
              <a:t>In a hurry to reach his destination, and with no money at his disposal, </a:t>
            </a:r>
            <a:r>
              <a:rPr lang="en-US" sz="2800" b="1" dirty="0"/>
              <a:t>Fred arrives in a disheveled state, covered in soot from riding for days on the outsides of coal-burning trains, smelling like the rail cars on which he’d traveled.</a:t>
            </a:r>
            <a:endParaRPr lang="en-US" sz="2800" dirty="0"/>
          </a:p>
        </p:txBody>
      </p:sp>
      <p:pic>
        <p:nvPicPr>
          <p:cNvPr id="5" name="Picture 4">
            <a:extLst>
              <a:ext uri="{FF2B5EF4-FFF2-40B4-BE49-F238E27FC236}">
                <a16:creationId xmlns:a16="http://schemas.microsoft.com/office/drawing/2014/main" id="{2A957B2A-9D0B-3CA3-1EEA-F88A5EEA712F}"/>
              </a:ext>
            </a:extLst>
          </p:cNvPr>
          <p:cNvPicPr>
            <a:picLocks noChangeAspect="1"/>
          </p:cNvPicPr>
          <p:nvPr/>
        </p:nvPicPr>
        <p:blipFill>
          <a:blip r:embed="rId2"/>
          <a:stretch>
            <a:fillRect/>
          </a:stretch>
        </p:blipFill>
        <p:spPr>
          <a:xfrm>
            <a:off x="228600" y="1780271"/>
            <a:ext cx="2686425" cy="473458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Unwelcome Guest</a:t>
            </a:r>
          </a:p>
        </p:txBody>
      </p:sp>
      <p:sp>
        <p:nvSpPr>
          <p:cNvPr id="3" name="Content Placeholder 2"/>
          <p:cNvSpPr>
            <a:spLocks noGrp="1"/>
          </p:cNvSpPr>
          <p:nvPr>
            <p:ph idx="1"/>
          </p:nvPr>
        </p:nvSpPr>
        <p:spPr>
          <a:xfrm>
            <a:off x="457200" y="1775191"/>
            <a:ext cx="8229600" cy="2187209"/>
          </a:xfrm>
        </p:spPr>
        <p:txBody>
          <a:bodyPr>
            <a:normAutofit/>
          </a:bodyPr>
          <a:lstStyle/>
          <a:p>
            <a:pPr>
              <a:lnSpc>
                <a:spcPct val="150000"/>
              </a:lnSpc>
            </a:pPr>
            <a:r>
              <a:rPr lang="en-US" dirty="0"/>
              <a:t>Even with a letter of introduction from Albert Hall, </a:t>
            </a:r>
            <a:r>
              <a:rPr lang="en-US" b="1" dirty="0"/>
              <a:t>efforts are made to turn him away.</a:t>
            </a:r>
          </a:p>
          <a:p>
            <a:pPr>
              <a:buNone/>
            </a:pPr>
            <a:endParaRPr lang="en-US" dirty="0"/>
          </a:p>
        </p:txBody>
      </p:sp>
      <p:pic>
        <p:nvPicPr>
          <p:cNvPr id="10244" name="Picture 4" descr="[Un]Welcome | Knowledge Integration eXhibition">
            <a:extLst>
              <a:ext uri="{FF2B5EF4-FFF2-40B4-BE49-F238E27FC236}">
                <a16:creationId xmlns:a16="http://schemas.microsoft.com/office/drawing/2014/main" id="{1E185F55-D93A-5D15-1715-93C4B40DC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33800"/>
            <a:ext cx="451485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76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Unwelcome Guest Welcomed</a:t>
            </a:r>
          </a:p>
        </p:txBody>
      </p:sp>
      <p:sp>
        <p:nvSpPr>
          <p:cNvPr id="3" name="Content Placeholder 2"/>
          <p:cNvSpPr>
            <a:spLocks noGrp="1"/>
          </p:cNvSpPr>
          <p:nvPr>
            <p:ph idx="1"/>
          </p:nvPr>
        </p:nvSpPr>
        <p:spPr>
          <a:xfrm>
            <a:off x="2677160" y="1495017"/>
            <a:ext cx="6324600" cy="4625609"/>
          </a:xfrm>
        </p:spPr>
        <p:txBody>
          <a:bodyPr>
            <a:normAutofit lnSpcReduction="10000"/>
          </a:bodyPr>
          <a:lstStyle/>
          <a:p>
            <a:pPr>
              <a:buNone/>
            </a:pPr>
            <a:endParaRPr lang="en-US" dirty="0"/>
          </a:p>
          <a:p>
            <a:pPr>
              <a:lnSpc>
                <a:spcPct val="150000"/>
              </a:lnSpc>
            </a:pPr>
            <a:r>
              <a:rPr lang="en-US" dirty="0"/>
              <a:t>Two of the women, Mrs. Kinney and Barbara Fitting, ignore </a:t>
            </a:r>
            <a:r>
              <a:rPr lang="en-US" b="1" dirty="0"/>
              <a:t>the vigorous protests of the </a:t>
            </a:r>
            <a:r>
              <a:rPr lang="en-US" b="1" dirty="0" err="1"/>
              <a:t>menfolk</a:t>
            </a:r>
            <a:r>
              <a:rPr lang="en-US" dirty="0"/>
              <a:t>, invite Fred in, give him the opportunity to wash up and offer him a bed for the night.</a:t>
            </a:r>
          </a:p>
        </p:txBody>
      </p:sp>
      <p:pic>
        <p:nvPicPr>
          <p:cNvPr id="6" name="Picture 5">
            <a:extLst>
              <a:ext uri="{FF2B5EF4-FFF2-40B4-BE49-F238E27FC236}">
                <a16:creationId xmlns:a16="http://schemas.microsoft.com/office/drawing/2014/main" id="{1BCD69B7-1974-69DD-6F18-4557DDC80377}"/>
              </a:ext>
            </a:extLst>
          </p:cNvPr>
          <p:cNvPicPr>
            <a:picLocks noChangeAspect="1"/>
          </p:cNvPicPr>
          <p:nvPr/>
        </p:nvPicPr>
        <p:blipFill>
          <a:blip r:embed="rId2"/>
          <a:stretch>
            <a:fillRect/>
          </a:stretch>
        </p:blipFill>
        <p:spPr>
          <a:xfrm>
            <a:off x="457200" y="2362200"/>
            <a:ext cx="2420529" cy="3505200"/>
          </a:xfrm>
          <a:prstGeom prst="rect">
            <a:avLst/>
          </a:prstGeom>
        </p:spPr>
      </p:pic>
    </p:spTree>
    <p:extLst>
      <p:ext uri="{BB962C8B-B14F-4D97-AF65-F5344CB8AC3E}">
        <p14:creationId xmlns:p14="http://schemas.microsoft.com/office/powerpoint/2010/main" val="23301120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Moxie, Luck, Fate ???</a:t>
            </a:r>
          </a:p>
        </p:txBody>
      </p:sp>
      <p:sp>
        <p:nvSpPr>
          <p:cNvPr id="3" name="Content Placeholder 2"/>
          <p:cNvSpPr>
            <a:spLocks noGrp="1"/>
          </p:cNvSpPr>
          <p:nvPr>
            <p:ph idx="1"/>
          </p:nvPr>
        </p:nvSpPr>
        <p:spPr/>
        <p:txBody>
          <a:bodyPr>
            <a:normAutofit/>
          </a:bodyPr>
          <a:lstStyle/>
          <a:p>
            <a:r>
              <a:rPr lang="en-US" sz="2600" dirty="0"/>
              <a:t>Told schedule full — no chance of an audience</a:t>
            </a:r>
          </a:p>
          <a:p>
            <a:pPr>
              <a:buNone/>
            </a:pPr>
            <a:endParaRPr lang="en-US" sz="2600" dirty="0"/>
          </a:p>
          <a:p>
            <a:r>
              <a:rPr lang="en-US" sz="2600" dirty="0"/>
              <a:t>Goes anyway and signs the appointment ledger</a:t>
            </a:r>
          </a:p>
          <a:p>
            <a:pPr>
              <a:buNone/>
            </a:pPr>
            <a:endParaRPr lang="en-US" sz="2600" dirty="0"/>
          </a:p>
          <a:p>
            <a:r>
              <a:rPr lang="en-US" sz="2600" dirty="0"/>
              <a:t>At the end of the first interview, Fred is told the Master will receive him next. He is stunned:</a:t>
            </a:r>
          </a:p>
          <a:p>
            <a:pPr lvl="1"/>
            <a:r>
              <a:rPr lang="en-US" sz="2600" i="1" dirty="0"/>
              <a:t>“Why, I nearly wilted. I wasn’t ready. I hadn’t expected to be called until the very last thing. I had to go, and it was a strange feeling in my heart and wondering what would happen next.”</a:t>
            </a:r>
          </a:p>
          <a:p>
            <a:pPr>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Audience with the Master</a:t>
            </a:r>
          </a:p>
        </p:txBody>
      </p:sp>
      <p:sp>
        <p:nvSpPr>
          <p:cNvPr id="3" name="Content Placeholder 2"/>
          <p:cNvSpPr>
            <a:spLocks noGrp="1"/>
          </p:cNvSpPr>
          <p:nvPr>
            <p:ph idx="1"/>
          </p:nvPr>
        </p:nvSpPr>
        <p:spPr>
          <a:xfrm>
            <a:off x="421640" y="2057400"/>
            <a:ext cx="8458200" cy="2415809"/>
          </a:xfrm>
        </p:spPr>
        <p:txBody>
          <a:bodyPr>
            <a:noAutofit/>
          </a:bodyPr>
          <a:lstStyle/>
          <a:p>
            <a:pPr>
              <a:lnSpc>
                <a:spcPct val="170000"/>
              </a:lnSpc>
            </a:pPr>
            <a:r>
              <a:rPr lang="en-US" sz="2400" dirty="0"/>
              <a:t>After first asking after Fred’s health, ‘</a:t>
            </a:r>
            <a:r>
              <a:rPr lang="en-US" sz="2400" dirty="0" err="1"/>
              <a:t>Abdu’l-Bahá</a:t>
            </a:r>
            <a:r>
              <a:rPr lang="en-US" sz="2400" dirty="0"/>
              <a:t> asks about his trip to Green Acre, requesting specifics. Fred tries to avoid the subject, but the Master won’t let it go. Fred figures He already knows so he’d better tell the truth. </a:t>
            </a:r>
          </a:p>
          <a:p>
            <a:pPr>
              <a:lnSpc>
                <a:spcPct val="170000"/>
              </a:lnSpc>
            </a:pPr>
            <a:r>
              <a:rPr lang="en-US" sz="2400" i="1" dirty="0"/>
              <a:t>Mahmud’s Diary </a:t>
            </a:r>
            <a:r>
              <a:rPr lang="en-US" sz="2400" dirty="0"/>
              <a:t>relates: “He explained everything about his journey to the Master, who then told him, </a:t>
            </a:r>
            <a:r>
              <a:rPr lang="en-US" sz="2400" i="1" dirty="0"/>
              <a:t>'You are my guest.’”</a:t>
            </a:r>
          </a:p>
        </p:txBody>
      </p:sp>
    </p:spTree>
    <p:extLst>
      <p:ext uri="{BB962C8B-B14F-4D97-AF65-F5344CB8AC3E}">
        <p14:creationId xmlns:p14="http://schemas.microsoft.com/office/powerpoint/2010/main" val="1201066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Audience with the Master</a:t>
            </a:r>
          </a:p>
        </p:txBody>
      </p:sp>
      <p:pic>
        <p:nvPicPr>
          <p:cNvPr id="4" name="Picture 3" descr="fredwithcap.jpg"/>
          <p:cNvPicPr>
            <a:picLocks noChangeAspect="1"/>
          </p:cNvPicPr>
          <p:nvPr/>
        </p:nvPicPr>
        <p:blipFill>
          <a:blip r:embed="rId2" cstate="print"/>
          <a:stretch>
            <a:fillRect/>
          </a:stretch>
        </p:blipFill>
        <p:spPr>
          <a:xfrm>
            <a:off x="5715000" y="2209800"/>
            <a:ext cx="3233468" cy="3427476"/>
          </a:xfrm>
          <a:prstGeom prst="rect">
            <a:avLst/>
          </a:prstGeom>
          <a:ln>
            <a:noFill/>
          </a:ln>
          <a:effectLst>
            <a:softEdge rad="112500"/>
          </a:effectLst>
        </p:spPr>
      </p:pic>
      <p:sp>
        <p:nvSpPr>
          <p:cNvPr id="5" name="TextBox 4"/>
          <p:cNvSpPr txBox="1"/>
          <p:nvPr/>
        </p:nvSpPr>
        <p:spPr>
          <a:xfrm>
            <a:off x="762000" y="2209800"/>
            <a:ext cx="5105400" cy="3693319"/>
          </a:xfrm>
          <a:prstGeom prst="rect">
            <a:avLst/>
          </a:prstGeom>
          <a:noFill/>
        </p:spPr>
        <p:txBody>
          <a:bodyPr wrap="square" rtlCol="0">
            <a:spAutoFit/>
          </a:bodyPr>
          <a:lstStyle/>
          <a:p>
            <a:pPr marL="0" lvl="1">
              <a:lnSpc>
                <a:spcPct val="150000"/>
              </a:lnSpc>
            </a:pPr>
            <a:r>
              <a:rPr lang="en-US" sz="2400" i="1" dirty="0"/>
              <a:t>“. . . a wondrous light seemed to pour out. It was the light of love and I felt relieved and very much happier. He gave me much fruit, and </a:t>
            </a:r>
            <a:r>
              <a:rPr lang="en-US" sz="2400" b="1" i="1" dirty="0"/>
              <a:t>kissed the dirty hat I wore</a:t>
            </a:r>
            <a:r>
              <a:rPr lang="en-US" sz="2400" i="1" dirty="0"/>
              <a:t>, which had become soiled on my trip to see Him.”</a:t>
            </a: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Feeding the Hungry — Spiritually &amp; Physically</a:t>
            </a:r>
          </a:p>
        </p:txBody>
      </p:sp>
      <p:sp>
        <p:nvSpPr>
          <p:cNvPr id="3" name="Content Placeholder 2"/>
          <p:cNvSpPr>
            <a:spLocks noGrp="1"/>
          </p:cNvSpPr>
          <p:nvPr>
            <p:ph idx="1"/>
          </p:nvPr>
        </p:nvSpPr>
        <p:spPr>
          <a:xfrm>
            <a:off x="393700" y="1801995"/>
            <a:ext cx="8140700" cy="4625609"/>
          </a:xfrm>
        </p:spPr>
        <p:txBody>
          <a:bodyPr>
            <a:normAutofit fontScale="77500" lnSpcReduction="20000"/>
          </a:bodyPr>
          <a:lstStyle/>
          <a:p>
            <a:pPr>
              <a:lnSpc>
                <a:spcPct val="160000"/>
              </a:lnSpc>
            </a:pPr>
            <a:r>
              <a:rPr lang="en-US" dirty="0" err="1"/>
              <a:t>Penoyer</a:t>
            </a:r>
            <a:r>
              <a:rPr lang="en-US" dirty="0"/>
              <a:t> writes:</a:t>
            </a:r>
          </a:p>
          <a:p>
            <a:pPr lvl="1">
              <a:lnSpc>
                <a:spcPct val="160000"/>
              </a:lnSpc>
            </a:pPr>
            <a:r>
              <a:rPr lang="en-US" dirty="0"/>
              <a:t>“Fred often spoke of the great amount of                                      fruit ‘</a:t>
            </a:r>
            <a:r>
              <a:rPr lang="en-US" dirty="0" err="1"/>
              <a:t>Abdu’l-Bahá</a:t>
            </a:r>
            <a:r>
              <a:rPr lang="en-US" dirty="0"/>
              <a:t> gave him during their                      conversation. As soon as he finished one piece,                             he was given another. He would later say he had never eaten so much fruit in one day. Interestingly, the day before Fred’s arrival at Green Acre, ‘</a:t>
            </a:r>
            <a:r>
              <a:rPr lang="en-US" dirty="0" err="1"/>
              <a:t>Abdu’l-Bahá</a:t>
            </a:r>
            <a:r>
              <a:rPr lang="en-US" dirty="0"/>
              <a:t> asked one of His interpreters to buy a basket of fruit, as </a:t>
            </a:r>
            <a:r>
              <a:rPr lang="en-US" b="1" dirty="0"/>
              <a:t>he was expecting a special guest </a:t>
            </a:r>
            <a:r>
              <a:rPr lang="en-US" dirty="0"/>
              <a:t>to arrive the next day.”</a:t>
            </a:r>
            <a:endParaRPr lang="en-US" sz="2400" baseline="30000" dirty="0"/>
          </a:p>
          <a:p>
            <a:endParaRPr lang="en-US" dirty="0"/>
          </a:p>
        </p:txBody>
      </p:sp>
      <p:pic>
        <p:nvPicPr>
          <p:cNvPr id="4" name="Picture 3" descr="Fruit basket.jpg"/>
          <p:cNvPicPr>
            <a:picLocks noChangeAspect="1"/>
          </p:cNvPicPr>
          <p:nvPr/>
        </p:nvPicPr>
        <p:blipFill>
          <a:blip r:embed="rId2" cstate="print"/>
          <a:stretch>
            <a:fillRect/>
          </a:stretch>
        </p:blipFill>
        <p:spPr>
          <a:xfrm>
            <a:off x="6273800" y="1524000"/>
            <a:ext cx="2438400" cy="2438400"/>
          </a:xfrm>
          <a:prstGeom prst="ellipse">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
            </a:r>
            <a:r>
              <a:rPr lang="en-US" dirty="0" err="1"/>
              <a:t>Abdu’l-Bahá</a:t>
            </a:r>
            <a:r>
              <a:rPr lang="en-US" dirty="0"/>
              <a:t> Visits Green Acre</a:t>
            </a:r>
          </a:p>
        </p:txBody>
      </p:sp>
      <p:sp>
        <p:nvSpPr>
          <p:cNvPr id="5" name="Rectangle 4"/>
          <p:cNvSpPr/>
          <p:nvPr/>
        </p:nvSpPr>
        <p:spPr>
          <a:xfrm>
            <a:off x="0" y="1447800"/>
            <a:ext cx="9144000" cy="541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t Green Acre.jpg"/>
          <p:cNvPicPr>
            <a:picLocks noChangeAspect="1"/>
          </p:cNvPicPr>
          <p:nvPr/>
        </p:nvPicPr>
        <p:blipFill>
          <a:blip r:embed="rId2" cstate="print"/>
          <a:stretch>
            <a:fillRect/>
          </a:stretch>
        </p:blipFill>
        <p:spPr>
          <a:xfrm>
            <a:off x="1828800" y="1905000"/>
            <a:ext cx="5286375" cy="440531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Goodbye Becomes Hello</a:t>
            </a:r>
          </a:p>
        </p:txBody>
      </p:sp>
      <p:sp>
        <p:nvSpPr>
          <p:cNvPr id="3" name="Content Placeholder 2"/>
          <p:cNvSpPr>
            <a:spLocks noGrp="1"/>
          </p:cNvSpPr>
          <p:nvPr>
            <p:ph idx="1"/>
          </p:nvPr>
        </p:nvSpPr>
        <p:spPr/>
        <p:txBody>
          <a:bodyPr>
            <a:normAutofit fontScale="92500"/>
          </a:bodyPr>
          <a:lstStyle/>
          <a:p>
            <a:pPr>
              <a:lnSpc>
                <a:spcPct val="150000"/>
              </a:lnSpc>
            </a:pPr>
            <a:r>
              <a:rPr lang="en-US" dirty="0"/>
              <a:t>Fred joins the others seeing the Master off the next morning. </a:t>
            </a:r>
          </a:p>
          <a:p>
            <a:pPr>
              <a:lnSpc>
                <a:spcPct val="150000"/>
              </a:lnSpc>
            </a:pPr>
            <a:r>
              <a:rPr lang="en-US" dirty="0"/>
              <a:t>As the Master’s car is passing, it stops suddenly and </a:t>
            </a:r>
            <a:r>
              <a:rPr lang="en-US" b="1" dirty="0"/>
              <a:t>the Master pulls him in and invites Fred to spend the week with Him in Malden, Massachusetts, </a:t>
            </a:r>
            <a:r>
              <a:rPr lang="en-US" dirty="0"/>
              <a:t>the next stop on His itinerary.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Strong Bond Develops</a:t>
            </a:r>
          </a:p>
        </p:txBody>
      </p:sp>
      <p:sp>
        <p:nvSpPr>
          <p:cNvPr id="3" name="Content Placeholder 2"/>
          <p:cNvSpPr>
            <a:spLocks noGrp="1"/>
          </p:cNvSpPr>
          <p:nvPr>
            <p:ph idx="1"/>
          </p:nvPr>
        </p:nvSpPr>
        <p:spPr>
          <a:xfrm>
            <a:off x="457200" y="1775191"/>
            <a:ext cx="8229600" cy="4927361"/>
          </a:xfrm>
        </p:spPr>
        <p:txBody>
          <a:bodyPr>
            <a:normAutofit fontScale="70000" lnSpcReduction="20000"/>
          </a:bodyPr>
          <a:lstStyle/>
          <a:p>
            <a:pPr>
              <a:lnSpc>
                <a:spcPct val="170000"/>
              </a:lnSpc>
            </a:pPr>
            <a:r>
              <a:rPr lang="en-US" dirty="0" err="1"/>
              <a:t>Penoyer</a:t>
            </a:r>
            <a:r>
              <a:rPr lang="en-US" dirty="0"/>
              <a:t> says,</a:t>
            </a:r>
          </a:p>
          <a:p>
            <a:pPr lvl="1">
              <a:lnSpc>
                <a:spcPct val="170000"/>
              </a:lnSpc>
            </a:pPr>
            <a:r>
              <a:rPr lang="en-US" dirty="0"/>
              <a:t>“Unfortunately, what transpired between them during this time is unknown. What is known, however, is </a:t>
            </a:r>
            <a:r>
              <a:rPr lang="en-US" b="1" dirty="0"/>
              <a:t>that ‘</a:t>
            </a:r>
            <a:r>
              <a:rPr lang="en-US" b="1" dirty="0" err="1"/>
              <a:t>Abdu’l-Bahá</a:t>
            </a:r>
            <a:r>
              <a:rPr lang="en-US" b="1" dirty="0"/>
              <a:t> and Fred became close friends for the remainder of their lives. </a:t>
            </a:r>
            <a:r>
              <a:rPr lang="en-US" dirty="0"/>
              <a:t>‘</a:t>
            </a:r>
            <a:r>
              <a:rPr lang="en-US" dirty="0" err="1"/>
              <a:t>Abdu’l-Bahá</a:t>
            </a:r>
            <a:r>
              <a:rPr lang="en-US" dirty="0"/>
              <a:t> often referred to Fred </a:t>
            </a:r>
            <a:r>
              <a:rPr lang="en-US" b="1" dirty="0"/>
              <a:t>as </a:t>
            </a:r>
            <a:r>
              <a:rPr lang="en-US" b="1" i="1" dirty="0"/>
              <a:t>“my son.” </a:t>
            </a:r>
            <a:r>
              <a:rPr lang="en-US" dirty="0"/>
              <a:t>Such an appellation was very rare for ‘</a:t>
            </a:r>
            <a:r>
              <a:rPr lang="en-US" dirty="0" err="1"/>
              <a:t>Abdu’l-Bahá</a:t>
            </a:r>
            <a:r>
              <a:rPr lang="en-US" dirty="0"/>
              <a:t> to make. They met again briefly a few weeks later, when </a:t>
            </a:r>
            <a:r>
              <a:rPr lang="en-US" b="1" dirty="0"/>
              <a:t>‘</a:t>
            </a:r>
            <a:r>
              <a:rPr lang="en-US" b="1" dirty="0" err="1"/>
              <a:t>Abdu’l-Bahá</a:t>
            </a:r>
            <a:r>
              <a:rPr lang="en-US" b="1" dirty="0"/>
              <a:t>, on His way to Chicago, requested a detour to Minneapolis. This was unusual in that there was only a small </a:t>
            </a:r>
            <a:r>
              <a:rPr lang="en-US" b="1" dirty="0" err="1"/>
              <a:t>Bahá'í</a:t>
            </a:r>
            <a:r>
              <a:rPr lang="en-US" b="1" dirty="0"/>
              <a:t> community there at the time.</a:t>
            </a:r>
            <a:r>
              <a:rPr lang="en-US" dirty="0"/>
              <a:t> Fred, Albert Hall, and ‘</a:t>
            </a:r>
            <a:r>
              <a:rPr lang="en-US" dirty="0" err="1"/>
              <a:t>Abdu’l-Bahá</a:t>
            </a:r>
            <a:r>
              <a:rPr lang="en-US" dirty="0"/>
              <a:t> spent the day together, the last time they would meet in person.”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Adolescence</a:t>
            </a:r>
          </a:p>
        </p:txBody>
      </p:sp>
      <p:pic>
        <p:nvPicPr>
          <p:cNvPr id="5" name="Picture 4">
            <a:extLst>
              <a:ext uri="{FF2B5EF4-FFF2-40B4-BE49-F238E27FC236}">
                <a16:creationId xmlns:a16="http://schemas.microsoft.com/office/drawing/2014/main" id="{4D8DED4A-E123-48C6-733B-57F917DC3E97}"/>
              </a:ext>
            </a:extLst>
          </p:cNvPr>
          <p:cNvPicPr>
            <a:picLocks noChangeAspect="1"/>
          </p:cNvPicPr>
          <p:nvPr/>
        </p:nvPicPr>
        <p:blipFill>
          <a:blip r:embed="rId2"/>
          <a:stretch>
            <a:fillRect/>
          </a:stretch>
        </p:blipFill>
        <p:spPr>
          <a:xfrm>
            <a:off x="4243020" y="4238401"/>
            <a:ext cx="4906060" cy="2514951"/>
          </a:xfrm>
          <a:prstGeom prst="rect">
            <a:avLst/>
          </a:prstGeom>
        </p:spPr>
      </p:pic>
      <p:sp>
        <p:nvSpPr>
          <p:cNvPr id="3" name="Content Placeholder 2"/>
          <p:cNvSpPr>
            <a:spLocks noGrp="1"/>
          </p:cNvSpPr>
          <p:nvPr>
            <p:ph idx="1"/>
          </p:nvPr>
        </p:nvSpPr>
        <p:spPr>
          <a:xfrm>
            <a:off x="457200" y="1676400"/>
            <a:ext cx="8077200" cy="4625609"/>
          </a:xfrm>
        </p:spPr>
        <p:txBody>
          <a:bodyPr>
            <a:normAutofit/>
          </a:bodyPr>
          <a:lstStyle/>
          <a:p>
            <a:r>
              <a:rPr lang="en-US" sz="2000" dirty="0"/>
              <a:t>Fred &amp; his brothers join a gang – for acceptance</a:t>
            </a:r>
          </a:p>
          <a:p>
            <a:endParaRPr lang="en-US" sz="2000" dirty="0"/>
          </a:p>
          <a:p>
            <a:r>
              <a:rPr lang="en-US" sz="2000" dirty="0"/>
              <a:t>Yet </a:t>
            </a:r>
            <a:r>
              <a:rPr lang="en-US" sz="2000" b="1" dirty="0"/>
              <a:t>Fred’s innate sense of superiority </a:t>
            </a:r>
            <a:r>
              <a:rPr lang="en-US" sz="2000" dirty="0"/>
              <a:t>makes him feel he could easily best those around him.</a:t>
            </a:r>
          </a:p>
          <a:p>
            <a:endParaRPr lang="en-US" sz="2000" dirty="0"/>
          </a:p>
          <a:p>
            <a:r>
              <a:rPr lang="en-US" sz="2000" dirty="0"/>
              <a:t>Life on the streets turns him </a:t>
            </a:r>
            <a:r>
              <a:rPr lang="en-US" sz="2000" b="1" dirty="0"/>
              <a:t>hard &amp; ruthless</a:t>
            </a:r>
          </a:p>
          <a:p>
            <a:endParaRPr lang="en-US" sz="2000" b="1" dirty="0"/>
          </a:p>
          <a:p>
            <a:r>
              <a:rPr lang="en-US" sz="2000" dirty="0"/>
              <a:t>He enjoys the rough &amp; tumble, says, “fighting is a real pleasure, as welcome as a meal.”</a:t>
            </a:r>
          </a:p>
          <a:p>
            <a:endParaRPr lang="en-US" sz="2000" dirty="0"/>
          </a:p>
          <a:p>
            <a:r>
              <a:rPr lang="en-US" sz="2000" dirty="0"/>
              <a:t>He drinks too much, </a:t>
            </a:r>
            <a:r>
              <a:rPr lang="en-US" sz="2000" b="1" dirty="0"/>
              <a:t>enjoys</a:t>
            </a:r>
            <a:r>
              <a:rPr lang="en-US" sz="2000" dirty="0"/>
              <a:t> </a:t>
            </a:r>
          </a:p>
          <a:p>
            <a:pPr marL="118872" indent="0">
              <a:buNone/>
            </a:pPr>
            <a:r>
              <a:rPr lang="en-US" sz="2000" dirty="0"/>
              <a:t>       breaking the law, stealing, </a:t>
            </a:r>
          </a:p>
          <a:p>
            <a:pPr marL="118872" indent="0">
              <a:buNone/>
            </a:pPr>
            <a:r>
              <a:rPr lang="en-US" sz="2000" dirty="0"/>
              <a:t>       brawling, bullying others.</a:t>
            </a:r>
          </a:p>
          <a:p>
            <a:endParaRPr lang="en-US" sz="2000" dirty="0"/>
          </a:p>
          <a:p>
            <a:pPr>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8952"/>
          </a:xfrm>
        </p:spPr>
        <p:txBody>
          <a:bodyPr>
            <a:normAutofit fontScale="90000"/>
          </a:bodyPr>
          <a:lstStyle/>
          <a:p>
            <a:pPr algn="ctr"/>
            <a:r>
              <a:rPr lang="en-US" dirty="0"/>
              <a:t>‘</a:t>
            </a:r>
            <a:r>
              <a:rPr lang="en-US" dirty="0" err="1"/>
              <a:t>Abdu’l-Bahá</a:t>
            </a:r>
            <a:r>
              <a:rPr lang="en-US" dirty="0"/>
              <a:t> in St. Paul, MN</a:t>
            </a:r>
          </a:p>
        </p:txBody>
      </p:sp>
      <p:pic>
        <p:nvPicPr>
          <p:cNvPr id="4" name="Picture 3" descr="Abdu'l-Baha in St Paul Minneapolis 1912-1.jpg"/>
          <p:cNvPicPr>
            <a:picLocks noChangeAspect="1"/>
          </p:cNvPicPr>
          <p:nvPr/>
        </p:nvPicPr>
        <p:blipFill>
          <a:blip r:embed="rId2" cstate="print"/>
          <a:stretch>
            <a:fillRect/>
          </a:stretch>
        </p:blipFill>
        <p:spPr>
          <a:xfrm>
            <a:off x="0" y="1307123"/>
            <a:ext cx="9144000" cy="5550877"/>
          </a:xfrm>
          <a:prstGeom prst="rect">
            <a:avLst/>
          </a:prstGeom>
          <a:ln>
            <a:noFill/>
          </a:ln>
          <a:effectLst>
            <a:outerShdw blurRad="292100" dist="139700" dir="2700000" algn="tl" rotWithShape="0">
              <a:srgbClr val="333333">
                <a:alpha val="65000"/>
              </a:srgbClr>
            </a:outerShdw>
          </a:effectLst>
        </p:spPr>
      </p:pic>
      <p:sp>
        <p:nvSpPr>
          <p:cNvPr id="5" name="Notched Right Arrow 4"/>
          <p:cNvSpPr/>
          <p:nvPr/>
        </p:nvSpPr>
        <p:spPr>
          <a:xfrm rot="1667014">
            <a:off x="4607856" y="1459830"/>
            <a:ext cx="200571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otched Right Arrow 6"/>
          <p:cNvSpPr/>
          <p:nvPr/>
        </p:nvSpPr>
        <p:spPr>
          <a:xfrm rot="5400000">
            <a:off x="7327628" y="1511572"/>
            <a:ext cx="1047610" cy="61526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71600" y="838200"/>
            <a:ext cx="3505200" cy="871728"/>
          </a:xfrm>
          <a:prstGeom prst="rect">
            <a:avLst/>
          </a:prstGeom>
        </p:spPr>
        <p:txBody>
          <a:bodyPr vert="horz" lIns="91440" rIns="45720" rtlCol="0" anchor="ctr">
            <a:normAutofit fontScale="67500" lnSpcReduction="20000"/>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dirty="0">
                <a:ln>
                  <a:noFill/>
                </a:ln>
                <a:solidFill>
                  <a:schemeClr val="accent1">
                    <a:satMod val="150000"/>
                  </a:schemeClr>
                </a:solidFill>
                <a:effectLst/>
                <a:uLnTx/>
                <a:uFillTx/>
                <a:latin typeface="+mj-lt"/>
                <a:ea typeface="+mj-ea"/>
                <a:cs typeface="+mj-cs"/>
              </a:rPr>
              <a:t>Fred Mortensen</a:t>
            </a:r>
            <a:r>
              <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rPr>
              <a:t>		</a:t>
            </a:r>
          </a:p>
        </p:txBody>
      </p:sp>
      <p:sp>
        <p:nvSpPr>
          <p:cNvPr id="9" name="Title 1"/>
          <p:cNvSpPr txBox="1">
            <a:spLocks/>
          </p:cNvSpPr>
          <p:nvPr/>
        </p:nvSpPr>
        <p:spPr>
          <a:xfrm>
            <a:off x="4953000" y="685800"/>
            <a:ext cx="3886200" cy="762000"/>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atMod val="150000"/>
                  </a:schemeClr>
                </a:solidFill>
                <a:effectLst/>
                <a:uLnTx/>
                <a:uFillTx/>
                <a:latin typeface="+mj-lt"/>
                <a:ea typeface="+mj-ea"/>
                <a:cs typeface="+mj-cs"/>
              </a:rPr>
              <a:t>Albert Hall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8">
                                            <p:txEl>
                                              <p:pRg st="0" end="0"/>
                                            </p:txEl>
                                          </p:spTgt>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Transformation	</a:t>
            </a:r>
          </a:p>
        </p:txBody>
      </p:sp>
      <p:sp>
        <p:nvSpPr>
          <p:cNvPr id="3" name="Content Placeholder 2"/>
          <p:cNvSpPr>
            <a:spLocks noGrp="1"/>
          </p:cNvSpPr>
          <p:nvPr>
            <p:ph idx="1"/>
          </p:nvPr>
        </p:nvSpPr>
        <p:spPr>
          <a:xfrm>
            <a:off x="247650" y="1752600"/>
            <a:ext cx="7162800" cy="4625609"/>
          </a:xfrm>
        </p:spPr>
        <p:txBody>
          <a:bodyPr>
            <a:noAutofit/>
          </a:bodyPr>
          <a:lstStyle/>
          <a:p>
            <a:pPr>
              <a:lnSpc>
                <a:spcPct val="160000"/>
              </a:lnSpc>
            </a:pPr>
            <a:r>
              <a:rPr lang="en-US" sz="2400" b="1" dirty="0"/>
              <a:t>Fred Mortensen’s life is forever changed </a:t>
            </a:r>
            <a:r>
              <a:rPr lang="en-US" sz="2400" dirty="0"/>
              <a:t>after    this experience; he writes:</a:t>
            </a:r>
          </a:p>
          <a:p>
            <a:pPr lvl="1">
              <a:lnSpc>
                <a:spcPct val="160000"/>
              </a:lnSpc>
            </a:pPr>
            <a:r>
              <a:rPr lang="en-US" sz="2400" i="1" dirty="0"/>
              <a:t>“These events are engraved upon the tablet             of my heart and I love every moment of them.     </a:t>
            </a:r>
            <a:r>
              <a:rPr lang="en-US" sz="2400" b="1" i="1" dirty="0"/>
              <a:t>The words of </a:t>
            </a:r>
            <a:r>
              <a:rPr lang="en-US" sz="2400" b="1" i="1" dirty="0" err="1"/>
              <a:t>Bahá'u'lláh</a:t>
            </a:r>
            <a:r>
              <a:rPr lang="en-US" sz="2400" b="1" i="1" dirty="0"/>
              <a:t> are my food, my drink, and my life. I have no other aim than to be of service to His Pathway and to be obedient to His Covenant.”</a:t>
            </a:r>
          </a:p>
        </p:txBody>
      </p:sp>
      <p:pic>
        <p:nvPicPr>
          <p:cNvPr id="3075" name="Picture 3"/>
          <p:cNvPicPr>
            <a:picLocks noChangeAspect="1" noChangeArrowheads="1"/>
          </p:cNvPicPr>
          <p:nvPr/>
        </p:nvPicPr>
        <p:blipFill>
          <a:blip r:embed="rId2" cstate="print"/>
          <a:srcRect/>
          <a:stretch>
            <a:fillRect/>
          </a:stretch>
        </p:blipFill>
        <p:spPr bwMode="auto">
          <a:xfrm>
            <a:off x="6553200" y="1600200"/>
            <a:ext cx="2343150" cy="3017543"/>
          </a:xfrm>
          <a:prstGeom prst="ellipse">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2000"/>
                                        <p:tgtEl>
                                          <p:spTgt spid="307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Never to Be Forgotten</a:t>
            </a:r>
          </a:p>
        </p:txBody>
      </p:sp>
      <p:sp>
        <p:nvSpPr>
          <p:cNvPr id="3" name="Content Placeholder 2"/>
          <p:cNvSpPr>
            <a:spLocks noGrp="1"/>
          </p:cNvSpPr>
          <p:nvPr>
            <p:ph idx="1"/>
          </p:nvPr>
        </p:nvSpPr>
        <p:spPr>
          <a:xfrm>
            <a:off x="381000" y="2438400"/>
            <a:ext cx="8001000" cy="4625609"/>
          </a:xfrm>
        </p:spPr>
        <p:txBody>
          <a:bodyPr>
            <a:normAutofit/>
          </a:bodyPr>
          <a:lstStyle/>
          <a:p>
            <a:pPr>
              <a:lnSpc>
                <a:spcPct val="150000"/>
              </a:lnSpc>
            </a:pPr>
            <a:r>
              <a:rPr lang="en-US" sz="2800" dirty="0"/>
              <a:t>A year later, a letter from ‘</a:t>
            </a:r>
            <a:r>
              <a:rPr lang="en-US" sz="2800" dirty="0" err="1"/>
              <a:t>Abdu’l-Bahá</a:t>
            </a:r>
            <a:r>
              <a:rPr lang="en-US" sz="2800" dirty="0"/>
              <a:t> prophesies, </a:t>
            </a:r>
          </a:p>
          <a:p>
            <a:pPr lvl="1">
              <a:lnSpc>
                <a:spcPct val="150000"/>
              </a:lnSpc>
            </a:pPr>
            <a:r>
              <a:rPr lang="en-US" i="1" dirty="0"/>
              <a:t>“That trip of </a:t>
            </a:r>
            <a:r>
              <a:rPr lang="en-US" i="1" dirty="0" err="1"/>
              <a:t>thine</a:t>
            </a:r>
            <a:r>
              <a:rPr lang="en-US" i="1" dirty="0"/>
              <a:t> from Minneapolis to Green Acre will never be forgotten. Its mention will be recorded eternally in books and works of history.”</a:t>
            </a:r>
          </a:p>
        </p:txBody>
      </p:sp>
    </p:spTree>
    <p:extLst>
      <p:ext uri="{BB962C8B-B14F-4D97-AF65-F5344CB8AC3E}">
        <p14:creationId xmlns:p14="http://schemas.microsoft.com/office/powerpoint/2010/main" val="28404554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Never to Be Forgotten</a:t>
            </a:r>
          </a:p>
        </p:txBody>
      </p:sp>
      <p:sp>
        <p:nvSpPr>
          <p:cNvPr id="3" name="Content Placeholder 2"/>
          <p:cNvSpPr>
            <a:spLocks noGrp="1"/>
          </p:cNvSpPr>
          <p:nvPr>
            <p:ph idx="1"/>
          </p:nvPr>
        </p:nvSpPr>
        <p:spPr>
          <a:xfrm>
            <a:off x="152400" y="1775191"/>
            <a:ext cx="6629400" cy="5006609"/>
          </a:xfrm>
        </p:spPr>
        <p:txBody>
          <a:bodyPr>
            <a:normAutofit fontScale="55000" lnSpcReduction="20000"/>
          </a:bodyPr>
          <a:lstStyle/>
          <a:p>
            <a:pPr lvl="1">
              <a:lnSpc>
                <a:spcPct val="170000"/>
              </a:lnSpc>
              <a:buNone/>
            </a:pPr>
            <a:endParaRPr lang="en-US" dirty="0"/>
          </a:p>
          <a:p>
            <a:pPr>
              <a:lnSpc>
                <a:spcPct val="170000"/>
              </a:lnSpc>
            </a:pPr>
            <a:r>
              <a:rPr lang="en-US" sz="3300" dirty="0"/>
              <a:t>Thirty-two years later, </a:t>
            </a:r>
            <a:r>
              <a:rPr lang="en-US" sz="3300" dirty="0" err="1"/>
              <a:t>Shoghi</a:t>
            </a:r>
            <a:r>
              <a:rPr lang="en-US" sz="3300" dirty="0"/>
              <a:t> Effendi writes in </a:t>
            </a:r>
            <a:r>
              <a:rPr lang="en-US" sz="3300" i="1" dirty="0"/>
              <a:t>God Passes By</a:t>
            </a:r>
            <a:r>
              <a:rPr lang="en-US" sz="3300" dirty="0"/>
              <a:t>: </a:t>
            </a:r>
          </a:p>
          <a:p>
            <a:pPr lvl="1">
              <a:lnSpc>
                <a:spcPct val="170000"/>
              </a:lnSpc>
            </a:pPr>
            <a:r>
              <a:rPr lang="en-US" sz="3300" i="1" dirty="0"/>
              <a:t>“A survey, however inadequate of the varied and immense activities of '</a:t>
            </a:r>
            <a:r>
              <a:rPr lang="en-US" sz="3300" i="1" dirty="0" err="1"/>
              <a:t>Abdu'l-Bahá</a:t>
            </a:r>
            <a:r>
              <a:rPr lang="en-US" sz="3300" i="1" dirty="0"/>
              <a:t> in His tour of Europe and America cannot leave without mention some of the strange incidents that would often accompany personal contact with Him. The bold determination of a certain indomitable youth who, fearing '</a:t>
            </a:r>
            <a:r>
              <a:rPr lang="en-US" sz="3300" i="1" dirty="0" err="1"/>
              <a:t>Abdu'l-Bahá</a:t>
            </a:r>
            <a:r>
              <a:rPr lang="en-US" sz="3300" i="1" dirty="0"/>
              <a:t> would not be able to visit the Western states, and unable himself to pay for a train journey to New England, had traveled all the way from Minneapolis to Maine lying on the rods between the wheels of a train . . . “</a:t>
            </a:r>
          </a:p>
          <a:p>
            <a:pPr lvl="1"/>
            <a:endParaRPr lang="en-US" dirty="0"/>
          </a:p>
        </p:txBody>
      </p:sp>
      <p:pic>
        <p:nvPicPr>
          <p:cNvPr id="4" name="Picture 3" descr="God Passes By.jpg"/>
          <p:cNvPicPr>
            <a:picLocks noChangeAspect="1"/>
          </p:cNvPicPr>
          <p:nvPr/>
        </p:nvPicPr>
        <p:blipFill>
          <a:blip r:embed="rId2" cstate="print"/>
          <a:stretch>
            <a:fillRect/>
          </a:stretch>
        </p:blipFill>
        <p:spPr>
          <a:xfrm>
            <a:off x="6723380" y="2133600"/>
            <a:ext cx="2400300" cy="3086100"/>
          </a:xfrm>
          <a:prstGeom prst="rect">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Never to Be Forgotten</a:t>
            </a:r>
          </a:p>
        </p:txBody>
      </p:sp>
      <p:sp>
        <p:nvSpPr>
          <p:cNvPr id="3" name="Content Placeholder 2"/>
          <p:cNvSpPr>
            <a:spLocks noGrp="1"/>
          </p:cNvSpPr>
          <p:nvPr>
            <p:ph idx="1"/>
          </p:nvPr>
        </p:nvSpPr>
        <p:spPr/>
        <p:txBody>
          <a:bodyPr>
            <a:normAutofit fontScale="70000" lnSpcReduction="20000"/>
          </a:bodyPr>
          <a:lstStyle/>
          <a:p>
            <a:endParaRPr lang="en-US" dirty="0"/>
          </a:p>
          <a:p>
            <a:r>
              <a:rPr lang="en-US" dirty="0"/>
              <a:t>His story is now also included in:</a:t>
            </a:r>
          </a:p>
          <a:p>
            <a:pPr>
              <a:buNone/>
            </a:pPr>
            <a:endParaRPr lang="en-US" dirty="0"/>
          </a:p>
          <a:p>
            <a:pPr lvl="1"/>
            <a:r>
              <a:rPr lang="en-US" dirty="0"/>
              <a:t>Alan Ward’s </a:t>
            </a:r>
            <a:r>
              <a:rPr lang="en-US" i="1" dirty="0"/>
              <a:t>239 Days </a:t>
            </a:r>
          </a:p>
          <a:p>
            <a:pPr lvl="1">
              <a:buNone/>
            </a:pPr>
            <a:endParaRPr lang="en-US" i="1" dirty="0"/>
          </a:p>
          <a:p>
            <a:pPr lvl="1"/>
            <a:r>
              <a:rPr lang="en-US" dirty="0"/>
              <a:t>H. M. </a:t>
            </a:r>
            <a:r>
              <a:rPr lang="en-US" dirty="0" err="1"/>
              <a:t>Balyuzi’s</a:t>
            </a:r>
            <a:r>
              <a:rPr lang="en-US" dirty="0"/>
              <a:t> </a:t>
            </a:r>
            <a:r>
              <a:rPr lang="en-US" i="1" dirty="0"/>
              <a:t>‘</a:t>
            </a:r>
            <a:r>
              <a:rPr lang="en-US" i="1" dirty="0" err="1"/>
              <a:t>Abdu’l-Bahá</a:t>
            </a:r>
            <a:r>
              <a:rPr lang="en-US" i="1" dirty="0"/>
              <a:t> — The Centre of the Covenant</a:t>
            </a:r>
          </a:p>
          <a:p>
            <a:pPr lvl="1">
              <a:buNone/>
            </a:pPr>
            <a:endParaRPr lang="en-US" dirty="0"/>
          </a:p>
          <a:p>
            <a:pPr lvl="1"/>
            <a:r>
              <a:rPr lang="en-US" i="1" dirty="0"/>
              <a:t>Star of the West </a:t>
            </a:r>
            <a:r>
              <a:rPr lang="en-US" dirty="0"/>
              <a:t>Volumes VI &amp; IX &amp; XIV</a:t>
            </a:r>
          </a:p>
          <a:p>
            <a:pPr lvl="1">
              <a:buNone/>
            </a:pPr>
            <a:r>
              <a:rPr lang="en-US" dirty="0"/>
              <a:t> </a:t>
            </a:r>
          </a:p>
          <a:p>
            <a:pPr lvl="1"/>
            <a:r>
              <a:rPr lang="en-US" i="1" dirty="0"/>
              <a:t>The </a:t>
            </a:r>
            <a:r>
              <a:rPr lang="en-US" i="1" dirty="0" err="1"/>
              <a:t>Bahá’í</a:t>
            </a:r>
            <a:r>
              <a:rPr lang="en-US" i="1" dirty="0"/>
              <a:t> World</a:t>
            </a:r>
            <a:r>
              <a:rPr lang="en-US" dirty="0"/>
              <a:t>, Volumes X &amp; XI</a:t>
            </a:r>
          </a:p>
          <a:p>
            <a:pPr lvl="1">
              <a:buNone/>
            </a:pPr>
            <a:endParaRPr lang="en-US" dirty="0"/>
          </a:p>
          <a:p>
            <a:pPr lvl="1"/>
            <a:r>
              <a:rPr lang="en-US" i="1" dirty="0"/>
              <a:t>Mahmud’s Diary</a:t>
            </a:r>
          </a:p>
          <a:p>
            <a:pPr lvl="1">
              <a:buNone/>
            </a:pPr>
            <a:endParaRPr lang="en-US" dirty="0"/>
          </a:p>
          <a:p>
            <a:pPr lvl="1"/>
            <a:r>
              <a:rPr lang="en-US" dirty="0"/>
              <a:t>and on a website dedicated to him which includes the thesis of his great-grandson, Justin Charles Martin </a:t>
            </a:r>
            <a:r>
              <a:rPr lang="en-US" dirty="0" err="1"/>
              <a:t>Penoyer</a:t>
            </a:r>
            <a:endParaRPr lang="en-US" i="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98576"/>
          </a:xfrm>
        </p:spPr>
        <p:txBody>
          <a:bodyPr>
            <a:normAutofit fontScale="90000"/>
          </a:bodyPr>
          <a:lstStyle/>
          <a:p>
            <a:r>
              <a:rPr lang="en-US" dirty="0"/>
              <a:t>The Green-Eyed Monster				</a:t>
            </a:r>
          </a:p>
        </p:txBody>
      </p:sp>
      <p:sp>
        <p:nvSpPr>
          <p:cNvPr id="3" name="Content Placeholder 2"/>
          <p:cNvSpPr>
            <a:spLocks noGrp="1"/>
          </p:cNvSpPr>
          <p:nvPr>
            <p:ph idx="1"/>
          </p:nvPr>
        </p:nvSpPr>
        <p:spPr>
          <a:xfrm>
            <a:off x="457200" y="1775191"/>
            <a:ext cx="8001000" cy="4625609"/>
          </a:xfrm>
        </p:spPr>
        <p:txBody>
          <a:bodyPr>
            <a:normAutofit fontScale="77500" lnSpcReduction="20000"/>
          </a:bodyPr>
          <a:lstStyle/>
          <a:p>
            <a:pPr>
              <a:lnSpc>
                <a:spcPct val="160000"/>
              </a:lnSpc>
            </a:pPr>
            <a:r>
              <a:rPr lang="en-US" b="1" dirty="0">
                <a:solidFill>
                  <a:schemeClr val="accent4"/>
                </a:solidFill>
              </a:rPr>
              <a:t>Jealousy</a:t>
            </a:r>
            <a:r>
              <a:rPr lang="en-US" dirty="0"/>
              <a:t> raises it’s ugly head amidst the believers, beginning at Green Acre when that </a:t>
            </a:r>
            <a:r>
              <a:rPr lang="en-US" b="1" dirty="0"/>
              <a:t>“filthy, horrid man” </a:t>
            </a:r>
            <a:r>
              <a:rPr lang="en-US" dirty="0"/>
              <a:t>as someone so rudely refers to him, receives that  special, unscheduled audience with ‘</a:t>
            </a:r>
            <a:r>
              <a:rPr lang="en-US" dirty="0" err="1"/>
              <a:t>Abdu’l-Bahá</a:t>
            </a:r>
            <a:r>
              <a:rPr lang="en-US" dirty="0"/>
              <a:t>.  More incidents feed the green-eyed monster lurking within the </a:t>
            </a:r>
            <a:r>
              <a:rPr lang="en-US" dirty="0" err="1"/>
              <a:t>Bahá’í</a:t>
            </a:r>
            <a:r>
              <a:rPr lang="en-US" dirty="0"/>
              <a:t> community, like his invitation to spend the week with the Master in Malden, and </a:t>
            </a:r>
            <a:r>
              <a:rPr lang="en-US" dirty="0" err="1"/>
              <a:t>moreso</a:t>
            </a:r>
            <a:r>
              <a:rPr lang="en-US" dirty="0"/>
              <a:t> when ‘</a:t>
            </a:r>
            <a:r>
              <a:rPr lang="en-US" dirty="0" err="1"/>
              <a:t>Abdu’l-Bahá</a:t>
            </a:r>
            <a:r>
              <a:rPr lang="en-US" dirty="0"/>
              <a:t> refers to Fred Mortensen as </a:t>
            </a:r>
            <a:r>
              <a:rPr lang="en-US" b="1" dirty="0"/>
              <a:t>His “son</a:t>
            </a:r>
            <a:r>
              <a:rPr lang="en-US" dirty="0"/>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Active and Dedicated Service	</a:t>
            </a:r>
          </a:p>
        </p:txBody>
      </p:sp>
      <p:sp>
        <p:nvSpPr>
          <p:cNvPr id="3" name="Content Placeholder 2"/>
          <p:cNvSpPr>
            <a:spLocks noGrp="1"/>
          </p:cNvSpPr>
          <p:nvPr>
            <p:ph idx="1"/>
          </p:nvPr>
        </p:nvSpPr>
        <p:spPr>
          <a:xfrm>
            <a:off x="457200" y="1775191"/>
            <a:ext cx="8229600" cy="3101609"/>
          </a:xfrm>
        </p:spPr>
        <p:txBody>
          <a:bodyPr>
            <a:normAutofit fontScale="77500" lnSpcReduction="20000"/>
          </a:bodyPr>
          <a:lstStyle/>
          <a:p>
            <a:pPr>
              <a:lnSpc>
                <a:spcPct val="160000"/>
              </a:lnSpc>
            </a:pPr>
            <a:r>
              <a:rPr lang="en-US" dirty="0"/>
              <a:t>Fred moves to the South to work </a:t>
            </a:r>
          </a:p>
          <a:p>
            <a:pPr>
              <a:lnSpc>
                <a:spcPct val="160000"/>
              </a:lnSpc>
              <a:buNone/>
            </a:pPr>
            <a:r>
              <a:rPr lang="en-US" dirty="0"/>
              <a:t>    for racial amity.</a:t>
            </a:r>
          </a:p>
          <a:p>
            <a:pPr>
              <a:lnSpc>
                <a:spcPct val="160000"/>
              </a:lnSpc>
            </a:pPr>
            <a:r>
              <a:rPr lang="en-US" dirty="0"/>
              <a:t>He uses his natural leadership skills to organize numerous successful proclamation events for teaching the Faith, bringing in many excellent speakers. </a:t>
            </a:r>
          </a:p>
        </p:txBody>
      </p:sp>
      <p:pic>
        <p:nvPicPr>
          <p:cNvPr id="6" name="Picture 5" descr="Louis Gregory.jpg"/>
          <p:cNvPicPr>
            <a:picLocks noChangeAspect="1"/>
          </p:cNvPicPr>
          <p:nvPr/>
        </p:nvPicPr>
        <p:blipFill>
          <a:blip r:embed="rId2" cstate="print"/>
          <a:stretch>
            <a:fillRect/>
          </a:stretch>
        </p:blipFill>
        <p:spPr>
          <a:xfrm>
            <a:off x="1353935" y="4614988"/>
            <a:ext cx="1524000" cy="2087564"/>
          </a:xfrm>
          <a:prstGeom prst="rect">
            <a:avLst/>
          </a:prstGeom>
          <a:ln>
            <a:noFill/>
          </a:ln>
          <a:effectLst>
            <a:softEdge rad="112500"/>
          </a:effectLst>
        </p:spPr>
      </p:pic>
      <p:pic>
        <p:nvPicPr>
          <p:cNvPr id="7" name="Picture 6" descr="Black White Handshake.jpg"/>
          <p:cNvPicPr>
            <a:picLocks noChangeAspect="1"/>
          </p:cNvPicPr>
          <p:nvPr/>
        </p:nvPicPr>
        <p:blipFill>
          <a:blip r:embed="rId3" cstate="print"/>
          <a:stretch>
            <a:fillRect/>
          </a:stretch>
        </p:blipFill>
        <p:spPr>
          <a:xfrm>
            <a:off x="5791200" y="1600200"/>
            <a:ext cx="2034425" cy="1600200"/>
          </a:xfrm>
          <a:prstGeom prst="rect">
            <a:avLst/>
          </a:prstGeom>
          <a:ln>
            <a:noFill/>
          </a:ln>
          <a:effectLst>
            <a:softEdge rad="112500"/>
          </a:effectLst>
        </p:spPr>
      </p:pic>
      <p:sp>
        <p:nvSpPr>
          <p:cNvPr id="4" name="TextBox 3">
            <a:extLst>
              <a:ext uri="{FF2B5EF4-FFF2-40B4-BE49-F238E27FC236}">
                <a16:creationId xmlns:a16="http://schemas.microsoft.com/office/drawing/2014/main" id="{517870A8-293F-D659-4358-9ACE445318E0}"/>
              </a:ext>
            </a:extLst>
          </p:cNvPr>
          <p:cNvSpPr txBox="1"/>
          <p:nvPr/>
        </p:nvSpPr>
        <p:spPr>
          <a:xfrm>
            <a:off x="2971800" y="4876800"/>
            <a:ext cx="5334000" cy="1143070"/>
          </a:xfrm>
          <a:prstGeom prst="rect">
            <a:avLst/>
          </a:prstGeom>
          <a:noFill/>
        </p:spPr>
        <p:txBody>
          <a:bodyPr wrap="square" rtlCol="0">
            <a:spAutoFit/>
          </a:bodyPr>
          <a:lstStyle/>
          <a:p>
            <a:pPr>
              <a:lnSpc>
                <a:spcPct val="150000"/>
              </a:lnSpc>
            </a:pPr>
            <a:r>
              <a:rPr lang="en-US" dirty="0"/>
              <a:t> </a:t>
            </a:r>
            <a:r>
              <a:rPr lang="en-US" sz="2400" dirty="0"/>
              <a:t>Louis Gregory takes to calling him                                              “Frederick the Great.”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Emotions</a:t>
            </a:r>
          </a:p>
        </p:txBody>
      </p:sp>
      <p:sp>
        <p:nvSpPr>
          <p:cNvPr id="3" name="Content Placeholder 2"/>
          <p:cNvSpPr>
            <a:spLocks noGrp="1"/>
          </p:cNvSpPr>
          <p:nvPr>
            <p:ph idx="1"/>
          </p:nvPr>
        </p:nvSpPr>
        <p:spPr>
          <a:xfrm>
            <a:off x="331471" y="1533526"/>
            <a:ext cx="5334000" cy="2438400"/>
          </a:xfrm>
        </p:spPr>
        <p:txBody>
          <a:bodyPr>
            <a:normAutofit/>
          </a:bodyPr>
          <a:lstStyle/>
          <a:p>
            <a:pPr>
              <a:lnSpc>
                <a:spcPct val="170000"/>
              </a:lnSpc>
            </a:pPr>
            <a:r>
              <a:rPr lang="en-US" sz="2000" dirty="0"/>
              <a:t>Thinking of his mother, Fred had mixed emotions, sad for what he put her through yet happy that her hopes for him finally came true. He wrote:</a:t>
            </a:r>
            <a:endParaRPr lang="en-US" sz="2000" i="1" dirty="0"/>
          </a:p>
        </p:txBody>
      </p:sp>
      <p:pic>
        <p:nvPicPr>
          <p:cNvPr id="11266" name="Picture 2" descr="Mortensen, Fred">
            <a:extLst>
              <a:ext uri="{FF2B5EF4-FFF2-40B4-BE49-F238E27FC236}">
                <a16:creationId xmlns:a16="http://schemas.microsoft.com/office/drawing/2014/main" id="{4FB94EF3-B67B-C597-93FD-7A8541D36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542" y="1533526"/>
            <a:ext cx="2937507" cy="2466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1238B9-FBB3-86F8-6862-67041DE1681A}"/>
              </a:ext>
            </a:extLst>
          </p:cNvPr>
          <p:cNvSpPr txBox="1"/>
          <p:nvPr/>
        </p:nvSpPr>
        <p:spPr>
          <a:xfrm>
            <a:off x="298449" y="3657600"/>
            <a:ext cx="8458200" cy="3508653"/>
          </a:xfrm>
          <a:prstGeom prst="rect">
            <a:avLst/>
          </a:prstGeom>
          <a:noFill/>
        </p:spPr>
        <p:txBody>
          <a:bodyPr wrap="square" rtlCol="0">
            <a:spAutoFit/>
          </a:bodyPr>
          <a:lstStyle/>
          <a:p>
            <a:pPr lvl="1">
              <a:lnSpc>
                <a:spcPct val="170000"/>
              </a:lnSpc>
            </a:pPr>
            <a:r>
              <a:rPr lang="en-US" sz="2000" i="1" dirty="0"/>
              <a:t>“My dear mother had done everything in her power to make me a good boy. I have but the deepest love for her and my heart has often been sad when thinking how she must have worried for my safety as well as for my future well-being. Through it all and in a most wonderful way, with a god-like patience, she hoped and prayed that her boy would find the road which leadeth to righteousness and happiness.”</a:t>
            </a: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Green-Eyed Monster Grows</a:t>
            </a:r>
          </a:p>
        </p:txBody>
      </p:sp>
      <p:sp>
        <p:nvSpPr>
          <p:cNvPr id="3" name="Content Placeholder 2"/>
          <p:cNvSpPr>
            <a:spLocks noGrp="1"/>
          </p:cNvSpPr>
          <p:nvPr>
            <p:ph idx="1"/>
          </p:nvPr>
        </p:nvSpPr>
        <p:spPr>
          <a:xfrm>
            <a:off x="228600" y="1524000"/>
            <a:ext cx="8686800" cy="4992623"/>
          </a:xfrm>
        </p:spPr>
        <p:txBody>
          <a:bodyPr>
            <a:noAutofit/>
          </a:bodyPr>
          <a:lstStyle/>
          <a:p>
            <a:pPr>
              <a:lnSpc>
                <a:spcPct val="170000"/>
              </a:lnSpc>
            </a:pPr>
            <a:r>
              <a:rPr lang="en-US" sz="1600" dirty="0"/>
              <a:t>The American Bahá'í Community wishes to send funds to the Holy Land to assist with ‘</a:t>
            </a:r>
            <a:r>
              <a:rPr lang="en-US" sz="1600" dirty="0" err="1"/>
              <a:t>Abdu’l-Bahá’s</a:t>
            </a:r>
            <a:r>
              <a:rPr lang="en-US" sz="1600" dirty="0"/>
              <a:t> humanitarian work.</a:t>
            </a:r>
          </a:p>
          <a:p>
            <a:pPr>
              <a:lnSpc>
                <a:spcPct val="170000"/>
              </a:lnSpc>
            </a:pPr>
            <a:r>
              <a:rPr lang="en-US" sz="1600" dirty="0"/>
              <a:t>The Master, unsure if a trip to the Holy Land can be accomplished, due to the war, allows them to make the attempt.</a:t>
            </a:r>
          </a:p>
          <a:p>
            <a:pPr>
              <a:lnSpc>
                <a:spcPct val="170000"/>
              </a:lnSpc>
            </a:pPr>
            <a:r>
              <a:rPr lang="en-US" sz="1600" dirty="0"/>
              <a:t>However, He refuses to approve the person selected by the Bahá'í Temple Unity to make the trip, insists that </a:t>
            </a:r>
            <a:r>
              <a:rPr lang="en-US" sz="1600" b="1" dirty="0"/>
              <a:t>He will only permit the effort if Fred Mortensen serves as the representative.</a:t>
            </a:r>
          </a:p>
          <a:p>
            <a:pPr>
              <a:lnSpc>
                <a:spcPct val="170000"/>
              </a:lnSpc>
            </a:pPr>
            <a:r>
              <a:rPr lang="en-US" sz="1600" dirty="0"/>
              <a:t>This </a:t>
            </a:r>
            <a:r>
              <a:rPr lang="en-US" sz="1600" b="1" dirty="0"/>
              <a:t>exacerbates the already intense ill-will of the Baha'is towards Fred</a:t>
            </a:r>
            <a:r>
              <a:rPr lang="en-US" sz="1600" dirty="0"/>
              <a:t>, they </a:t>
            </a:r>
            <a:r>
              <a:rPr lang="en-US" sz="1600" i="1" dirty="0"/>
              <a:t>mistakenly assuming naivety on the part of the Master</a:t>
            </a:r>
            <a:r>
              <a:rPr lang="en-US" sz="1600" dirty="0"/>
              <a:t>, thinking He just doesn’t understand what</a:t>
            </a:r>
            <a:r>
              <a:rPr lang="en-US" sz="1600" b="1" dirty="0"/>
              <a:t> “these people” </a:t>
            </a:r>
            <a:r>
              <a:rPr lang="en-US" sz="1600" dirty="0"/>
              <a:t>are like.</a:t>
            </a:r>
          </a:p>
          <a:p>
            <a:pPr>
              <a:lnSpc>
                <a:spcPct val="170000"/>
              </a:lnSpc>
            </a:pPr>
            <a:r>
              <a:rPr lang="en-US" sz="1600" dirty="0"/>
              <a:t>Fred’s ship, as the Master had feared, is turned back. The journey cannot be completed and monies are not delivered.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 Publicizes the Faith</a:t>
            </a:r>
          </a:p>
        </p:txBody>
      </p:sp>
      <p:sp>
        <p:nvSpPr>
          <p:cNvPr id="3" name="Content Placeholder 2"/>
          <p:cNvSpPr>
            <a:spLocks noGrp="1"/>
          </p:cNvSpPr>
          <p:nvPr>
            <p:ph idx="1"/>
          </p:nvPr>
        </p:nvSpPr>
        <p:spPr>
          <a:xfrm>
            <a:off x="304800" y="1752600"/>
            <a:ext cx="8229600" cy="4625609"/>
          </a:xfrm>
        </p:spPr>
        <p:txBody>
          <a:bodyPr>
            <a:noAutofit/>
          </a:bodyPr>
          <a:lstStyle/>
          <a:p>
            <a:pPr>
              <a:lnSpc>
                <a:spcPct val="170000"/>
              </a:lnSpc>
            </a:pPr>
            <a:r>
              <a:rPr lang="en-US" sz="1600" dirty="0"/>
              <a:t>Fred moves as a </a:t>
            </a:r>
            <a:r>
              <a:rPr lang="en-US" sz="1600" dirty="0" err="1"/>
              <a:t>homefront</a:t>
            </a:r>
            <a:r>
              <a:rPr lang="en-US" sz="1600" dirty="0"/>
              <a:t> pioneer to Montana where he personally finances publicity and publishes many articles about the Faith in local newspapers. According to </a:t>
            </a:r>
            <a:r>
              <a:rPr lang="en-US" sz="1600" dirty="0" err="1"/>
              <a:t>Penoyer’s</a:t>
            </a:r>
            <a:r>
              <a:rPr lang="en-US" sz="1600" dirty="0"/>
              <a:t> thesis,</a:t>
            </a:r>
          </a:p>
          <a:p>
            <a:pPr lvl="1">
              <a:lnSpc>
                <a:spcPct val="170000"/>
              </a:lnSpc>
            </a:pPr>
            <a:r>
              <a:rPr lang="en-US" sz="1600" dirty="0"/>
              <a:t> “In one instance, he </a:t>
            </a:r>
            <a:r>
              <a:rPr lang="en-US" sz="1600" b="1" dirty="0"/>
              <a:t>felt obliged to correct an article </a:t>
            </a:r>
            <a:r>
              <a:rPr lang="en-US" sz="1600" dirty="0"/>
              <a:t>printed in the </a:t>
            </a:r>
            <a:r>
              <a:rPr lang="en-US" sz="1600" i="1" dirty="0"/>
              <a:t>Montana Record Herald, </a:t>
            </a:r>
            <a:r>
              <a:rPr lang="en-US" sz="1600" dirty="0"/>
              <a:t>which gave credit for the conception of the League of Nations to an unspecified king of France. Encouraged by friends in Helena, he wrote a letter to the paper in which he clearly stated that </a:t>
            </a:r>
            <a:r>
              <a:rPr lang="en-US" sz="1600" dirty="0" err="1"/>
              <a:t>Bahá'u'lláh</a:t>
            </a:r>
            <a:r>
              <a:rPr lang="en-US" sz="1600" dirty="0"/>
              <a:t>, founder of the </a:t>
            </a:r>
            <a:r>
              <a:rPr lang="en-US" sz="1600" dirty="0" err="1"/>
              <a:t>Bahá'í</a:t>
            </a:r>
            <a:r>
              <a:rPr lang="en-US" sz="1600" dirty="0"/>
              <a:t> faith, had revealed the basic principles of the League at least fifty years before it was established; furthermore, these same principles were explained by His son ‘</a:t>
            </a:r>
            <a:r>
              <a:rPr lang="en-US" sz="1600" dirty="0" err="1"/>
              <a:t>Abdu’l-Bahá</a:t>
            </a:r>
            <a:r>
              <a:rPr lang="en-US" sz="1600" dirty="0"/>
              <a:t> in a book titled </a:t>
            </a:r>
            <a:r>
              <a:rPr lang="en-US" sz="1600" i="1" dirty="0"/>
              <a:t>The Secret of the Divine Civilization, </a:t>
            </a:r>
            <a:r>
              <a:rPr lang="en-US" sz="1600" dirty="0"/>
              <a:t>written in 1875. A few years later, Fred wrote an essay titled “The Three Great Lights,” in which he eloquently described the nature of progressive revelation. This essay was published in the March 1925 edition of the </a:t>
            </a:r>
            <a:r>
              <a:rPr lang="en-US" sz="1600" i="1" dirty="0"/>
              <a:t>Star of the West.”</a:t>
            </a:r>
            <a:endParaRPr lang="en-US" sz="1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Activity</a:t>
            </a:r>
          </a:p>
        </p:txBody>
      </p:sp>
      <p:sp>
        <p:nvSpPr>
          <p:cNvPr id="3" name="Content Placeholder 2"/>
          <p:cNvSpPr>
            <a:spLocks noGrp="1"/>
          </p:cNvSpPr>
          <p:nvPr>
            <p:ph idx="1"/>
          </p:nvPr>
        </p:nvSpPr>
        <p:spPr>
          <a:xfrm>
            <a:off x="457200" y="1775191"/>
            <a:ext cx="8229600" cy="4625609"/>
          </a:xfrm>
        </p:spPr>
        <p:txBody>
          <a:bodyPr>
            <a:normAutofit fontScale="70000" lnSpcReduction="20000"/>
          </a:bodyPr>
          <a:lstStyle/>
          <a:p>
            <a:pPr>
              <a:lnSpc>
                <a:spcPct val="170000"/>
              </a:lnSpc>
            </a:pPr>
            <a:r>
              <a:rPr lang="en-US" sz="2800" dirty="0"/>
              <a:t>He recalls, </a:t>
            </a:r>
          </a:p>
          <a:p>
            <a:pPr lvl="1">
              <a:lnSpc>
                <a:spcPct val="170000"/>
              </a:lnSpc>
            </a:pPr>
            <a:r>
              <a:rPr lang="en-US" i="1" dirty="0"/>
              <a:t>“breaking a grocer’s window to </a:t>
            </a:r>
          </a:p>
          <a:p>
            <a:pPr marL="457200" lvl="1" indent="0">
              <a:lnSpc>
                <a:spcPct val="170000"/>
              </a:lnSpc>
              <a:buNone/>
            </a:pPr>
            <a:r>
              <a:rPr lang="en-US" i="1" dirty="0"/>
              <a:t>     steal his fruit or what-not was, </a:t>
            </a:r>
          </a:p>
          <a:p>
            <a:pPr marL="457200" lvl="1" indent="0">
              <a:lnSpc>
                <a:spcPct val="170000"/>
              </a:lnSpc>
              <a:buNone/>
            </a:pPr>
            <a:r>
              <a:rPr lang="en-US" i="1" dirty="0"/>
              <a:t>     as I thought, </a:t>
            </a:r>
            <a:r>
              <a:rPr lang="en-US" b="1" i="1" dirty="0"/>
              <a:t>a great joke.</a:t>
            </a:r>
            <a:r>
              <a:rPr lang="en-US" i="1" dirty="0"/>
              <a:t>”</a:t>
            </a:r>
          </a:p>
          <a:p>
            <a:pPr lvl="1">
              <a:lnSpc>
                <a:spcPct val="170000"/>
              </a:lnSpc>
              <a:buNone/>
            </a:pPr>
            <a:endParaRPr lang="en-US" dirty="0"/>
          </a:p>
          <a:p>
            <a:pPr>
              <a:lnSpc>
                <a:spcPct val="170000"/>
              </a:lnSpc>
            </a:pPr>
            <a:r>
              <a:rPr lang="en-US" sz="2800" dirty="0"/>
              <a:t>The gang terrorizes immigrants, especially Russians &amp; Jews. He relates</a:t>
            </a:r>
          </a:p>
          <a:p>
            <a:pPr lvl="1">
              <a:lnSpc>
                <a:spcPct val="170000"/>
              </a:lnSpc>
            </a:pPr>
            <a:r>
              <a:rPr lang="en-US" i="1" dirty="0"/>
              <a:t>“I can’t begin to tell you how we </a:t>
            </a:r>
            <a:r>
              <a:rPr lang="en-US" b="1" i="1" dirty="0"/>
              <a:t>enjoyed persecuting them</a:t>
            </a:r>
            <a:r>
              <a:rPr lang="en-US" i="1" dirty="0"/>
              <a:t>, stealing their wine, breaking their windows, in fact doing everything but setting fire to their homes.”</a:t>
            </a:r>
          </a:p>
          <a:p>
            <a:endParaRPr lang="en-US" dirty="0"/>
          </a:p>
        </p:txBody>
      </p:sp>
      <p:pic>
        <p:nvPicPr>
          <p:cNvPr id="1026" name="Picture 2" descr="Broken Window Fist Stock Photos - Free &amp; Royalty-Free Stock Photos from ...">
            <a:extLst>
              <a:ext uri="{FF2B5EF4-FFF2-40B4-BE49-F238E27FC236}">
                <a16:creationId xmlns:a16="http://schemas.microsoft.com/office/drawing/2014/main" id="{DB387F65-2857-2F29-27F1-B8CF44237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94705"/>
            <a:ext cx="3260725" cy="2228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47559-2267-70E5-47DB-5F74FCC4EB0D}"/>
              </a:ext>
            </a:extLst>
          </p:cNvPr>
          <p:cNvPicPr>
            <a:picLocks noChangeAspect="1"/>
          </p:cNvPicPr>
          <p:nvPr/>
        </p:nvPicPr>
        <p:blipFill>
          <a:blip r:embed="rId2"/>
          <a:stretch>
            <a:fillRect/>
          </a:stretch>
        </p:blipFill>
        <p:spPr>
          <a:xfrm>
            <a:off x="4796213" y="3918084"/>
            <a:ext cx="4134427" cy="2743583"/>
          </a:xfrm>
          <a:prstGeom prst="rect">
            <a:avLst/>
          </a:prstGeom>
        </p:spPr>
      </p:pic>
      <p:sp>
        <p:nvSpPr>
          <p:cNvPr id="2" name="Title 1"/>
          <p:cNvSpPr>
            <a:spLocks noGrp="1"/>
          </p:cNvSpPr>
          <p:nvPr>
            <p:ph type="title"/>
          </p:nvPr>
        </p:nvSpPr>
        <p:spPr/>
        <p:txBody>
          <a:bodyPr/>
          <a:lstStyle/>
          <a:p>
            <a:r>
              <a:rPr lang="en-US" dirty="0"/>
              <a:t>Blessings </a:t>
            </a:r>
          </a:p>
        </p:txBody>
      </p:sp>
      <p:sp>
        <p:nvSpPr>
          <p:cNvPr id="3" name="Content Placeholder 2"/>
          <p:cNvSpPr>
            <a:spLocks noGrp="1"/>
          </p:cNvSpPr>
          <p:nvPr>
            <p:ph idx="1"/>
          </p:nvPr>
        </p:nvSpPr>
        <p:spPr>
          <a:xfrm>
            <a:off x="228600" y="1600200"/>
            <a:ext cx="8382000" cy="4625609"/>
          </a:xfrm>
        </p:spPr>
        <p:txBody>
          <a:bodyPr>
            <a:normAutofit/>
          </a:bodyPr>
          <a:lstStyle/>
          <a:p>
            <a:pPr>
              <a:lnSpc>
                <a:spcPct val="160000"/>
              </a:lnSpc>
            </a:pPr>
            <a:r>
              <a:rPr lang="en-US" sz="2000" dirty="0"/>
              <a:t>In 1922 Fred meets and marries Kathryn May </a:t>
            </a:r>
            <a:r>
              <a:rPr lang="en-US" sz="2000" dirty="0" err="1"/>
              <a:t>Rubeck</a:t>
            </a:r>
            <a:r>
              <a:rPr lang="en-US" sz="2000" dirty="0"/>
              <a:t>, happy to welcome her infant son as his own, especially because he’d given up hope of ever having children.</a:t>
            </a:r>
          </a:p>
          <a:p>
            <a:pPr>
              <a:lnSpc>
                <a:spcPct val="160000"/>
              </a:lnSpc>
            </a:pPr>
            <a:r>
              <a:rPr lang="en-US" sz="2000" dirty="0"/>
              <a:t>But they have four more children together, in rapid succession, and he remembers that the Master   once told him he would                               receive </a:t>
            </a:r>
            <a:r>
              <a:rPr lang="en-US" sz="2000" b="1" dirty="0"/>
              <a:t>“four blessings.” </a:t>
            </a:r>
            <a:r>
              <a:rPr lang="en-US" sz="2000" dirty="0"/>
              <a:t>These children, he believes,                                      are those blessings.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Transition</a:t>
            </a:r>
          </a:p>
        </p:txBody>
      </p:sp>
      <p:sp>
        <p:nvSpPr>
          <p:cNvPr id="3" name="Content Placeholder 2"/>
          <p:cNvSpPr>
            <a:spLocks noGrp="1"/>
          </p:cNvSpPr>
          <p:nvPr>
            <p:ph idx="1"/>
          </p:nvPr>
        </p:nvSpPr>
        <p:spPr/>
        <p:txBody>
          <a:bodyPr>
            <a:normAutofit/>
          </a:bodyPr>
          <a:lstStyle/>
          <a:p>
            <a:pPr>
              <a:lnSpc>
                <a:spcPct val="150000"/>
              </a:lnSpc>
            </a:pPr>
            <a:r>
              <a:rPr lang="en-US" sz="2400" dirty="0"/>
              <a:t>After their home in Helena, Montana burns down (caused by earthquake in 1925) the 				     </a:t>
            </a:r>
            <a:r>
              <a:rPr lang="en-US" sz="2400" dirty="0" err="1"/>
              <a:t>Mortensens</a:t>
            </a:r>
            <a:r>
              <a:rPr lang="en-US" sz="2400" dirty="0"/>
              <a:t> move to 				            Chicago to be near the                                                                   House of Worship.</a:t>
            </a:r>
          </a:p>
        </p:txBody>
      </p:sp>
      <p:pic>
        <p:nvPicPr>
          <p:cNvPr id="13314" name="Picture 2" descr="Baha'i House of Worship, Wilmette, Illinois Stock Photo - Alamy">
            <a:extLst>
              <a:ext uri="{FF2B5EF4-FFF2-40B4-BE49-F238E27FC236}">
                <a16:creationId xmlns:a16="http://schemas.microsoft.com/office/drawing/2014/main" id="{36098B84-91A0-5C51-8464-22634BF1E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056" y="2743200"/>
            <a:ext cx="4566744" cy="3352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Transition</a:t>
            </a:r>
          </a:p>
        </p:txBody>
      </p:sp>
      <p:sp>
        <p:nvSpPr>
          <p:cNvPr id="3" name="Content Placeholder 2"/>
          <p:cNvSpPr>
            <a:spLocks noGrp="1"/>
          </p:cNvSpPr>
          <p:nvPr>
            <p:ph idx="1"/>
          </p:nvPr>
        </p:nvSpPr>
        <p:spPr>
          <a:xfrm>
            <a:off x="467360" y="2082023"/>
            <a:ext cx="8229600" cy="4625609"/>
          </a:xfrm>
        </p:spPr>
        <p:txBody>
          <a:bodyPr>
            <a:normAutofit/>
          </a:bodyPr>
          <a:lstStyle/>
          <a:p>
            <a:pPr>
              <a:buNone/>
            </a:pPr>
            <a:r>
              <a:rPr lang="en-US" dirty="0"/>
              <a:t>In Chicago, Mortensen</a:t>
            </a:r>
          </a:p>
          <a:p>
            <a:pPr>
              <a:buNone/>
            </a:pPr>
            <a:endParaRPr lang="en-US" dirty="0"/>
          </a:p>
          <a:p>
            <a:r>
              <a:rPr lang="en-US" dirty="0"/>
              <a:t>Remains an active believer</a:t>
            </a:r>
          </a:p>
          <a:p>
            <a:pPr>
              <a:buNone/>
            </a:pPr>
            <a:endParaRPr lang="en-US" dirty="0"/>
          </a:p>
          <a:p>
            <a:r>
              <a:rPr lang="en-US" dirty="0"/>
              <a:t>Works nights at the Chicago Tribune</a:t>
            </a:r>
          </a:p>
          <a:p>
            <a:pPr>
              <a:buNone/>
            </a:pPr>
            <a:endParaRPr lang="en-US" dirty="0"/>
          </a:p>
          <a:p>
            <a:r>
              <a:rPr lang="en-US" dirty="0"/>
              <a:t>Devotes the majority of his time to his family</a:t>
            </a:r>
          </a:p>
          <a:p>
            <a:endParaRPr lang="en-US" dirty="0"/>
          </a:p>
        </p:txBody>
      </p:sp>
    </p:spTree>
    <p:extLst>
      <p:ext uri="{BB962C8B-B14F-4D97-AF65-F5344CB8AC3E}">
        <p14:creationId xmlns:p14="http://schemas.microsoft.com/office/powerpoint/2010/main" val="10924852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Man</a:t>
            </a:r>
          </a:p>
        </p:txBody>
      </p:sp>
      <p:sp>
        <p:nvSpPr>
          <p:cNvPr id="3" name="Content Placeholder 2"/>
          <p:cNvSpPr>
            <a:spLocks noGrp="1"/>
          </p:cNvSpPr>
          <p:nvPr>
            <p:ph idx="1"/>
          </p:nvPr>
        </p:nvSpPr>
        <p:spPr>
          <a:xfrm>
            <a:off x="457200" y="1775191"/>
            <a:ext cx="8229600" cy="1958609"/>
          </a:xfrm>
        </p:spPr>
        <p:txBody>
          <a:bodyPr>
            <a:noAutofit/>
          </a:bodyPr>
          <a:lstStyle/>
          <a:p>
            <a:pPr>
              <a:lnSpc>
                <a:spcPct val="170000"/>
              </a:lnSpc>
            </a:pPr>
            <a:r>
              <a:rPr lang="en-US" sz="2000" dirty="0" err="1"/>
              <a:t>Penoyer</a:t>
            </a:r>
            <a:r>
              <a:rPr lang="en-US" sz="2000" dirty="0"/>
              <a:t> relates:</a:t>
            </a:r>
          </a:p>
          <a:p>
            <a:pPr lvl="1">
              <a:lnSpc>
                <a:spcPct val="170000"/>
              </a:lnSpc>
            </a:pPr>
            <a:r>
              <a:rPr lang="en-US" sz="2000" dirty="0"/>
              <a:t>“Every night he went over his children’s homework, and he made sure they were well fed and properly clothed. </a:t>
            </a:r>
          </a:p>
        </p:txBody>
      </p:sp>
      <p:pic>
        <p:nvPicPr>
          <p:cNvPr id="4" name="Picture 2" descr="Father Teaching Children To Do Homework PNG Transparent And Clipart ...">
            <a:extLst>
              <a:ext uri="{FF2B5EF4-FFF2-40B4-BE49-F238E27FC236}">
                <a16:creationId xmlns:a16="http://schemas.microsoft.com/office/drawing/2014/main" id="{540236D7-0BF9-716B-7B35-54DB43CBA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718560"/>
            <a:ext cx="4000500" cy="2667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51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Man</a:t>
            </a:r>
          </a:p>
        </p:txBody>
      </p:sp>
      <p:sp>
        <p:nvSpPr>
          <p:cNvPr id="3" name="Content Placeholder 2"/>
          <p:cNvSpPr>
            <a:spLocks noGrp="1"/>
          </p:cNvSpPr>
          <p:nvPr>
            <p:ph idx="1"/>
          </p:nvPr>
        </p:nvSpPr>
        <p:spPr/>
        <p:txBody>
          <a:bodyPr>
            <a:noAutofit/>
          </a:bodyPr>
          <a:lstStyle/>
          <a:p>
            <a:pPr lvl="1">
              <a:lnSpc>
                <a:spcPct val="170000"/>
              </a:lnSpc>
            </a:pPr>
            <a:r>
              <a:rPr lang="en-US" sz="2400" dirty="0"/>
              <a:t>In addition to their school studies, he was very involved in their sports activities and other interests; </a:t>
            </a:r>
          </a:p>
        </p:txBody>
      </p:sp>
      <p:pic>
        <p:nvPicPr>
          <p:cNvPr id="16386" name="Picture 2" descr="Father Son Silhouette Baseball">
            <a:extLst>
              <a:ext uri="{FF2B5EF4-FFF2-40B4-BE49-F238E27FC236}">
                <a16:creationId xmlns:a16="http://schemas.microsoft.com/office/drawing/2014/main" id="{7B4C797E-DB70-B2AA-E850-3E7F9A46C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0"/>
            <a:ext cx="451485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2360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Man</a:t>
            </a:r>
          </a:p>
        </p:txBody>
      </p:sp>
      <p:sp>
        <p:nvSpPr>
          <p:cNvPr id="3" name="Content Placeholder 2"/>
          <p:cNvSpPr>
            <a:spLocks noGrp="1"/>
          </p:cNvSpPr>
          <p:nvPr>
            <p:ph idx="1"/>
          </p:nvPr>
        </p:nvSpPr>
        <p:spPr>
          <a:xfrm>
            <a:off x="4267200" y="2514600"/>
            <a:ext cx="4038600" cy="2492009"/>
          </a:xfrm>
        </p:spPr>
        <p:txBody>
          <a:bodyPr>
            <a:noAutofit/>
          </a:bodyPr>
          <a:lstStyle/>
          <a:p>
            <a:pPr lvl="1">
              <a:lnSpc>
                <a:spcPct val="170000"/>
              </a:lnSpc>
            </a:pPr>
            <a:r>
              <a:rPr lang="en-US" sz="2000" dirty="0"/>
              <a:t>and, most important, he taught them the words of </a:t>
            </a:r>
            <a:r>
              <a:rPr lang="en-US" sz="2000" dirty="0" err="1"/>
              <a:t>Bahá'u'lláh</a:t>
            </a:r>
            <a:r>
              <a:rPr lang="en-US" sz="2000" dirty="0"/>
              <a:t>, stressing the importance of love in all facets of society. His children all became dedicated Baha’is. </a:t>
            </a:r>
          </a:p>
        </p:txBody>
      </p:sp>
      <p:pic>
        <p:nvPicPr>
          <p:cNvPr id="17414" name="Picture 6">
            <a:extLst>
              <a:ext uri="{FF2B5EF4-FFF2-40B4-BE49-F238E27FC236}">
                <a16:creationId xmlns:a16="http://schemas.microsoft.com/office/drawing/2014/main" id="{4A64C6E6-F10B-93E9-6507-8C3B59C57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713308"/>
            <a:ext cx="3581400" cy="49892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Man</a:t>
            </a:r>
          </a:p>
        </p:txBody>
      </p:sp>
      <p:sp>
        <p:nvSpPr>
          <p:cNvPr id="3" name="Content Placeholder 2"/>
          <p:cNvSpPr>
            <a:spLocks noGrp="1"/>
          </p:cNvSpPr>
          <p:nvPr>
            <p:ph idx="1"/>
          </p:nvPr>
        </p:nvSpPr>
        <p:spPr/>
        <p:txBody>
          <a:bodyPr>
            <a:noAutofit/>
          </a:bodyPr>
          <a:lstStyle/>
          <a:p>
            <a:pPr>
              <a:lnSpc>
                <a:spcPct val="170000"/>
              </a:lnSpc>
            </a:pPr>
            <a:r>
              <a:rPr lang="en-US" sz="2400" dirty="0"/>
              <a:t>According to </a:t>
            </a:r>
            <a:r>
              <a:rPr lang="en-US" sz="2400" dirty="0" err="1"/>
              <a:t>Penoyer</a:t>
            </a:r>
            <a:r>
              <a:rPr lang="en-US" sz="2400" dirty="0"/>
              <a:t>,</a:t>
            </a:r>
          </a:p>
          <a:p>
            <a:pPr lvl="1">
              <a:lnSpc>
                <a:spcPct val="170000"/>
              </a:lnSpc>
            </a:pPr>
            <a:r>
              <a:rPr lang="en-US" sz="2400" dirty="0"/>
              <a:t>“His daughter, Kathryn, remembers him as </a:t>
            </a:r>
          </a:p>
          <a:p>
            <a:pPr lvl="2">
              <a:lnSpc>
                <a:spcPct val="170000"/>
              </a:lnSpc>
            </a:pPr>
            <a:r>
              <a:rPr lang="en-US" dirty="0"/>
              <a:t>‘a standard of fatherhood’ </a:t>
            </a:r>
          </a:p>
          <a:p>
            <a:pPr lvl="2">
              <a:lnSpc>
                <a:spcPct val="170000"/>
              </a:lnSpc>
            </a:pPr>
            <a:r>
              <a:rPr lang="en-US" dirty="0"/>
              <a:t>whom she viewed as a saint.”</a:t>
            </a:r>
          </a:p>
        </p:txBody>
      </p:sp>
      <p:pic>
        <p:nvPicPr>
          <p:cNvPr id="14338" name="Picture 2" descr="Father and Daughter Dancing Silhouette | Free vector silhouettes">
            <a:extLst>
              <a:ext uri="{FF2B5EF4-FFF2-40B4-BE49-F238E27FC236}">
                <a16:creationId xmlns:a16="http://schemas.microsoft.com/office/drawing/2014/main" id="{28CFA9CC-BE11-54CF-17C8-A69FB1817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429000"/>
            <a:ext cx="199072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870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Interests &amp; Activities</a:t>
            </a:r>
          </a:p>
        </p:txBody>
      </p:sp>
      <p:sp>
        <p:nvSpPr>
          <p:cNvPr id="3" name="Content Placeholder 2"/>
          <p:cNvSpPr>
            <a:spLocks noGrp="1"/>
          </p:cNvSpPr>
          <p:nvPr>
            <p:ph idx="1"/>
          </p:nvPr>
        </p:nvSpPr>
        <p:spPr>
          <a:xfrm>
            <a:off x="4084320" y="1828800"/>
            <a:ext cx="4572000" cy="4625609"/>
          </a:xfrm>
        </p:spPr>
        <p:txBody>
          <a:bodyPr>
            <a:normAutofit fontScale="92500" lnSpcReduction="10000"/>
          </a:bodyPr>
          <a:lstStyle/>
          <a:p>
            <a:r>
              <a:rPr lang="en-US" dirty="0"/>
              <a:t>Active in YMCA</a:t>
            </a:r>
          </a:p>
          <a:p>
            <a:r>
              <a:rPr lang="en-US" dirty="0"/>
              <a:t>Boxing</a:t>
            </a:r>
          </a:p>
          <a:p>
            <a:r>
              <a:rPr lang="en-US" dirty="0"/>
              <a:t>Swimming</a:t>
            </a:r>
          </a:p>
          <a:p>
            <a:r>
              <a:rPr lang="en-US" dirty="0"/>
              <a:t>Skating</a:t>
            </a:r>
          </a:p>
          <a:p>
            <a:r>
              <a:rPr lang="en-US" dirty="0"/>
              <a:t>Baseball</a:t>
            </a:r>
          </a:p>
          <a:p>
            <a:r>
              <a:rPr lang="en-US" dirty="0"/>
              <a:t>Handball</a:t>
            </a:r>
          </a:p>
          <a:p>
            <a:r>
              <a:rPr lang="en-US" dirty="0"/>
              <a:t>Forming Unions</a:t>
            </a:r>
          </a:p>
          <a:p>
            <a:pPr lvl="1"/>
            <a:r>
              <a:rPr lang="en-US" dirty="0"/>
              <a:t>Fought for</a:t>
            </a:r>
          </a:p>
          <a:p>
            <a:pPr lvl="2"/>
            <a:r>
              <a:rPr lang="en-US" dirty="0"/>
              <a:t>Age limitations</a:t>
            </a:r>
          </a:p>
          <a:p>
            <a:pPr lvl="2"/>
            <a:r>
              <a:rPr lang="en-US" dirty="0"/>
              <a:t>Minimum Wage</a:t>
            </a:r>
          </a:p>
          <a:p>
            <a:pPr lvl="2"/>
            <a:r>
              <a:rPr lang="en-US" dirty="0"/>
              <a:t>Safer Working Conditions</a:t>
            </a:r>
          </a:p>
        </p:txBody>
      </p:sp>
      <p:pic>
        <p:nvPicPr>
          <p:cNvPr id="4" name="Picture 3" descr="Fred Mortensen 2.jpg"/>
          <p:cNvPicPr>
            <a:picLocks noChangeAspect="1"/>
          </p:cNvPicPr>
          <p:nvPr/>
        </p:nvPicPr>
        <p:blipFill>
          <a:blip r:embed="rId2" cstate="print"/>
          <a:stretch>
            <a:fillRect/>
          </a:stretch>
        </p:blipFill>
        <p:spPr>
          <a:xfrm>
            <a:off x="762000" y="1948448"/>
            <a:ext cx="2863874" cy="44958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additive="base">
                                        <p:cTn id="5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additive="base">
                                        <p:cTn id="6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additive="base">
                                        <p:cTn id="7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Giving Credit Where Credit is Due</a:t>
            </a:r>
          </a:p>
        </p:txBody>
      </p:sp>
      <p:sp>
        <p:nvSpPr>
          <p:cNvPr id="3" name="Content Placeholder 2"/>
          <p:cNvSpPr>
            <a:spLocks noGrp="1"/>
          </p:cNvSpPr>
          <p:nvPr>
            <p:ph idx="1"/>
          </p:nvPr>
        </p:nvSpPr>
        <p:spPr>
          <a:xfrm>
            <a:off x="152400" y="1676400"/>
            <a:ext cx="8763000" cy="4625609"/>
          </a:xfrm>
        </p:spPr>
        <p:txBody>
          <a:bodyPr>
            <a:noAutofit/>
          </a:bodyPr>
          <a:lstStyle/>
          <a:p>
            <a:pPr>
              <a:lnSpc>
                <a:spcPct val="160000"/>
              </a:lnSpc>
            </a:pPr>
            <a:r>
              <a:rPr lang="en-US" sz="2400" dirty="0"/>
              <a:t>All the wonderful things that happened to Fred, and that he in turn, did for family, society and within the </a:t>
            </a:r>
            <a:r>
              <a:rPr lang="en-US" sz="2400" dirty="0" err="1"/>
              <a:t>Bahá’í</a:t>
            </a:r>
            <a:r>
              <a:rPr lang="en-US" sz="2400" dirty="0"/>
              <a:t> community, he credits to a spiritual transformation:</a:t>
            </a:r>
          </a:p>
          <a:p>
            <a:pPr lvl="1">
              <a:lnSpc>
                <a:spcPct val="160000"/>
              </a:lnSpc>
            </a:pPr>
            <a:r>
              <a:rPr lang="en-US" sz="2400" i="1" dirty="0"/>
              <a:t>“…the Word of God gave me a new birth, made me a living soul, a revivified spirit. I am positive that nothing else upon the earth could have changed my character as it has been changed. I am indeed a new being, changed by the power of the Holy Spirit…I have been resurrected and made live in the Kingdom of Al </a:t>
            </a:r>
            <a:r>
              <a:rPr lang="en-US" sz="2400" i="1" dirty="0" err="1"/>
              <a:t>Abhá</a:t>
            </a:r>
            <a:r>
              <a:rPr lang="en-US" sz="2400" i="1" dirty="0"/>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Pioneer Effort</a:t>
            </a:r>
          </a:p>
        </p:txBody>
      </p:sp>
      <p:sp>
        <p:nvSpPr>
          <p:cNvPr id="3" name="Content Placeholder 2"/>
          <p:cNvSpPr>
            <a:spLocks noGrp="1"/>
          </p:cNvSpPr>
          <p:nvPr>
            <p:ph idx="1"/>
          </p:nvPr>
        </p:nvSpPr>
        <p:spPr/>
        <p:txBody>
          <a:bodyPr>
            <a:normAutofit fontScale="77500" lnSpcReduction="20000"/>
          </a:bodyPr>
          <a:lstStyle/>
          <a:p>
            <a:r>
              <a:rPr lang="en-US" dirty="0"/>
              <a:t>1946 - End of World War II; children grown, Fred wishes to serve the Faith abroad</a:t>
            </a:r>
          </a:p>
          <a:p>
            <a:pPr>
              <a:buNone/>
            </a:pPr>
            <a:endParaRPr lang="en-US" dirty="0"/>
          </a:p>
          <a:p>
            <a:r>
              <a:rPr lang="en-US" dirty="0"/>
              <a:t>Writes to </a:t>
            </a:r>
            <a:r>
              <a:rPr lang="en-US" dirty="0" err="1"/>
              <a:t>Shoghi</a:t>
            </a:r>
            <a:r>
              <a:rPr lang="en-US" dirty="0"/>
              <a:t> Effendi requesting permission to pioneer to Germany</a:t>
            </a:r>
          </a:p>
          <a:p>
            <a:pPr>
              <a:buNone/>
            </a:pPr>
            <a:endParaRPr lang="en-US" dirty="0"/>
          </a:p>
          <a:p>
            <a:r>
              <a:rPr lang="en-US" dirty="0"/>
              <a:t>Guardian suggests Austria instead</a:t>
            </a:r>
          </a:p>
          <a:p>
            <a:pPr>
              <a:buNone/>
            </a:pPr>
            <a:endParaRPr lang="en-US" dirty="0"/>
          </a:p>
          <a:p>
            <a:r>
              <a:rPr lang="en-US" dirty="0"/>
              <a:t>Fred makes plans to go</a:t>
            </a:r>
          </a:p>
          <a:p>
            <a:pPr>
              <a:buNone/>
            </a:pPr>
            <a:endParaRPr lang="en-US" dirty="0"/>
          </a:p>
          <a:p>
            <a:r>
              <a:rPr lang="en-US" dirty="0"/>
              <a:t>Shortly before departure date, falls seriously ill</a:t>
            </a:r>
          </a:p>
          <a:p>
            <a:pPr>
              <a:buNone/>
            </a:pPr>
            <a:endParaRPr lang="en-US" dirty="0"/>
          </a:p>
          <a:p>
            <a:r>
              <a:rPr lang="en-US" dirty="0"/>
              <a:t>Dies on June 13</a:t>
            </a:r>
            <a:r>
              <a:rPr lang="en-US" baseline="30000" dirty="0"/>
              <a:t>th</a:t>
            </a:r>
            <a:r>
              <a:rPr lang="en-US" dirty="0"/>
              <a:t>, of a cerebral hemorrhage, just a few months after he was to travel to Austria</a:t>
            </a: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Activity</a:t>
            </a:r>
          </a:p>
        </p:txBody>
      </p:sp>
      <p:sp>
        <p:nvSpPr>
          <p:cNvPr id="3" name="Content Placeholder 2"/>
          <p:cNvSpPr>
            <a:spLocks noGrp="1"/>
          </p:cNvSpPr>
          <p:nvPr>
            <p:ph idx="1"/>
          </p:nvPr>
        </p:nvSpPr>
        <p:spPr>
          <a:xfrm>
            <a:off x="4267200" y="1408176"/>
            <a:ext cx="4876800" cy="4625609"/>
          </a:xfrm>
        </p:spPr>
        <p:txBody>
          <a:bodyPr>
            <a:noAutofit/>
          </a:bodyPr>
          <a:lstStyle/>
          <a:p>
            <a:pPr>
              <a:buNone/>
            </a:pPr>
            <a:endParaRPr lang="en-US" sz="1800" dirty="0"/>
          </a:p>
          <a:p>
            <a:r>
              <a:rPr lang="en-US" sz="1800" dirty="0"/>
              <a:t>In 1904, at age 17, the gang </a:t>
            </a:r>
            <a:r>
              <a:rPr lang="en-US" sz="1800" b="1" dirty="0"/>
              <a:t>robs a local train.</a:t>
            </a:r>
          </a:p>
          <a:p>
            <a:pPr>
              <a:buNone/>
            </a:pPr>
            <a:endParaRPr lang="en-US" sz="1800" b="1" dirty="0"/>
          </a:p>
          <a:p>
            <a:pPr lvl="1"/>
            <a:r>
              <a:rPr lang="en-US" sz="1800" dirty="0"/>
              <a:t>His younger brother grabs a mail bag.</a:t>
            </a:r>
          </a:p>
          <a:p>
            <a:pPr lvl="1"/>
            <a:endParaRPr lang="en-US" sz="1800" dirty="0"/>
          </a:p>
          <a:p>
            <a:pPr lvl="1"/>
            <a:r>
              <a:rPr lang="en-US" sz="1800" dirty="0"/>
              <a:t>Fred notices police coming, </a:t>
            </a:r>
            <a:r>
              <a:rPr lang="en-US" sz="1800" b="1" dirty="0"/>
              <a:t>takes the bag and tells brother to run; police chase Fred instead.</a:t>
            </a:r>
          </a:p>
          <a:p>
            <a:pPr lvl="1"/>
            <a:endParaRPr lang="en-US" sz="1800" b="1" dirty="0"/>
          </a:p>
          <a:p>
            <a:pPr lvl="1"/>
            <a:r>
              <a:rPr lang="en-US" sz="1800" dirty="0"/>
              <a:t>Trying to avoid a barrage of bullets, he jumps a wall, falls and breaks a leg; is arrested.</a:t>
            </a:r>
          </a:p>
          <a:p>
            <a:pPr lvl="1"/>
            <a:endParaRPr lang="en-US" sz="1800" dirty="0"/>
          </a:p>
          <a:p>
            <a:pPr lvl="1"/>
            <a:r>
              <a:rPr lang="en-US" sz="1800" dirty="0"/>
              <a:t>Prison doctor sets leg improperly – left with one leg shorter than the other, resulting in a permanent limp </a:t>
            </a:r>
          </a:p>
        </p:txBody>
      </p:sp>
      <p:pic>
        <p:nvPicPr>
          <p:cNvPr id="2050" name="Picture 2" descr="Great Train Robbery 1903 Editorial Stock Photo - Stock Image | Shutterstock">
            <a:extLst>
              <a:ext uri="{FF2B5EF4-FFF2-40B4-BE49-F238E27FC236}">
                <a16:creationId xmlns:a16="http://schemas.microsoft.com/office/drawing/2014/main" id="{BC40FCD2-8699-E435-A809-85339B3FBC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 y="3695509"/>
            <a:ext cx="4267200" cy="3007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40C183-C4C2-0165-CB7D-E6E06A1FEADA}"/>
              </a:ext>
            </a:extLst>
          </p:cNvPr>
          <p:cNvSpPr txBox="1"/>
          <p:nvPr/>
        </p:nvSpPr>
        <p:spPr>
          <a:xfrm>
            <a:off x="228600" y="1645241"/>
            <a:ext cx="4038600" cy="2446824"/>
          </a:xfrm>
          <a:prstGeom prst="rect">
            <a:avLst/>
          </a:prstGeom>
          <a:noFill/>
        </p:spPr>
        <p:txBody>
          <a:bodyPr wrap="square" rtlCol="0">
            <a:spAutoFit/>
          </a:bodyPr>
          <a:lstStyle/>
          <a:p>
            <a:pPr>
              <a:lnSpc>
                <a:spcPct val="150000"/>
              </a:lnSpc>
            </a:pPr>
            <a:r>
              <a:rPr lang="en-US" sz="1800" dirty="0"/>
              <a:t>There are two versions of how, while being chased by police, they were able to catch him after he fell and broke his leg. According to Mortenson’s grandson, Justin </a:t>
            </a:r>
            <a:r>
              <a:rPr lang="en-US" sz="1800" dirty="0" err="1"/>
              <a:t>Penoyer</a:t>
            </a:r>
            <a:r>
              <a:rPr lang="en-US" sz="1800" dirty="0"/>
              <a:t>:</a:t>
            </a: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371600"/>
          </a:xfrm>
        </p:spPr>
        <p:txBody>
          <a:bodyPr>
            <a:normAutofit fontScale="90000"/>
          </a:bodyPr>
          <a:lstStyle/>
          <a:p>
            <a:r>
              <a:rPr lang="en-US" dirty="0"/>
              <a:t>Condolences from the Holy Land		</a:t>
            </a:r>
          </a:p>
        </p:txBody>
      </p:sp>
      <p:sp>
        <p:nvSpPr>
          <p:cNvPr id="3" name="Content Placeholder 2"/>
          <p:cNvSpPr>
            <a:spLocks noGrp="1"/>
          </p:cNvSpPr>
          <p:nvPr>
            <p:ph idx="1"/>
          </p:nvPr>
        </p:nvSpPr>
        <p:spPr/>
        <p:txBody>
          <a:bodyPr/>
          <a:lstStyle/>
          <a:p>
            <a:r>
              <a:rPr lang="en-US" dirty="0"/>
              <a:t>On learning of Fred’s death,                               the Guardian cables the family:</a:t>
            </a:r>
          </a:p>
          <a:p>
            <a:endParaRPr lang="en-US" dirty="0"/>
          </a:p>
          <a:p>
            <a:pPr lvl="1"/>
            <a:r>
              <a:rPr lang="en-US" dirty="0"/>
              <a:t>“Grieve passing beloved Fred.                        Welcome assured in </a:t>
            </a:r>
            <a:r>
              <a:rPr lang="en-US" dirty="0" err="1"/>
              <a:t>Abhá</a:t>
            </a:r>
            <a:r>
              <a:rPr lang="en-US" dirty="0"/>
              <a:t> Kingdom by Master. Praying progress his soul. His name is forever inscribed </a:t>
            </a:r>
            <a:r>
              <a:rPr lang="en-US" dirty="0" err="1"/>
              <a:t>Bahá'í</a:t>
            </a:r>
            <a:r>
              <a:rPr lang="en-US" dirty="0"/>
              <a:t> history.”</a:t>
            </a:r>
          </a:p>
        </p:txBody>
      </p:sp>
      <p:pic>
        <p:nvPicPr>
          <p:cNvPr id="4" name="Picture 3" descr="Shoghi Effendi.jpg"/>
          <p:cNvPicPr>
            <a:picLocks noChangeAspect="1"/>
          </p:cNvPicPr>
          <p:nvPr/>
        </p:nvPicPr>
        <p:blipFill>
          <a:blip r:embed="rId2" cstate="print"/>
          <a:stretch>
            <a:fillRect/>
          </a:stretch>
        </p:blipFill>
        <p:spPr>
          <a:xfrm>
            <a:off x="6324600" y="1752600"/>
            <a:ext cx="1524000" cy="202406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Funeral	</a:t>
            </a:r>
          </a:p>
        </p:txBody>
      </p:sp>
      <p:sp>
        <p:nvSpPr>
          <p:cNvPr id="3" name="Content Placeholder 2"/>
          <p:cNvSpPr>
            <a:spLocks noGrp="1"/>
          </p:cNvSpPr>
          <p:nvPr>
            <p:ph idx="1"/>
          </p:nvPr>
        </p:nvSpPr>
        <p:spPr/>
        <p:txBody>
          <a:bodyPr/>
          <a:lstStyle/>
          <a:p>
            <a:r>
              <a:rPr lang="en-US" dirty="0"/>
              <a:t>Buried at Cedar Park Cemetery, Chicago, IL</a:t>
            </a:r>
          </a:p>
          <a:p>
            <a:pPr>
              <a:buNone/>
            </a:pPr>
            <a:endParaRPr lang="en-US" dirty="0"/>
          </a:p>
        </p:txBody>
      </p:sp>
      <p:pic>
        <p:nvPicPr>
          <p:cNvPr id="18436" name="Picture 4" descr="Cedar Park Cemetery - Cook County, Illinois">
            <a:extLst>
              <a:ext uri="{FF2B5EF4-FFF2-40B4-BE49-F238E27FC236}">
                <a16:creationId xmlns:a16="http://schemas.microsoft.com/office/drawing/2014/main" id="{EBCA768C-7CE1-8229-97D7-41979CB7B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79395"/>
            <a:ext cx="6096000" cy="3590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Funeral	</a:t>
            </a:r>
          </a:p>
        </p:txBody>
      </p:sp>
      <p:sp>
        <p:nvSpPr>
          <p:cNvPr id="3" name="Content Placeholder 2"/>
          <p:cNvSpPr>
            <a:spLocks noGrp="1"/>
          </p:cNvSpPr>
          <p:nvPr>
            <p:ph idx="1"/>
          </p:nvPr>
        </p:nvSpPr>
        <p:spPr>
          <a:xfrm>
            <a:off x="304800" y="1905000"/>
            <a:ext cx="8229600" cy="4625609"/>
          </a:xfrm>
        </p:spPr>
        <p:txBody>
          <a:bodyPr/>
          <a:lstStyle/>
          <a:p>
            <a:pPr>
              <a:buNone/>
            </a:pPr>
            <a:endParaRPr lang="en-US" dirty="0"/>
          </a:p>
          <a:p>
            <a:pPr marL="118872" indent="0" algn="ctr">
              <a:lnSpc>
                <a:spcPct val="150000"/>
              </a:lnSpc>
              <a:buNone/>
            </a:pPr>
            <a:r>
              <a:rPr lang="en-US" dirty="0"/>
              <a:t>Per Fred’s request,</a:t>
            </a:r>
          </a:p>
          <a:p>
            <a:pPr marL="118872" indent="0" algn="ctr">
              <a:lnSpc>
                <a:spcPct val="150000"/>
              </a:lnSpc>
              <a:buNone/>
            </a:pPr>
            <a:r>
              <a:rPr lang="en-US" dirty="0"/>
              <a:t>his autobiographical account,</a:t>
            </a:r>
          </a:p>
          <a:p>
            <a:pPr marL="118872" indent="0" algn="ctr">
              <a:lnSpc>
                <a:spcPct val="150000"/>
              </a:lnSpc>
              <a:buNone/>
            </a:pPr>
            <a:r>
              <a:rPr lang="en-US" i="1" dirty="0"/>
              <a:t>When a Soul Meets the Master</a:t>
            </a:r>
            <a:endParaRPr lang="en-US" dirty="0"/>
          </a:p>
          <a:p>
            <a:pPr marL="118872" indent="0" algn="ctr">
              <a:lnSpc>
                <a:spcPct val="150000"/>
              </a:lnSpc>
              <a:buNone/>
            </a:pPr>
            <a:r>
              <a:rPr lang="en-US" dirty="0"/>
              <a:t>was read at the service</a:t>
            </a:r>
          </a:p>
        </p:txBody>
      </p:sp>
    </p:spTree>
    <p:extLst>
      <p:ext uri="{BB962C8B-B14F-4D97-AF65-F5344CB8AC3E}">
        <p14:creationId xmlns:p14="http://schemas.microsoft.com/office/powerpoint/2010/main" val="3671854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Daughter’s Tribute		</a:t>
            </a:r>
          </a:p>
        </p:txBody>
      </p:sp>
      <p:sp>
        <p:nvSpPr>
          <p:cNvPr id="3" name="Content Placeholder 2"/>
          <p:cNvSpPr>
            <a:spLocks noGrp="1"/>
          </p:cNvSpPr>
          <p:nvPr>
            <p:ph idx="1"/>
          </p:nvPr>
        </p:nvSpPr>
        <p:spPr>
          <a:xfrm>
            <a:off x="304800" y="1752600"/>
            <a:ext cx="5410200" cy="4625609"/>
          </a:xfrm>
        </p:spPr>
        <p:txBody>
          <a:bodyPr>
            <a:normAutofit fontScale="85000" lnSpcReduction="10000"/>
          </a:bodyPr>
          <a:lstStyle/>
          <a:p>
            <a:pPr>
              <a:lnSpc>
                <a:spcPct val="150000"/>
              </a:lnSpc>
            </a:pPr>
            <a:r>
              <a:rPr lang="en-US" sz="2400" dirty="0"/>
              <a:t>His obituary in the “In Memoriam” section of the </a:t>
            </a:r>
            <a:r>
              <a:rPr lang="en-US" sz="2400" i="1" dirty="0" err="1"/>
              <a:t>Bahá’í</a:t>
            </a:r>
            <a:r>
              <a:rPr lang="en-US" sz="2400" i="1" dirty="0"/>
              <a:t> World</a:t>
            </a:r>
            <a:r>
              <a:rPr lang="en-US" sz="2400" dirty="0"/>
              <a:t>, Vol. XI, quotes his daughter, Mrs. Kathryn Mortensen </a:t>
            </a:r>
            <a:r>
              <a:rPr lang="en-US" sz="2400" dirty="0" err="1"/>
              <a:t>Penoyer</a:t>
            </a:r>
            <a:r>
              <a:rPr lang="en-US" sz="2400" dirty="0"/>
              <a:t>:</a:t>
            </a:r>
          </a:p>
          <a:p>
            <a:pPr lvl="1">
              <a:lnSpc>
                <a:spcPct val="150000"/>
              </a:lnSpc>
            </a:pPr>
            <a:r>
              <a:rPr lang="en-US" sz="2400" dirty="0"/>
              <a:t> “My father lived and practiced the </a:t>
            </a:r>
            <a:r>
              <a:rPr lang="en-US" sz="2400" dirty="0" err="1"/>
              <a:t>Bahá’í</a:t>
            </a:r>
            <a:r>
              <a:rPr lang="en-US" sz="2400" dirty="0"/>
              <a:t> Religion to a degree beyond possible explanation . . . On the very eve before his death he spent his last time teaching the Faith of </a:t>
            </a:r>
            <a:r>
              <a:rPr lang="en-US" sz="2400" dirty="0" err="1"/>
              <a:t>Bahá’u’lláh</a:t>
            </a:r>
            <a:r>
              <a:rPr lang="en-US" sz="2400" dirty="0"/>
              <a:t>. His devotion cannot be measured in mere words, they are not powerful enough.”</a:t>
            </a:r>
          </a:p>
        </p:txBody>
      </p:sp>
      <p:pic>
        <p:nvPicPr>
          <p:cNvPr id="19458" name="Picture 2" descr="Image result for &quot;the Baha'i World&quot; 1946 - 1950">
            <a:extLst>
              <a:ext uri="{FF2B5EF4-FFF2-40B4-BE49-F238E27FC236}">
                <a16:creationId xmlns:a16="http://schemas.microsoft.com/office/drawing/2014/main" id="{A2B9702C-7FA2-8D23-ED39-9B5555A76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845" y="1905000"/>
            <a:ext cx="2687955" cy="41037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etamorphosis Wallpapers - Wallpaper Cave">
            <a:extLst>
              <a:ext uri="{FF2B5EF4-FFF2-40B4-BE49-F238E27FC236}">
                <a16:creationId xmlns:a16="http://schemas.microsoft.com/office/drawing/2014/main" id="{3E9B4136-7A6B-7298-820A-7880E6F9E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953000"/>
            <a:ext cx="45148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Power of Faith to Change a Life</a:t>
            </a:r>
          </a:p>
        </p:txBody>
      </p:sp>
      <p:sp>
        <p:nvSpPr>
          <p:cNvPr id="3" name="Content Placeholder 2"/>
          <p:cNvSpPr>
            <a:spLocks noGrp="1"/>
          </p:cNvSpPr>
          <p:nvPr>
            <p:ph idx="1"/>
          </p:nvPr>
        </p:nvSpPr>
        <p:spPr>
          <a:xfrm>
            <a:off x="152400" y="1676400"/>
            <a:ext cx="8229600" cy="4625609"/>
          </a:xfrm>
        </p:spPr>
        <p:txBody>
          <a:bodyPr>
            <a:normAutofit/>
          </a:bodyPr>
          <a:lstStyle/>
          <a:p>
            <a:pPr>
              <a:lnSpc>
                <a:spcPct val="160000"/>
              </a:lnSpc>
            </a:pPr>
            <a:r>
              <a:rPr lang="en-US" sz="2000" dirty="0" err="1"/>
              <a:t>Penoyer</a:t>
            </a:r>
            <a:r>
              <a:rPr lang="en-US" sz="2000" dirty="0"/>
              <a:t> sums up his thesis:</a:t>
            </a:r>
          </a:p>
          <a:p>
            <a:pPr lvl="1">
              <a:lnSpc>
                <a:spcPct val="160000"/>
              </a:lnSpc>
            </a:pPr>
            <a:r>
              <a:rPr lang="en-US" sz="2000" dirty="0"/>
              <a:t>“Fred Mortensen’s background was that of a rogue and thief. Fred was not an advantaged person, and as such would not be a likely candidate to understand, let alone embrace, a new religion. He lived his beliefs without benefit of wealth or education, much like his mentor, ‘</a:t>
            </a:r>
            <a:r>
              <a:rPr lang="en-US" sz="2000" dirty="0" err="1"/>
              <a:t>Abdu’l-Bahá</a:t>
            </a:r>
            <a:r>
              <a:rPr lang="en-US" sz="2000" dirty="0"/>
              <a:t>. </a:t>
            </a:r>
            <a:r>
              <a:rPr lang="en-US" sz="2000" b="1" dirty="0"/>
              <a:t>He was so moved by his exposure to </a:t>
            </a:r>
            <a:r>
              <a:rPr lang="en-US" sz="2000" b="1" dirty="0" err="1"/>
              <a:t>Bahá'í</a:t>
            </a:r>
            <a:r>
              <a:rPr lang="en-US" sz="2000" b="1" dirty="0"/>
              <a:t> teachings that the direction of his life changed instantly. </a:t>
            </a:r>
            <a:r>
              <a:rPr lang="en-US" sz="2000" b="1" u="sng" dirty="0"/>
              <a:t>The facts suggest a metamorphosis on a level other than scholarly</a:t>
            </a:r>
            <a:r>
              <a:rPr lang="en-US" sz="2000" b="1" dirty="0"/>
              <a:t>.</a:t>
            </a:r>
            <a:endParaRPr lang="en-US"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1E37D5-842B-122F-8938-1D6A1D6D0B7C}"/>
              </a:ext>
            </a:extLst>
          </p:cNvPr>
          <p:cNvPicPr>
            <a:picLocks noChangeAspect="1"/>
          </p:cNvPicPr>
          <p:nvPr/>
        </p:nvPicPr>
        <p:blipFill>
          <a:blip r:embed="rId2"/>
          <a:stretch>
            <a:fillRect/>
          </a:stretch>
        </p:blipFill>
        <p:spPr>
          <a:xfrm>
            <a:off x="7086600" y="2209800"/>
            <a:ext cx="1790918" cy="3428952"/>
          </a:xfrm>
          <a:prstGeom prst="rect">
            <a:avLst/>
          </a:prstGeom>
        </p:spPr>
      </p:pic>
      <p:sp>
        <p:nvSpPr>
          <p:cNvPr id="2" name="Title 1"/>
          <p:cNvSpPr>
            <a:spLocks noGrp="1"/>
          </p:cNvSpPr>
          <p:nvPr>
            <p:ph type="title"/>
          </p:nvPr>
        </p:nvSpPr>
        <p:spPr/>
        <p:txBody>
          <a:bodyPr/>
          <a:lstStyle/>
          <a:p>
            <a:r>
              <a:rPr lang="en-US" dirty="0"/>
              <a:t>Power of Faith to Change a Life</a:t>
            </a:r>
          </a:p>
        </p:txBody>
      </p:sp>
      <p:sp>
        <p:nvSpPr>
          <p:cNvPr id="3" name="Content Placeholder 2"/>
          <p:cNvSpPr>
            <a:spLocks noGrp="1"/>
          </p:cNvSpPr>
          <p:nvPr>
            <p:ph idx="1"/>
          </p:nvPr>
        </p:nvSpPr>
        <p:spPr>
          <a:xfrm>
            <a:off x="457200" y="1905000"/>
            <a:ext cx="7086600" cy="4625609"/>
          </a:xfrm>
        </p:spPr>
        <p:txBody>
          <a:bodyPr>
            <a:normAutofit fontScale="70000" lnSpcReduction="20000"/>
          </a:bodyPr>
          <a:lstStyle/>
          <a:p>
            <a:pPr>
              <a:lnSpc>
                <a:spcPct val="160000"/>
              </a:lnSpc>
            </a:pPr>
            <a:r>
              <a:rPr lang="en-US" dirty="0"/>
              <a:t>“Fred’s story is well known in Bahá'í history. The documentation is the result of his example of faith in action, not of his material accomplishments</a:t>
            </a:r>
            <a:r>
              <a:rPr lang="en-US" b="1" dirty="0"/>
              <a:t>. Fred perceived a truth more impressive than that of his grinding poverty, more real than his material needs, and more important than his immediate gratification. He is an example of one who learned that material things are transient, while inspiration and faith survive. </a:t>
            </a:r>
            <a:endParaRPr lang="en-US" dirty="0"/>
          </a:p>
        </p:txBody>
      </p:sp>
    </p:spTree>
    <p:extLst>
      <p:ext uri="{BB962C8B-B14F-4D97-AF65-F5344CB8AC3E}">
        <p14:creationId xmlns:p14="http://schemas.microsoft.com/office/powerpoint/2010/main" val="311563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Faith to Change a Life</a:t>
            </a:r>
          </a:p>
        </p:txBody>
      </p:sp>
      <p:sp>
        <p:nvSpPr>
          <p:cNvPr id="3" name="Content Placeholder 2"/>
          <p:cNvSpPr>
            <a:spLocks noGrp="1"/>
          </p:cNvSpPr>
          <p:nvPr>
            <p:ph idx="1"/>
          </p:nvPr>
        </p:nvSpPr>
        <p:spPr>
          <a:xfrm>
            <a:off x="228600" y="1905000"/>
            <a:ext cx="8229600" cy="762000"/>
          </a:xfrm>
        </p:spPr>
        <p:txBody>
          <a:bodyPr>
            <a:normAutofit/>
          </a:bodyPr>
          <a:lstStyle/>
          <a:p>
            <a:pPr marL="457200" lvl="1" indent="0" algn="ctr">
              <a:buNone/>
            </a:pPr>
            <a:r>
              <a:rPr lang="en-US" sz="2400" b="1" dirty="0"/>
              <a:t>SUCH IS THE POWER OF FAITH TO CHANGE A LIFE.</a:t>
            </a:r>
          </a:p>
          <a:p>
            <a:pPr marL="118872" indent="0">
              <a:lnSpc>
                <a:spcPct val="160000"/>
              </a:lnSpc>
              <a:buNone/>
            </a:pPr>
            <a:endParaRPr lang="en-US" dirty="0"/>
          </a:p>
        </p:txBody>
      </p:sp>
      <p:pic>
        <p:nvPicPr>
          <p:cNvPr id="5" name="Picture 4" descr="A flower design with a gold frame&#10;&#10;Description automatically generated with medium confidence">
            <a:extLst>
              <a:ext uri="{FF2B5EF4-FFF2-40B4-BE49-F238E27FC236}">
                <a16:creationId xmlns:a16="http://schemas.microsoft.com/office/drawing/2014/main" id="{961EEA64-DEDA-5A21-F9FB-BB801C47F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667000"/>
            <a:ext cx="4829175" cy="3743325"/>
          </a:xfrm>
          <a:prstGeom prst="rect">
            <a:avLst/>
          </a:prstGeom>
        </p:spPr>
      </p:pic>
    </p:spTree>
    <p:extLst>
      <p:ext uri="{BB962C8B-B14F-4D97-AF65-F5344CB8AC3E}">
        <p14:creationId xmlns:p14="http://schemas.microsoft.com/office/powerpoint/2010/main" val="11081832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Activity</a:t>
            </a:r>
          </a:p>
        </p:txBody>
      </p:sp>
      <p:sp>
        <p:nvSpPr>
          <p:cNvPr id="3" name="Content Placeholder 2"/>
          <p:cNvSpPr>
            <a:spLocks noGrp="1"/>
          </p:cNvSpPr>
          <p:nvPr>
            <p:ph idx="1"/>
          </p:nvPr>
        </p:nvSpPr>
        <p:spPr>
          <a:xfrm>
            <a:off x="4307840" y="1563624"/>
            <a:ext cx="4648200" cy="5064252"/>
          </a:xfrm>
        </p:spPr>
        <p:txBody>
          <a:bodyPr>
            <a:noAutofit/>
          </a:bodyPr>
          <a:lstStyle/>
          <a:p>
            <a:r>
              <a:rPr lang="en-US" sz="1600" dirty="0"/>
              <a:t>However, Mortensen himself writes:</a:t>
            </a:r>
          </a:p>
          <a:p>
            <a:endParaRPr lang="en-US" sz="1600" dirty="0"/>
          </a:p>
          <a:p>
            <a:pPr lvl="1">
              <a:lnSpc>
                <a:spcPct val="170000"/>
              </a:lnSpc>
            </a:pPr>
            <a:r>
              <a:rPr lang="en-US" sz="1600" i="1" dirty="0"/>
              <a:t>“…a young fellow was being arrested and I, of course, tried to take him away from the policeman. While this was going on a couple of detectives happened along and in my haste to get away from them I leaped over a thirty-five foot wall, breaking my leg, to escape the bullets whizzing around about — and wound up in the ‘garden at the feet of the Beloved’ as </a:t>
            </a:r>
            <a:r>
              <a:rPr lang="en-US" sz="1600" i="1" dirty="0" err="1"/>
              <a:t>Bahá'u'lláh</a:t>
            </a:r>
            <a:r>
              <a:rPr lang="en-US" sz="1600" i="1" dirty="0"/>
              <a:t> has so beautifully written it in the Seven Valleys.”</a:t>
            </a:r>
          </a:p>
        </p:txBody>
      </p:sp>
      <p:pic>
        <p:nvPicPr>
          <p:cNvPr id="3074" name="Picture 2" descr="Ilustración de Cops Y Robbers y más Vectores Libres de Derechos de Bota ...">
            <a:extLst>
              <a:ext uri="{FF2B5EF4-FFF2-40B4-BE49-F238E27FC236}">
                <a16:creationId xmlns:a16="http://schemas.microsoft.com/office/drawing/2014/main" id="{F77BCAFA-85DD-1FE2-F13F-D6299B818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90800"/>
            <a:ext cx="4514850" cy="300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Glimmer of Hope</a:t>
            </a:r>
          </a:p>
        </p:txBody>
      </p:sp>
      <p:sp>
        <p:nvSpPr>
          <p:cNvPr id="3" name="Content Placeholder 2"/>
          <p:cNvSpPr>
            <a:spLocks noGrp="1"/>
          </p:cNvSpPr>
          <p:nvPr>
            <p:ph idx="1"/>
          </p:nvPr>
        </p:nvSpPr>
        <p:spPr/>
        <p:txBody>
          <a:bodyPr>
            <a:normAutofit fontScale="92500"/>
          </a:bodyPr>
          <a:lstStyle/>
          <a:p>
            <a:pPr>
              <a:lnSpc>
                <a:spcPct val="150000"/>
              </a:lnSpc>
            </a:pPr>
            <a:r>
              <a:rPr lang="en-US" dirty="0"/>
              <a:t> </a:t>
            </a:r>
            <a:r>
              <a:rPr lang="en-US" sz="2800" dirty="0"/>
              <a:t>In his wonder at God’s grace Fred writes about how he arrived at the gate to the garden of the Beloved through his own criminal activity:</a:t>
            </a:r>
          </a:p>
          <a:p>
            <a:pPr lvl="1">
              <a:lnSpc>
                <a:spcPct val="150000"/>
              </a:lnSpc>
            </a:pPr>
            <a:r>
              <a:rPr lang="en-US" i="1" dirty="0"/>
              <a:t>“I violated any law I saw fit, man's or God's. Strange as it seems to me at times, it was through coming into contact with these laws that I received the opportunity to be guided into this most wonderful Revelation.”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Glimmer of Hope</a:t>
            </a:r>
          </a:p>
        </p:txBody>
      </p:sp>
      <p:sp>
        <p:nvSpPr>
          <p:cNvPr id="3" name="Content Placeholder 2"/>
          <p:cNvSpPr>
            <a:spLocks noGrp="1"/>
          </p:cNvSpPr>
          <p:nvPr>
            <p:ph idx="1"/>
          </p:nvPr>
        </p:nvSpPr>
        <p:spPr>
          <a:xfrm>
            <a:off x="381000" y="2133600"/>
            <a:ext cx="5029200" cy="4854209"/>
          </a:xfrm>
        </p:spPr>
        <p:txBody>
          <a:bodyPr>
            <a:normAutofit/>
          </a:bodyPr>
          <a:lstStyle/>
          <a:p>
            <a:pPr>
              <a:lnSpc>
                <a:spcPct val="150000"/>
              </a:lnSpc>
            </a:pPr>
            <a:r>
              <a:rPr lang="en-US" sz="2800" dirty="0"/>
              <a:t>The gate keeper of the garden is the attorney appointed to defend him: Albert Hall, the son of a minister, who became a Bahá'í between 1900 and 1903</a:t>
            </a:r>
          </a:p>
        </p:txBody>
      </p:sp>
      <p:pic>
        <p:nvPicPr>
          <p:cNvPr id="4" name="Picture 3" descr="alberthall.jpg"/>
          <p:cNvPicPr>
            <a:picLocks noChangeAspect="1"/>
          </p:cNvPicPr>
          <p:nvPr/>
        </p:nvPicPr>
        <p:blipFill>
          <a:blip r:embed="rId2" cstate="print"/>
          <a:stretch>
            <a:fillRect/>
          </a:stretch>
        </p:blipFill>
        <p:spPr>
          <a:xfrm>
            <a:off x="5486400" y="1828800"/>
            <a:ext cx="2915615" cy="4343400"/>
          </a:xfrm>
          <a:prstGeom prst="rect">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Glimmer of Hope</a:t>
            </a:r>
          </a:p>
        </p:txBody>
      </p:sp>
      <p:sp>
        <p:nvSpPr>
          <p:cNvPr id="3" name="Content Placeholder 2"/>
          <p:cNvSpPr>
            <a:spLocks noGrp="1"/>
          </p:cNvSpPr>
          <p:nvPr>
            <p:ph idx="1"/>
          </p:nvPr>
        </p:nvSpPr>
        <p:spPr>
          <a:xfrm>
            <a:off x="152400" y="1524000"/>
            <a:ext cx="8534400" cy="5334000"/>
          </a:xfrm>
        </p:spPr>
        <p:txBody>
          <a:bodyPr>
            <a:normAutofit fontScale="55000" lnSpcReduction="20000"/>
          </a:bodyPr>
          <a:lstStyle/>
          <a:p>
            <a:pPr>
              <a:buNone/>
            </a:pPr>
            <a:endParaRPr lang="en-US" dirty="0"/>
          </a:p>
          <a:p>
            <a:r>
              <a:rPr lang="en-US" dirty="0"/>
              <a:t>Fred recalls:</a:t>
            </a:r>
          </a:p>
          <a:p>
            <a:pPr lvl="1">
              <a:lnSpc>
                <a:spcPct val="170000"/>
              </a:lnSpc>
            </a:pPr>
            <a:r>
              <a:rPr lang="en-US" i="1" dirty="0"/>
              <a:t>“</a:t>
            </a:r>
            <a:r>
              <a:rPr lang="en-US" sz="3300" i="1" dirty="0"/>
              <a:t>At this time I was defended by our departed, but illustrious </a:t>
            </a:r>
            <a:r>
              <a:rPr lang="en-US" sz="3300" i="1" dirty="0" err="1"/>
              <a:t>Bahá'í</a:t>
            </a:r>
            <a:r>
              <a:rPr lang="en-US" sz="3300" i="1" dirty="0"/>
              <a:t> brother, Albert Hall, to whom I owe many thanks and my everlasting good will for helping to free me from the prison of men and of self. It was he who brought me from out the dark prison house; it was he who told me, hour after hour, about the great love of '</a:t>
            </a:r>
            <a:r>
              <a:rPr lang="en-US" sz="3300" i="1" dirty="0" err="1"/>
              <a:t>Abdu'l-Bahá</a:t>
            </a:r>
            <a:r>
              <a:rPr lang="en-US" sz="3300" i="1" dirty="0"/>
              <a:t> for all His children and that he was here to help us show that love for our fellowmen. Honestly, I often wondered then what Mr. Hall meant when he talked so much about love, God's love, </a:t>
            </a:r>
            <a:r>
              <a:rPr lang="en-US" sz="3300" i="1" dirty="0" err="1"/>
              <a:t>Bahá'u'lláh's</a:t>
            </a:r>
            <a:r>
              <a:rPr lang="en-US" sz="3300" i="1" dirty="0"/>
              <a:t> love, '</a:t>
            </a:r>
            <a:r>
              <a:rPr lang="en-US" sz="3300" i="1" dirty="0" err="1"/>
              <a:t>Abdu'l-Bahá's</a:t>
            </a:r>
            <a:r>
              <a:rPr lang="en-US" sz="3300" i="1" dirty="0"/>
              <a:t> love, love for the Covenant . . . I was bewildered. Still, I returned, to become more bewildered, so I thought; and I wondered why. . . Thus the Word of God gave me a new birth . . .”</a:t>
            </a:r>
          </a:p>
        </p:txBody>
      </p:sp>
    </p:spTree>
    <p:extLst>
      <p:ext uri="{BB962C8B-B14F-4D97-AF65-F5344CB8AC3E}">
        <p14:creationId xmlns:p14="http://schemas.microsoft.com/office/powerpoint/2010/main" val="2796017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14162</TotalTime>
  <Words>3536</Words>
  <Application>Microsoft Office PowerPoint</Application>
  <PresentationFormat>On-screen Show (4:3)</PresentationFormat>
  <Paragraphs>252</Paragraphs>
  <Slides>56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Corbel</vt:lpstr>
      <vt:lpstr>Wingdings</vt:lpstr>
      <vt:lpstr>Wingdings 2</vt:lpstr>
      <vt:lpstr>Wingdings 3</vt:lpstr>
      <vt:lpstr>Module</vt:lpstr>
      <vt:lpstr>Fred Mortensen </vt:lpstr>
      <vt:lpstr>Early Years</vt:lpstr>
      <vt:lpstr>Adolescence</vt:lpstr>
      <vt:lpstr>Criminal Activity</vt:lpstr>
      <vt:lpstr>Criminal Activity</vt:lpstr>
      <vt:lpstr>Criminal Activity</vt:lpstr>
      <vt:lpstr>First Glimmer of Hope</vt:lpstr>
      <vt:lpstr>First Glimmer of Hope</vt:lpstr>
      <vt:lpstr>First Glimmer of Hope</vt:lpstr>
      <vt:lpstr>First Glimmer of Hope</vt:lpstr>
      <vt:lpstr>Poor Choices</vt:lpstr>
      <vt:lpstr>Poor Choices</vt:lpstr>
      <vt:lpstr>Better Choices</vt:lpstr>
      <vt:lpstr>Yearning to Meet the Master</vt:lpstr>
      <vt:lpstr>Drastic Change in Mode of Travel</vt:lpstr>
      <vt:lpstr>Drastic Change in Mode of Travel</vt:lpstr>
      <vt:lpstr>Riding the Rods</vt:lpstr>
      <vt:lpstr>Yearning to Meet the Master</vt:lpstr>
      <vt:lpstr>The Ballad of Fred Mortensen</vt:lpstr>
      <vt:lpstr>An Unwelcome Guest</vt:lpstr>
      <vt:lpstr>An Unwelcome Guest</vt:lpstr>
      <vt:lpstr>An Unwelcome Guest Welcomed</vt:lpstr>
      <vt:lpstr>Moxie, Luck, Fate ???</vt:lpstr>
      <vt:lpstr>First Audience with the Master</vt:lpstr>
      <vt:lpstr>First Audience with the Master</vt:lpstr>
      <vt:lpstr>Feeding the Hungry — Spiritually &amp; Physically</vt:lpstr>
      <vt:lpstr>‘Abdu’l-Bahá Visits Green Acre</vt:lpstr>
      <vt:lpstr>Goodbye Becomes Hello</vt:lpstr>
      <vt:lpstr>A Strong Bond Develops</vt:lpstr>
      <vt:lpstr>‘Abdu’l-Bahá in St. Paul, MN</vt:lpstr>
      <vt:lpstr>Spiritual Transformation </vt:lpstr>
      <vt:lpstr>Never to Be Forgotten</vt:lpstr>
      <vt:lpstr>Never to Be Forgotten</vt:lpstr>
      <vt:lpstr>Never to Be Forgotten</vt:lpstr>
      <vt:lpstr>The Green-Eyed Monster    </vt:lpstr>
      <vt:lpstr>Active and Dedicated Service </vt:lpstr>
      <vt:lpstr>Mixed Emotions</vt:lpstr>
      <vt:lpstr>The Green-Eyed Monster Grows</vt:lpstr>
      <vt:lpstr>Fred Publicizes the Faith</vt:lpstr>
      <vt:lpstr>Blessings </vt:lpstr>
      <vt:lpstr>Another Transition</vt:lpstr>
      <vt:lpstr>Another Transition</vt:lpstr>
      <vt:lpstr>Family Man</vt:lpstr>
      <vt:lpstr>Family Man</vt:lpstr>
      <vt:lpstr>Family Man</vt:lpstr>
      <vt:lpstr>Family Man</vt:lpstr>
      <vt:lpstr>Interests &amp; Activities</vt:lpstr>
      <vt:lpstr>Giving Credit Where Credit is Due</vt:lpstr>
      <vt:lpstr>Pioneer Effort</vt:lpstr>
      <vt:lpstr>Condolences from the Holy Land  </vt:lpstr>
      <vt:lpstr>Funeral </vt:lpstr>
      <vt:lpstr>Funeral </vt:lpstr>
      <vt:lpstr>A Daughter’s Tribute  </vt:lpstr>
      <vt:lpstr>Power of Faith to Change a Life</vt:lpstr>
      <vt:lpstr>Power of Faith to Change a Life</vt:lpstr>
      <vt:lpstr>Power of Faith to Change a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Mortensen</dc:title>
  <dc:creator>Jaine</dc:creator>
  <cp:lastModifiedBy>Jaine Toth</cp:lastModifiedBy>
  <cp:revision>218</cp:revision>
  <dcterms:created xsi:type="dcterms:W3CDTF">2012-03-08T03:34:09Z</dcterms:created>
  <dcterms:modified xsi:type="dcterms:W3CDTF">2024-07-04T16:59:24Z</dcterms:modified>
</cp:coreProperties>
</file>