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87" r:id="rId3"/>
    <p:sldId id="259" r:id="rId4"/>
    <p:sldId id="270" r:id="rId5"/>
    <p:sldId id="260" r:id="rId6"/>
    <p:sldId id="268" r:id="rId7"/>
    <p:sldId id="265" r:id="rId8"/>
    <p:sldId id="269" r:id="rId9"/>
    <p:sldId id="261" r:id="rId10"/>
    <p:sldId id="258" r:id="rId11"/>
    <p:sldId id="273" r:id="rId12"/>
    <p:sldId id="267" r:id="rId13"/>
    <p:sldId id="272" r:id="rId14"/>
    <p:sldId id="263" r:id="rId15"/>
    <p:sldId id="271" r:id="rId16"/>
    <p:sldId id="264" r:id="rId17"/>
    <p:sldId id="266" r:id="rId18"/>
    <p:sldId id="274" r:id="rId19"/>
    <p:sldId id="262" r:id="rId20"/>
    <p:sldId id="275" r:id="rId21"/>
    <p:sldId id="284" r:id="rId22"/>
    <p:sldId id="276" r:id="rId23"/>
    <p:sldId id="277" r:id="rId24"/>
    <p:sldId id="278" r:id="rId25"/>
    <p:sldId id="280" r:id="rId26"/>
    <p:sldId id="282" r:id="rId27"/>
    <p:sldId id="281" r:id="rId28"/>
    <p:sldId id="285" r:id="rId29"/>
    <p:sldId id="279" r:id="rId30"/>
    <p:sldId id="283"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73" autoAdjust="0"/>
  </p:normalViewPr>
  <p:slideViewPr>
    <p:cSldViewPr>
      <p:cViewPr varScale="1">
        <p:scale>
          <a:sx n="75" d="100"/>
          <a:sy n="75" d="100"/>
        </p:scale>
        <p:origin x="1594"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F93700E-E5B2-4C2B-9273-F8903C1809DF}" type="datetimeFigureOut">
              <a:rPr lang="en-US" smtClean="0"/>
              <a:pPr/>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91B7D-14CD-458B-89B9-416DAFDFBEA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93700E-E5B2-4C2B-9273-F8903C1809DF}" type="datetimeFigureOut">
              <a:rPr lang="en-US" smtClean="0"/>
              <a:pPr/>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91B7D-14CD-458B-89B9-416DAFDFBEA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93700E-E5B2-4C2B-9273-F8903C1809DF}" type="datetimeFigureOut">
              <a:rPr lang="en-US" smtClean="0"/>
              <a:pPr/>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91B7D-14CD-458B-89B9-416DAFDFBEA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93700E-E5B2-4C2B-9273-F8903C1809DF}" type="datetimeFigureOut">
              <a:rPr lang="en-US" smtClean="0"/>
              <a:pPr/>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91B7D-14CD-458B-89B9-416DAFDFBEA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93700E-E5B2-4C2B-9273-F8903C1809DF}" type="datetimeFigureOut">
              <a:rPr lang="en-US" smtClean="0"/>
              <a:pPr/>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91B7D-14CD-458B-89B9-416DAFDFBEA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93700E-E5B2-4C2B-9273-F8903C1809DF}" type="datetimeFigureOut">
              <a:rPr lang="en-US" smtClean="0"/>
              <a:pPr/>
              <a:t>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891B7D-14CD-458B-89B9-416DAFDFBEA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93700E-E5B2-4C2B-9273-F8903C1809DF}" type="datetimeFigureOut">
              <a:rPr lang="en-US" smtClean="0"/>
              <a:pPr/>
              <a:t>2/17/2024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891B7D-14CD-458B-89B9-416DAFDFBEA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93700E-E5B2-4C2B-9273-F8903C1809DF}" type="datetimeFigureOut">
              <a:rPr lang="en-US" smtClean="0"/>
              <a:pPr/>
              <a:t>2/17/2024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891B7D-14CD-458B-89B9-416DAFDFBEA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93700E-E5B2-4C2B-9273-F8903C1809DF}" type="datetimeFigureOut">
              <a:rPr lang="en-US" smtClean="0"/>
              <a:pPr/>
              <a:t>2/17/2024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891B7D-14CD-458B-89B9-416DAFDFBEA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93700E-E5B2-4C2B-9273-F8903C1809DF}" type="datetimeFigureOut">
              <a:rPr lang="en-US" smtClean="0"/>
              <a:pPr/>
              <a:t>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891B7D-14CD-458B-89B9-416DAFDFBEA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93700E-E5B2-4C2B-9273-F8903C1809DF}" type="datetimeFigureOut">
              <a:rPr lang="en-US" smtClean="0"/>
              <a:pPr/>
              <a:t>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891B7D-14CD-458B-89B9-416DAFDFBEA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93700E-E5B2-4C2B-9273-F8903C1809DF}" type="datetimeFigureOut">
              <a:rPr lang="en-US" smtClean="0"/>
              <a:pPr/>
              <a:t>2/17/2024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891B7D-14CD-458B-89B9-416DAFDFBEA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tus.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685800" y="685801"/>
            <a:ext cx="7772400" cy="1752599"/>
          </a:xfrm>
        </p:spPr>
        <p:txBody>
          <a:bodyPr/>
          <a:lstStyle/>
          <a:p>
            <a:r>
              <a:rPr lang="en-US" dirty="0">
                <a:solidFill>
                  <a:schemeClr val="bg1"/>
                </a:solidFill>
                <a:latin typeface="Coventry Garden NF" pitchFamily="18" charset="0"/>
              </a:rPr>
              <a:t>No Mud, No Lotus</a:t>
            </a:r>
          </a:p>
        </p:txBody>
      </p:sp>
      <p:sp>
        <p:nvSpPr>
          <p:cNvPr id="3" name="Subtitle 2"/>
          <p:cNvSpPr>
            <a:spLocks noGrp="1"/>
          </p:cNvSpPr>
          <p:nvPr>
            <p:ph type="subTitle" idx="1"/>
          </p:nvPr>
        </p:nvSpPr>
        <p:spPr>
          <a:xfrm>
            <a:off x="0" y="4800600"/>
            <a:ext cx="4419600" cy="1752600"/>
          </a:xfrm>
        </p:spPr>
        <p:txBody>
          <a:bodyPr/>
          <a:lstStyle/>
          <a:p>
            <a:r>
              <a:rPr lang="en-US" dirty="0">
                <a:solidFill>
                  <a:schemeClr val="bg1"/>
                </a:solidFill>
                <a:latin typeface="Sitka Banner" pitchFamily="2" charset="0"/>
              </a:rPr>
              <a:t>Thoughts on the Wisdom</a:t>
            </a:r>
          </a:p>
          <a:p>
            <a:r>
              <a:rPr lang="en-US" dirty="0">
                <a:solidFill>
                  <a:schemeClr val="bg1"/>
                </a:solidFill>
                <a:latin typeface="Sitka Banner" pitchFamily="2" charset="0"/>
              </a:rPr>
              <a:t>of Tests and Difficulties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0049_2_4_2.JPG"/>
          <p:cNvPicPr>
            <a:picLocks noGrp="1" noChangeAspect="1"/>
          </p:cNvPicPr>
          <p:nvPr>
            <p:ph idx="1"/>
          </p:nvPr>
        </p:nvPicPr>
        <p:blipFill>
          <a:blip r:embed="rId2" cstate="print"/>
          <a:stretch>
            <a:fillRect/>
          </a:stretch>
        </p:blipFill>
        <p:spPr>
          <a:xfrm>
            <a:off x="4876800" y="762000"/>
            <a:ext cx="4141253" cy="559327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5" name="TextBox 4"/>
          <p:cNvSpPr txBox="1"/>
          <p:nvPr/>
        </p:nvSpPr>
        <p:spPr>
          <a:xfrm>
            <a:off x="457200" y="914400"/>
            <a:ext cx="4495800" cy="5078313"/>
          </a:xfrm>
          <a:prstGeom prst="rect">
            <a:avLst/>
          </a:prstGeom>
          <a:noFill/>
        </p:spPr>
        <p:txBody>
          <a:bodyPr wrap="square" rtlCol="0">
            <a:spAutoFit/>
          </a:bodyPr>
          <a:lstStyle/>
          <a:p>
            <a:pPr algn="just"/>
            <a:r>
              <a:rPr lang="en-US" dirty="0">
                <a:latin typeface="Sitka Banner" pitchFamily="2" charset="0"/>
              </a:rPr>
              <a:t>For the eyes of the Lord are over the righteous, and his ears are open unto their prayers: but the face of the Lord is against them that do evil.</a:t>
            </a:r>
          </a:p>
          <a:p>
            <a:pPr algn="just"/>
            <a:r>
              <a:rPr lang="en-US" dirty="0">
                <a:latin typeface="Sitka Banner" pitchFamily="2" charset="0"/>
              </a:rPr>
              <a:t>     And who is he that will harm you, if ye be followers of that which is good? But and if ye suffer for righteousness‘ sake, happy are ye: and be not afraid of their terror, neither be troubled; But sanctify the Lord God in your hearts: and be ready always to give an answer to every man that </a:t>
            </a:r>
            <a:r>
              <a:rPr lang="en-US" dirty="0" err="1">
                <a:latin typeface="Sitka Banner" pitchFamily="2" charset="0"/>
              </a:rPr>
              <a:t>asketh</a:t>
            </a:r>
            <a:r>
              <a:rPr lang="en-US" dirty="0">
                <a:latin typeface="Sitka Banner" pitchFamily="2" charset="0"/>
              </a:rPr>
              <a:t> you a reason of the hope that is in you with meekness and fear: Having a good conscience; that, whereas they speak evil of you, as of evildoers, they may be ashamed that falsely accuse your good conversation in Christ. For it is better, if the will of God be so, that ye suffer for well doing, than for evil doing.</a:t>
            </a:r>
          </a:p>
          <a:p>
            <a:pPr algn="ctr"/>
            <a:endParaRPr lang="en-US" i="1" dirty="0">
              <a:latin typeface="Sitka Banner" pitchFamily="2" charset="0"/>
            </a:endParaRPr>
          </a:p>
          <a:p>
            <a:pPr algn="ctr"/>
            <a:r>
              <a:rPr lang="en-US" sz="1600" i="1" dirty="0">
                <a:latin typeface="Sitka Banner" pitchFamily="2" charset="0"/>
              </a:rPr>
              <a:t>~ 1 Peter  </a:t>
            </a:r>
            <a:r>
              <a:rPr lang="en-US" sz="1600" dirty="0">
                <a:latin typeface="Sitka Banner" pitchFamily="2" charset="0"/>
              </a:rPr>
              <a:t>(KJV), 3:12-17 ~</a:t>
            </a:r>
          </a:p>
        </p:txBody>
      </p:sp>
    </p:spTree>
  </p:cSld>
  <p:clrMapOvr>
    <a:masterClrMapping/>
  </p:clrMapOvr>
  <p:transition>
    <p:pull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0410.JPG"/>
          <p:cNvPicPr>
            <a:picLocks noChangeAspect="1"/>
          </p:cNvPicPr>
          <p:nvPr/>
        </p:nvPicPr>
        <p:blipFill>
          <a:blip r:embed="rId2" cstate="print"/>
          <a:stretch>
            <a:fillRect/>
          </a:stretch>
        </p:blipFill>
        <p:spPr>
          <a:xfrm>
            <a:off x="2288904" y="304800"/>
            <a:ext cx="4566192" cy="33817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p:cNvSpPr txBox="1"/>
          <p:nvPr/>
        </p:nvSpPr>
        <p:spPr>
          <a:xfrm>
            <a:off x="685800" y="3995678"/>
            <a:ext cx="7772400" cy="2523768"/>
          </a:xfrm>
          <a:prstGeom prst="rect">
            <a:avLst/>
          </a:prstGeom>
          <a:noFill/>
        </p:spPr>
        <p:txBody>
          <a:bodyPr wrap="square" rtlCol="0">
            <a:spAutoFit/>
          </a:bodyPr>
          <a:lstStyle/>
          <a:p>
            <a:pPr algn="just"/>
            <a:r>
              <a:rPr lang="en-US" dirty="0">
                <a:latin typeface="Sitka Banner" pitchFamily="2" charset="0"/>
              </a:rPr>
              <a:t>The lotus is the most beautiful flower, whose petals open one by one. But it will only grow in the mud. In order to grow and gain wisdom, first you must have the mud — the obstacles of life and its suffering. ... The mud speaks of the common ground that humans share, no matter what our stations in life. ... Whether we have it all or we have nothing, we are all faced with the same obstacles: sadness, loss, illness, dying and death. If we are to strive as human beings to gain more wisdom, more kindness and more compassion, we must have the intention to grow as a lotus and open each petal one by one.</a:t>
            </a:r>
          </a:p>
          <a:p>
            <a:pPr algn="ctr"/>
            <a:r>
              <a:rPr lang="en-US" sz="1400" dirty="0">
                <a:latin typeface="Sitka Banner" pitchFamily="2" charset="0"/>
              </a:rPr>
              <a:t>~ Goldie Hawn ~</a:t>
            </a:r>
            <a:endParaRPr lang="en-US" dirty="0">
              <a:latin typeface="Sitka Banner" pitchFamily="2" charset="0"/>
            </a:endParaRPr>
          </a:p>
        </p:txBody>
      </p:sp>
    </p:spTree>
  </p:cSld>
  <p:clrMapOvr>
    <a:masterClrMapping/>
  </p:clrMapOvr>
  <p:transition>
    <p:pull dir="l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676400"/>
            <a:ext cx="4114800" cy="3231654"/>
          </a:xfrm>
          <a:prstGeom prst="rect">
            <a:avLst/>
          </a:prstGeom>
          <a:noFill/>
        </p:spPr>
        <p:txBody>
          <a:bodyPr wrap="square" rtlCol="0">
            <a:spAutoFit/>
          </a:bodyPr>
          <a:lstStyle/>
          <a:p>
            <a:pPr algn="just"/>
            <a:r>
              <a:rPr lang="en-US" sz="2400" dirty="0">
                <a:latin typeface="Sitka Banner" pitchFamily="2" charset="0"/>
              </a:rPr>
              <a:t>If evil come upon us, the sword, judgment, or pestilence, or famine, we will stand before this house, and before Thee—for Thy name is in this house—and cry unto Thee in our affliction, and Thou wilt hear and save.</a:t>
            </a:r>
          </a:p>
          <a:p>
            <a:endParaRPr lang="en-US" dirty="0">
              <a:latin typeface="Sitka Banner" pitchFamily="2" charset="0"/>
            </a:endParaRPr>
          </a:p>
          <a:p>
            <a:pPr algn="ctr"/>
            <a:r>
              <a:rPr lang="en-US" sz="1600" i="1" dirty="0">
                <a:latin typeface="Sitka Banner" pitchFamily="2" charset="0"/>
              </a:rPr>
              <a:t>~ Chronicles</a:t>
            </a:r>
            <a:r>
              <a:rPr lang="en-US" sz="1600" dirty="0">
                <a:latin typeface="Sitka Banner" pitchFamily="2" charset="0"/>
              </a:rPr>
              <a:t>, 2:20:9 ~</a:t>
            </a:r>
          </a:p>
        </p:txBody>
      </p:sp>
      <p:pic>
        <p:nvPicPr>
          <p:cNvPr id="3" name="Picture 2" descr="IMG_0054_12_3.JPG"/>
          <p:cNvPicPr>
            <a:picLocks noChangeAspect="1"/>
          </p:cNvPicPr>
          <p:nvPr/>
        </p:nvPicPr>
        <p:blipFill>
          <a:blip r:embed="rId2" cstate="print"/>
          <a:stretch>
            <a:fillRect/>
          </a:stretch>
        </p:blipFill>
        <p:spPr>
          <a:xfrm>
            <a:off x="4953000" y="1066800"/>
            <a:ext cx="3495287" cy="4724400"/>
          </a:xfrm>
          <a:prstGeom prst="rect">
            <a:avLst/>
          </a:prstGeom>
          <a:ln>
            <a:noFill/>
          </a:ln>
          <a:effectLst>
            <a:softEdge rad="112500"/>
          </a:effectLst>
        </p:spPr>
      </p:pic>
    </p:spTree>
  </p:cSld>
  <p:clrMapOvr>
    <a:masterClrMapping/>
  </p:clrMapOvr>
  <p:transition>
    <p:zoom dir="in"/>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48200" y="1371600"/>
            <a:ext cx="3429000" cy="4832092"/>
          </a:xfrm>
          <a:prstGeom prst="rect">
            <a:avLst/>
          </a:prstGeom>
          <a:noFill/>
        </p:spPr>
        <p:txBody>
          <a:bodyPr wrap="square" rtlCol="0">
            <a:spAutoFit/>
          </a:bodyPr>
          <a:lstStyle/>
          <a:p>
            <a:r>
              <a:rPr lang="en-US" sz="2000" dirty="0">
                <a:latin typeface="Sitka Banner" pitchFamily="2" charset="0"/>
              </a:rPr>
              <a:t>O SON OF MAN!</a:t>
            </a:r>
          </a:p>
          <a:p>
            <a:pPr algn="just"/>
            <a:r>
              <a:rPr lang="en-US" sz="2000" dirty="0">
                <a:latin typeface="Sitka Banner" pitchFamily="2" charset="0"/>
              </a:rPr>
              <a:t>My calamity is My providence, outwardly it is fire and vengeance, but inwardly it is light and mercy. Hasten thereunto that thou </a:t>
            </a:r>
            <a:r>
              <a:rPr lang="en-US" sz="2000" dirty="0" err="1">
                <a:latin typeface="Sitka Banner" pitchFamily="2" charset="0"/>
              </a:rPr>
              <a:t>mayest</a:t>
            </a:r>
            <a:r>
              <a:rPr lang="en-US" sz="2000" dirty="0">
                <a:latin typeface="Sitka Banner" pitchFamily="2" charset="0"/>
              </a:rPr>
              <a:t> become an eternal light and an immortal spirit. This is My command unto thee, do thou observe it.</a:t>
            </a:r>
          </a:p>
          <a:p>
            <a:endParaRPr lang="en-US" dirty="0">
              <a:latin typeface="Sitka Banner" pitchFamily="2" charset="0"/>
            </a:endParaRPr>
          </a:p>
          <a:p>
            <a:pPr algn="ctr"/>
            <a:r>
              <a:rPr lang="en-US" sz="1600" b="1" dirty="0">
                <a:latin typeface="Sitka Banner" pitchFamily="2" charset="0"/>
              </a:rPr>
              <a:t>~  </a:t>
            </a:r>
            <a:r>
              <a:rPr lang="en-US" sz="1600" dirty="0" err="1">
                <a:latin typeface="Sitka Banner" pitchFamily="2" charset="0"/>
              </a:rPr>
              <a:t>Bahá'u'lláh</a:t>
            </a:r>
            <a:r>
              <a:rPr lang="en-US" sz="1600" b="1" dirty="0">
                <a:latin typeface="Sitka Banner" pitchFamily="2" charset="0"/>
              </a:rPr>
              <a:t> ~</a:t>
            </a:r>
          </a:p>
          <a:p>
            <a:pPr algn="ctr"/>
            <a:r>
              <a:rPr lang="en-US" sz="1400" i="1" dirty="0">
                <a:latin typeface="Sitka Banner" pitchFamily="2" charset="0"/>
              </a:rPr>
              <a:t>The Hidden Words</a:t>
            </a:r>
          </a:p>
          <a:p>
            <a:pPr algn="ctr"/>
            <a:r>
              <a:rPr lang="en-US" sz="1400" dirty="0">
                <a:latin typeface="Sitka Banner" pitchFamily="2" charset="0"/>
              </a:rPr>
              <a:t>(#51 from the Arabic)</a:t>
            </a:r>
          </a:p>
          <a:p>
            <a:endParaRPr lang="en-US" dirty="0">
              <a:latin typeface="Sitka Banner" pitchFamily="2" charset="0"/>
            </a:endParaRPr>
          </a:p>
          <a:p>
            <a:endParaRPr lang="en-US" dirty="0">
              <a:latin typeface="Sitka Banner" pitchFamily="2" charset="0"/>
            </a:endParaRPr>
          </a:p>
        </p:txBody>
      </p:sp>
      <p:pic>
        <p:nvPicPr>
          <p:cNvPr id="3" name="Picture 2" descr="IMG_0260.JPG"/>
          <p:cNvPicPr>
            <a:picLocks noChangeAspect="1"/>
          </p:cNvPicPr>
          <p:nvPr/>
        </p:nvPicPr>
        <p:blipFill>
          <a:blip r:embed="rId2" cstate="print"/>
          <a:stretch>
            <a:fillRect/>
          </a:stretch>
        </p:blipFill>
        <p:spPr>
          <a:xfrm>
            <a:off x="762000" y="918838"/>
            <a:ext cx="3619500" cy="488790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3400" y="2133600"/>
            <a:ext cx="4038600" cy="2492990"/>
          </a:xfrm>
          <a:prstGeom prst="rect">
            <a:avLst/>
          </a:prstGeom>
          <a:noFill/>
        </p:spPr>
        <p:txBody>
          <a:bodyPr wrap="square" rtlCol="0">
            <a:spAutoFit/>
          </a:bodyPr>
          <a:lstStyle/>
          <a:p>
            <a:pPr algn="just"/>
            <a:r>
              <a:rPr lang="en-US" sz="2400" dirty="0">
                <a:latin typeface="Sitka Banner" pitchFamily="2" charset="0"/>
              </a:rPr>
              <a:t>Remembering the Lord in meditation, you shall find bliss and peace forever deep within, and your mind will become tranquil and cool.</a:t>
            </a:r>
          </a:p>
          <a:p>
            <a:endParaRPr lang="en-US" dirty="0">
              <a:latin typeface="Sitka Banner" pitchFamily="2" charset="0"/>
            </a:endParaRPr>
          </a:p>
          <a:p>
            <a:pPr algn="ctr"/>
            <a:r>
              <a:rPr lang="en-US" sz="1600" i="1" dirty="0">
                <a:latin typeface="Sitka Banner" pitchFamily="2" charset="0"/>
              </a:rPr>
              <a:t>~ </a:t>
            </a:r>
            <a:r>
              <a:rPr lang="en-US" sz="1600" i="1" dirty="0" err="1">
                <a:latin typeface="Sitka Banner" pitchFamily="2" charset="0"/>
              </a:rPr>
              <a:t>Shri</a:t>
            </a:r>
            <a:r>
              <a:rPr lang="en-US" sz="1600" i="1" dirty="0">
                <a:latin typeface="Sitka Banner" pitchFamily="2" charset="0"/>
              </a:rPr>
              <a:t> Guru </a:t>
            </a:r>
            <a:r>
              <a:rPr lang="en-US" sz="1600" i="1" dirty="0" err="1">
                <a:latin typeface="Sitka Banner" pitchFamily="2" charset="0"/>
              </a:rPr>
              <a:t>Granth</a:t>
            </a:r>
            <a:r>
              <a:rPr lang="en-US" sz="1600" i="1" dirty="0">
                <a:latin typeface="Sitka Banner" pitchFamily="2" charset="0"/>
              </a:rPr>
              <a:t> Sahib 21 ~</a:t>
            </a:r>
            <a:endParaRPr lang="en-US" sz="1600" dirty="0">
              <a:latin typeface="Sitka Banner" pitchFamily="2" charset="0"/>
            </a:endParaRPr>
          </a:p>
        </p:txBody>
      </p:sp>
      <p:pic>
        <p:nvPicPr>
          <p:cNvPr id="3" name="Picture 2" descr="IMG_0094_3.JPG"/>
          <p:cNvPicPr>
            <a:picLocks noChangeAspect="1"/>
          </p:cNvPicPr>
          <p:nvPr/>
        </p:nvPicPr>
        <p:blipFill>
          <a:blip r:embed="rId2" cstate="print"/>
          <a:stretch>
            <a:fillRect/>
          </a:stretch>
        </p:blipFill>
        <p:spPr>
          <a:xfrm>
            <a:off x="762047" y="1066800"/>
            <a:ext cx="3553075" cy="4800600"/>
          </a:xfrm>
          <a:prstGeom prst="rect">
            <a:avLst/>
          </a:prstGeom>
          <a:ln>
            <a:noFill/>
          </a:ln>
          <a:effectLst>
            <a:softEdge rad="112500"/>
          </a:effectLst>
        </p:spPr>
      </p:pic>
    </p:spTree>
  </p:cSld>
  <p:clrMapOvr>
    <a:masterClrMapping/>
  </p:clrMapOvr>
  <p:transition>
    <p:wheel spokes="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1600200"/>
            <a:ext cx="3581400" cy="3108543"/>
          </a:xfrm>
          <a:prstGeom prst="rect">
            <a:avLst/>
          </a:prstGeom>
          <a:noFill/>
        </p:spPr>
        <p:txBody>
          <a:bodyPr wrap="square" rtlCol="0">
            <a:spAutoFit/>
          </a:bodyPr>
          <a:lstStyle/>
          <a:p>
            <a:r>
              <a:rPr lang="en-US" sz="2000" dirty="0">
                <a:latin typeface="Sitka Banner" pitchFamily="2" charset="0"/>
              </a:rPr>
              <a:t>Be like the bird that</a:t>
            </a:r>
          </a:p>
          <a:p>
            <a:r>
              <a:rPr lang="en-US" sz="2000" dirty="0">
                <a:latin typeface="Sitka Banner" pitchFamily="2" charset="0"/>
              </a:rPr>
              <a:t>     halting in her flight</a:t>
            </a:r>
          </a:p>
          <a:p>
            <a:r>
              <a:rPr lang="en-US" sz="2000" dirty="0">
                <a:latin typeface="Sitka Banner" pitchFamily="2" charset="0"/>
              </a:rPr>
              <a:t>          awhile on boughs</a:t>
            </a:r>
          </a:p>
          <a:p>
            <a:r>
              <a:rPr lang="en-US" sz="2000" dirty="0">
                <a:latin typeface="Sitka Banner" pitchFamily="2" charset="0"/>
              </a:rPr>
              <a:t>               too slight</a:t>
            </a:r>
          </a:p>
          <a:p>
            <a:r>
              <a:rPr lang="en-US" sz="2000" dirty="0">
                <a:latin typeface="Sitka Banner" pitchFamily="2" charset="0"/>
              </a:rPr>
              <a:t>Feels them give way</a:t>
            </a:r>
          </a:p>
          <a:p>
            <a:r>
              <a:rPr lang="en-US" sz="2000" dirty="0">
                <a:latin typeface="Sitka Banner" pitchFamily="2" charset="0"/>
              </a:rPr>
              <a:t>     beneath her</a:t>
            </a:r>
          </a:p>
          <a:p>
            <a:r>
              <a:rPr lang="en-US" sz="2000" dirty="0">
                <a:latin typeface="Sitka Banner" pitchFamily="2" charset="0"/>
              </a:rPr>
              <a:t>          and yet sings</a:t>
            </a:r>
          </a:p>
          <a:p>
            <a:r>
              <a:rPr lang="en-US" sz="2000" dirty="0">
                <a:latin typeface="Sitka Banner" pitchFamily="2" charset="0"/>
              </a:rPr>
              <a:t>               knowing she hath Wings.</a:t>
            </a:r>
          </a:p>
          <a:p>
            <a:endParaRPr lang="en-US" dirty="0">
              <a:latin typeface="Sitka Banner" pitchFamily="2" charset="0"/>
            </a:endParaRPr>
          </a:p>
          <a:p>
            <a:pPr algn="ctr"/>
            <a:r>
              <a:rPr lang="en-US" sz="1600" b="1" dirty="0">
                <a:latin typeface="Sitka Banner" pitchFamily="2" charset="0"/>
              </a:rPr>
              <a:t>~ </a:t>
            </a:r>
            <a:r>
              <a:rPr lang="en-US" sz="1600" dirty="0">
                <a:latin typeface="Sitka Banner" pitchFamily="2" charset="0"/>
              </a:rPr>
              <a:t>Victor Hugo </a:t>
            </a:r>
            <a:r>
              <a:rPr lang="en-US" sz="1600" b="1" dirty="0">
                <a:latin typeface="Sitka Banner" pitchFamily="2" charset="0"/>
              </a:rPr>
              <a:t>~</a:t>
            </a:r>
            <a:endParaRPr lang="en-US" sz="1600" dirty="0">
              <a:latin typeface="Sitka Banner" pitchFamily="2" charset="0"/>
            </a:endParaRPr>
          </a:p>
        </p:txBody>
      </p:sp>
      <p:pic>
        <p:nvPicPr>
          <p:cNvPr id="5" name="Picture 4" descr="PL-1134-M.JPG"/>
          <p:cNvPicPr>
            <a:picLocks noChangeAspect="1"/>
          </p:cNvPicPr>
          <p:nvPr/>
        </p:nvPicPr>
        <p:blipFill>
          <a:blip r:embed="rId2" cstate="print"/>
          <a:stretch>
            <a:fillRect/>
          </a:stretch>
        </p:blipFill>
        <p:spPr>
          <a:xfrm>
            <a:off x="4572000" y="990600"/>
            <a:ext cx="3429000" cy="4632960"/>
          </a:xfrm>
          <a:prstGeom prst="rect">
            <a:avLst/>
          </a:prstGeom>
          <a:ln>
            <a:noFill/>
          </a:ln>
          <a:effectLst>
            <a:softEdge rad="112500"/>
          </a:effectLst>
        </p:spPr>
      </p:pic>
    </p:spTree>
  </p:cSld>
  <p:clrMapOvr>
    <a:masterClrMapping/>
  </p:clrMapOvr>
  <p:transition>
    <p:wheel spokes="2"/>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24400" y="1828800"/>
            <a:ext cx="3581400" cy="3570208"/>
          </a:xfrm>
          <a:prstGeom prst="rect">
            <a:avLst/>
          </a:prstGeom>
          <a:noFill/>
        </p:spPr>
        <p:txBody>
          <a:bodyPr wrap="square" rtlCol="0">
            <a:spAutoFit/>
          </a:bodyPr>
          <a:lstStyle/>
          <a:p>
            <a:pPr algn="just"/>
            <a:r>
              <a:rPr lang="en-US" sz="2400" dirty="0"/>
              <a:t>Do men think that they will be left alone on saying, "We believe," and that they will not be tested? We did test those before them, and Allah will certainly know those who are true from those who are false.</a:t>
            </a:r>
          </a:p>
          <a:p>
            <a:endParaRPr lang="en-US" dirty="0"/>
          </a:p>
          <a:p>
            <a:pPr algn="ctr"/>
            <a:r>
              <a:rPr lang="en-US" sz="1600" i="1" dirty="0"/>
              <a:t>~ </a:t>
            </a:r>
            <a:r>
              <a:rPr lang="en-US" sz="1600" i="1" dirty="0" err="1"/>
              <a:t>Qur'án</a:t>
            </a:r>
            <a:r>
              <a:rPr lang="en-US" sz="1600" i="1" dirty="0"/>
              <a:t> </a:t>
            </a:r>
            <a:r>
              <a:rPr lang="en-US" sz="1600" dirty="0"/>
              <a:t>(Yusuf Ali </a:t>
            </a:r>
            <a:r>
              <a:rPr lang="en-US" sz="1600" dirty="0" err="1"/>
              <a:t>tr</a:t>
            </a:r>
            <a:r>
              <a:rPr lang="en-US" sz="1600" dirty="0"/>
              <a:t>), 29:2-3 ~</a:t>
            </a:r>
          </a:p>
        </p:txBody>
      </p:sp>
      <p:pic>
        <p:nvPicPr>
          <p:cNvPr id="3" name="Picture 2" descr="3-M.JPG"/>
          <p:cNvPicPr>
            <a:picLocks noChangeAspect="1"/>
          </p:cNvPicPr>
          <p:nvPr/>
        </p:nvPicPr>
        <p:blipFill>
          <a:blip r:embed="rId2" cstate="print"/>
          <a:stretch>
            <a:fillRect/>
          </a:stretch>
        </p:blipFill>
        <p:spPr>
          <a:xfrm>
            <a:off x="916262" y="990600"/>
            <a:ext cx="3828665" cy="5181600"/>
          </a:xfrm>
          <a:prstGeom prst="rect">
            <a:avLst/>
          </a:prstGeom>
          <a:ln>
            <a:noFill/>
          </a:ln>
          <a:effectLst>
            <a:softEdge rad="112500"/>
          </a:effectLst>
        </p:spPr>
      </p:pic>
    </p:spTree>
  </p:cSld>
  <p:clrMapOvr>
    <a:masterClrMapping/>
  </p:clrMapOvr>
  <p:transition>
    <p:whee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4953000"/>
            <a:ext cx="5867400" cy="1354217"/>
          </a:xfrm>
          <a:prstGeom prst="rect">
            <a:avLst/>
          </a:prstGeom>
          <a:noFill/>
        </p:spPr>
        <p:txBody>
          <a:bodyPr wrap="square" rtlCol="0">
            <a:spAutoFit/>
          </a:bodyPr>
          <a:lstStyle/>
          <a:p>
            <a:pPr algn="just"/>
            <a:r>
              <a:rPr lang="en-US" sz="2400" dirty="0"/>
              <a:t>He </a:t>
            </a:r>
            <a:r>
              <a:rPr lang="en-US" sz="2400" dirty="0" err="1"/>
              <a:t>delivereth</a:t>
            </a:r>
            <a:r>
              <a:rPr lang="en-US" sz="2400" dirty="0"/>
              <a:t> the afflicted by His affliction, and </a:t>
            </a:r>
            <a:r>
              <a:rPr lang="en-US" sz="2400" dirty="0" err="1"/>
              <a:t>openeth</a:t>
            </a:r>
            <a:r>
              <a:rPr lang="en-US" sz="2400" dirty="0"/>
              <a:t> their ear by tribulation.</a:t>
            </a:r>
          </a:p>
          <a:p>
            <a:endParaRPr lang="en-US" dirty="0"/>
          </a:p>
          <a:p>
            <a:pPr algn="ctr"/>
            <a:r>
              <a:rPr lang="en-US" sz="1600" i="1" dirty="0"/>
              <a:t>~ Job</a:t>
            </a:r>
            <a:r>
              <a:rPr lang="en-US" sz="1600" dirty="0"/>
              <a:t>, 36:15 ~</a:t>
            </a:r>
          </a:p>
        </p:txBody>
      </p:sp>
      <p:pic>
        <p:nvPicPr>
          <p:cNvPr id="4" name="Picture 3" descr="IMG_1651.JPG"/>
          <p:cNvPicPr>
            <a:picLocks noChangeAspect="1"/>
          </p:cNvPicPr>
          <p:nvPr/>
        </p:nvPicPr>
        <p:blipFill>
          <a:blip r:embed="rId2" cstate="print"/>
          <a:stretch>
            <a:fillRect/>
          </a:stretch>
        </p:blipFill>
        <p:spPr>
          <a:xfrm>
            <a:off x="2895600" y="381000"/>
            <a:ext cx="3327483" cy="4495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wheel spokes="8"/>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246.JPG"/>
          <p:cNvPicPr>
            <a:picLocks noChangeAspect="1"/>
          </p:cNvPicPr>
          <p:nvPr/>
        </p:nvPicPr>
        <p:blipFill>
          <a:blip r:embed="rId2" cstate="print"/>
          <a:stretch>
            <a:fillRect/>
          </a:stretch>
        </p:blipFill>
        <p:spPr>
          <a:xfrm>
            <a:off x="1066800" y="1066800"/>
            <a:ext cx="3323304" cy="4495800"/>
          </a:xfrm>
          <a:prstGeom prst="rect">
            <a:avLst/>
          </a:prstGeom>
          <a:ln>
            <a:noFill/>
          </a:ln>
          <a:effectLst>
            <a:softEdge rad="112500"/>
          </a:effectLst>
        </p:spPr>
      </p:pic>
      <p:sp>
        <p:nvSpPr>
          <p:cNvPr id="3" name="TextBox 2"/>
          <p:cNvSpPr txBox="1"/>
          <p:nvPr/>
        </p:nvSpPr>
        <p:spPr>
          <a:xfrm>
            <a:off x="4495800" y="1752600"/>
            <a:ext cx="3200400" cy="3539430"/>
          </a:xfrm>
          <a:prstGeom prst="rect">
            <a:avLst/>
          </a:prstGeom>
          <a:noFill/>
        </p:spPr>
        <p:txBody>
          <a:bodyPr wrap="square" rtlCol="0">
            <a:spAutoFit/>
          </a:bodyPr>
          <a:lstStyle/>
          <a:p>
            <a:pPr algn="just"/>
            <a:r>
              <a:rPr lang="en-US" sz="2400" dirty="0">
                <a:latin typeface="Sitka Banner" pitchFamily="2" charset="0"/>
              </a:rPr>
              <a:t>When God solves your problems, you have faith in HIS abilities.</a:t>
            </a:r>
          </a:p>
          <a:p>
            <a:pPr algn="just"/>
            <a:r>
              <a:rPr lang="en-US" sz="2400" dirty="0">
                <a:latin typeface="Sitka Banner" pitchFamily="2" charset="0"/>
              </a:rPr>
              <a:t>     When GOD doesn’t solve </a:t>
            </a:r>
            <a:r>
              <a:rPr lang="en-US" sz="2400">
                <a:latin typeface="Sitka Banner" pitchFamily="2" charset="0"/>
              </a:rPr>
              <a:t>your problems, </a:t>
            </a:r>
            <a:r>
              <a:rPr lang="en-US" sz="2400" dirty="0">
                <a:latin typeface="Sitka Banner" pitchFamily="2" charset="0"/>
              </a:rPr>
              <a:t>HE has faith in YOUR abilities.</a:t>
            </a:r>
          </a:p>
          <a:p>
            <a:pPr algn="just"/>
            <a:endParaRPr lang="en-US" sz="2400" dirty="0">
              <a:latin typeface="Sitka Banner" pitchFamily="2" charset="0"/>
            </a:endParaRPr>
          </a:p>
          <a:p>
            <a:pPr algn="ctr"/>
            <a:r>
              <a:rPr lang="en-US" sz="1600" dirty="0">
                <a:latin typeface="Sitka Banner" pitchFamily="2" charset="0"/>
              </a:rPr>
              <a:t>~ Rishikajain.com ~</a:t>
            </a:r>
          </a:p>
          <a:p>
            <a:pPr algn="just"/>
            <a:endParaRPr lang="en-US" sz="1600" dirty="0">
              <a:latin typeface="Sitka Banner" pitchFamily="2" charset="0"/>
            </a:endParaRPr>
          </a:p>
        </p:txBody>
      </p:sp>
    </p:spTree>
  </p:cSld>
  <p:clrMapOvr>
    <a:masterClrMapping/>
  </p:clrMapOvr>
  <p:transition>
    <p:split dir="in"/>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447800"/>
            <a:ext cx="3657600" cy="4093428"/>
          </a:xfrm>
          <a:prstGeom prst="rect">
            <a:avLst/>
          </a:prstGeom>
          <a:noFill/>
        </p:spPr>
        <p:txBody>
          <a:bodyPr wrap="square" rtlCol="0">
            <a:spAutoFit/>
          </a:bodyPr>
          <a:lstStyle/>
          <a:p>
            <a:pPr algn="just"/>
            <a:r>
              <a:rPr lang="en-US" sz="2800" dirty="0">
                <a:latin typeface="Sitka Banner" pitchFamily="2" charset="0"/>
              </a:rPr>
              <a:t>Forgetting the Beloved, even for a moment, the mind is afflicted with terrible diseases. </a:t>
            </a:r>
          </a:p>
          <a:p>
            <a:pPr algn="just"/>
            <a:r>
              <a:rPr lang="en-US" sz="2800" dirty="0">
                <a:latin typeface="Sitka Banner" pitchFamily="2" charset="0"/>
              </a:rPr>
              <a:t>     How can honor be attained in His Court, if the Lord does not dwell in the mind?</a:t>
            </a:r>
          </a:p>
          <a:p>
            <a:endParaRPr lang="en-US" dirty="0">
              <a:latin typeface="Sitka Banner" pitchFamily="2" charset="0"/>
            </a:endParaRPr>
          </a:p>
          <a:p>
            <a:pPr algn="ctr"/>
            <a:r>
              <a:rPr lang="en-US" sz="1600" dirty="0">
                <a:latin typeface="Sitka Banner" pitchFamily="2" charset="0"/>
              </a:rPr>
              <a:t>~ </a:t>
            </a:r>
            <a:r>
              <a:rPr lang="en-US" sz="1600" dirty="0" err="1">
                <a:latin typeface="Sitka Banner" pitchFamily="2" charset="0"/>
              </a:rPr>
              <a:t>Shri</a:t>
            </a:r>
            <a:r>
              <a:rPr lang="en-US" sz="1600" dirty="0">
                <a:latin typeface="Sitka Banner" pitchFamily="2" charset="0"/>
              </a:rPr>
              <a:t> Guru </a:t>
            </a:r>
            <a:r>
              <a:rPr lang="en-US" sz="1600" dirty="0" err="1">
                <a:latin typeface="Sitka Banner" pitchFamily="2" charset="0"/>
              </a:rPr>
              <a:t>Granth</a:t>
            </a:r>
            <a:r>
              <a:rPr lang="en-US" sz="1600" dirty="0">
                <a:latin typeface="Sitka Banner" pitchFamily="2" charset="0"/>
              </a:rPr>
              <a:t> Sahib ~</a:t>
            </a:r>
          </a:p>
        </p:txBody>
      </p:sp>
      <p:pic>
        <p:nvPicPr>
          <p:cNvPr id="3" name="Picture 2" descr="IMG_20-M.JPG"/>
          <p:cNvPicPr>
            <a:picLocks noChangeAspect="1"/>
          </p:cNvPicPr>
          <p:nvPr/>
        </p:nvPicPr>
        <p:blipFill>
          <a:blip r:embed="rId2" cstate="print"/>
          <a:stretch>
            <a:fillRect/>
          </a:stretch>
        </p:blipFill>
        <p:spPr>
          <a:xfrm>
            <a:off x="4343400" y="762000"/>
            <a:ext cx="4113044" cy="55626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p:spli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733800" y="914400"/>
            <a:ext cx="5105400" cy="4616648"/>
          </a:xfrm>
          <a:prstGeom prst="rect">
            <a:avLst/>
          </a:prstGeom>
        </p:spPr>
        <p:txBody>
          <a:bodyPr wrap="square">
            <a:spAutoFit/>
          </a:bodyPr>
          <a:lstStyle/>
          <a:p>
            <a:pPr algn="just"/>
            <a:r>
              <a:rPr lang="en-US" sz="2000" dirty="0">
                <a:latin typeface="Sitka Banner" pitchFamily="2" charset="0"/>
              </a:rPr>
              <a:t>The mind and spirit of man advance when he is tried by suffering. The more the ground is ploughed the better the seed will grow, the better the harvest will be. Just as the plough furrows the earth deeply, purifying it of weeds and thistles, so suffering and tribulation free man from the petty affairs of this worldly life until he arrives at a state of complete detachment. His attitude in this world will be that of divine happiness. Man is, so to speak, unripe: the heat of the fire of suffering will mature him. Look back to the times past and you will find that the greatest men have suffered most.</a:t>
            </a:r>
          </a:p>
          <a:p>
            <a:pPr algn="just"/>
            <a:endParaRPr lang="pt-BR" dirty="0">
              <a:latin typeface="Sitka Banner" pitchFamily="2" charset="0"/>
            </a:endParaRPr>
          </a:p>
          <a:p>
            <a:pPr algn="ctr"/>
            <a:r>
              <a:rPr lang="en-US" sz="1600" dirty="0">
                <a:latin typeface="Sitka Banner" pitchFamily="2" charset="0"/>
              </a:rPr>
              <a:t>~ </a:t>
            </a:r>
            <a:r>
              <a:rPr lang="pt-BR" sz="1600" dirty="0">
                <a:latin typeface="Sitka Banner" pitchFamily="2" charset="0"/>
              </a:rPr>
              <a:t>‘Abdu’l-Bahá </a:t>
            </a:r>
            <a:r>
              <a:rPr lang="en-US" sz="1600" dirty="0">
                <a:latin typeface="Sitka Banner" pitchFamily="2" charset="0"/>
              </a:rPr>
              <a:t>~ </a:t>
            </a:r>
          </a:p>
          <a:p>
            <a:pPr algn="ctr"/>
            <a:r>
              <a:rPr lang="pt-BR" sz="1400" i="1" dirty="0">
                <a:latin typeface="Sitka Banner" pitchFamily="2" charset="0"/>
              </a:rPr>
              <a:t>Paris Talks, </a:t>
            </a:r>
            <a:r>
              <a:rPr lang="pt-BR" sz="1400" dirty="0">
                <a:latin typeface="Sitka Banner" pitchFamily="2" charset="0"/>
              </a:rPr>
              <a:t>p. 178</a:t>
            </a:r>
            <a:endParaRPr lang="en-US" sz="1400" dirty="0">
              <a:latin typeface="Sitka Banner" pitchFamily="2" charset="0"/>
            </a:endParaRPr>
          </a:p>
        </p:txBody>
      </p:sp>
      <p:pic>
        <p:nvPicPr>
          <p:cNvPr id="7" name="Picture 6" descr="thistle.jpg"/>
          <p:cNvPicPr>
            <a:picLocks noChangeAspect="1"/>
          </p:cNvPicPr>
          <p:nvPr/>
        </p:nvPicPr>
        <p:blipFill>
          <a:blip r:embed="rId2" cstate="print"/>
          <a:stretch>
            <a:fillRect/>
          </a:stretch>
        </p:blipFill>
        <p:spPr>
          <a:xfrm>
            <a:off x="457200" y="457200"/>
            <a:ext cx="3526360" cy="561433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Rectangle 7"/>
          <p:cNvSpPr/>
          <p:nvPr/>
        </p:nvSpPr>
        <p:spPr>
          <a:xfrm>
            <a:off x="4409936" y="3244334"/>
            <a:ext cx="324128" cy="369332"/>
          </a:xfrm>
          <a:prstGeom prst="rect">
            <a:avLst/>
          </a:prstGeom>
        </p:spPr>
        <p:txBody>
          <a:bodyPr wrap="none">
            <a:spAutoFit/>
          </a:bodyPr>
          <a:lstStyle/>
          <a:p>
            <a:r>
              <a:rPr lang="en-US" b="1" dirty="0">
                <a:latin typeface="Sitka Banner" pitchFamily="2" charset="0"/>
              </a:rPr>
              <a:t>~</a:t>
            </a:r>
            <a:endParaRPr lang="en-US" dirty="0"/>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00600" y="1676400"/>
            <a:ext cx="3429000" cy="3816429"/>
          </a:xfrm>
          <a:prstGeom prst="rect">
            <a:avLst/>
          </a:prstGeom>
          <a:noFill/>
        </p:spPr>
        <p:txBody>
          <a:bodyPr wrap="square" rtlCol="0">
            <a:spAutoFit/>
          </a:bodyPr>
          <a:lstStyle/>
          <a:p>
            <a:pPr algn="just"/>
            <a:r>
              <a:rPr lang="en-US" sz="2400" dirty="0">
                <a:latin typeface="Sitka Banner" pitchFamily="2" charset="0"/>
              </a:rPr>
              <a:t>So understand this, my man:</a:t>
            </a:r>
          </a:p>
          <a:p>
            <a:pPr algn="just"/>
            <a:r>
              <a:rPr lang="en-US" sz="2400" dirty="0">
                <a:latin typeface="Sitka Banner" pitchFamily="2" charset="0"/>
              </a:rPr>
              <a:t>     Unrestrained men are evil. Don't let greed and wrong doing subject you to lasting suffering.</a:t>
            </a:r>
          </a:p>
          <a:p>
            <a:endParaRPr lang="en-US" dirty="0">
              <a:latin typeface="Sitka Banner" pitchFamily="2" charset="0"/>
            </a:endParaRPr>
          </a:p>
          <a:p>
            <a:pPr algn="ctr"/>
            <a:r>
              <a:rPr lang="en-US" sz="1600" i="1" dirty="0">
                <a:latin typeface="Sitka Banner" pitchFamily="2" charset="0"/>
              </a:rPr>
              <a:t>~ </a:t>
            </a:r>
            <a:r>
              <a:rPr lang="en-US" sz="1600" i="1" dirty="0" err="1">
                <a:latin typeface="Sitka Banner" pitchFamily="2" charset="0"/>
              </a:rPr>
              <a:t>Dhammapada</a:t>
            </a:r>
            <a:r>
              <a:rPr lang="en-US" sz="1600" i="1" dirty="0">
                <a:latin typeface="Sitka Banner" pitchFamily="2" charset="0"/>
              </a:rPr>
              <a:t> ~</a:t>
            </a:r>
          </a:p>
          <a:p>
            <a:pPr algn="ctr"/>
            <a:r>
              <a:rPr lang="en-US" sz="1400" dirty="0">
                <a:latin typeface="Sitka Banner" pitchFamily="2" charset="0"/>
              </a:rPr>
              <a:t>(Sayings of the Buddha) </a:t>
            </a:r>
          </a:p>
          <a:p>
            <a:pPr algn="ctr"/>
            <a:r>
              <a:rPr lang="en-US" sz="1400" dirty="0">
                <a:latin typeface="Sitka Banner" pitchFamily="2" charset="0"/>
              </a:rPr>
              <a:t>(tr. J. Richards)</a:t>
            </a:r>
          </a:p>
          <a:p>
            <a:endParaRPr lang="en-US" dirty="0"/>
          </a:p>
          <a:p>
            <a:endParaRPr lang="en-US" dirty="0"/>
          </a:p>
        </p:txBody>
      </p:sp>
      <p:pic>
        <p:nvPicPr>
          <p:cNvPr id="3" name="Picture 2" descr="IMG_0106_2_3.JPG"/>
          <p:cNvPicPr>
            <a:picLocks noChangeAspect="1"/>
          </p:cNvPicPr>
          <p:nvPr/>
        </p:nvPicPr>
        <p:blipFill>
          <a:blip r:embed="rId2" cstate="print"/>
          <a:stretch>
            <a:fillRect/>
          </a:stretch>
        </p:blipFill>
        <p:spPr>
          <a:xfrm>
            <a:off x="838200" y="838200"/>
            <a:ext cx="3832304" cy="5181600"/>
          </a:xfrm>
          <a:prstGeom prst="rect">
            <a:avLst/>
          </a:prstGeom>
          <a:ln>
            <a:noFill/>
          </a:ln>
          <a:effectLst>
            <a:softEdge rad="112500"/>
          </a:effectLst>
        </p:spPr>
      </p:pic>
    </p:spTree>
  </p:cSld>
  <p:clrMapOvr>
    <a:masterClrMapping/>
  </p:clrMapOvr>
  <p:transition>
    <p:split orient="vert" dir="in"/>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295400"/>
            <a:ext cx="3810000" cy="4493538"/>
          </a:xfrm>
          <a:prstGeom prst="rect">
            <a:avLst/>
          </a:prstGeom>
          <a:noFill/>
        </p:spPr>
        <p:txBody>
          <a:bodyPr wrap="square" rtlCol="0">
            <a:spAutoFit/>
          </a:bodyPr>
          <a:lstStyle/>
          <a:p>
            <a:pPr algn="just"/>
            <a:r>
              <a:rPr lang="en-US" sz="2000" dirty="0">
                <a:latin typeface="Sitka Banner" pitchFamily="2" charset="0"/>
              </a:rPr>
              <a:t>Naturally there will be periods of distress and difficulty, and even severe tests; but if that person turns firmly towards the Divine Manifestation, studies carefully His Spiritual teachings and receives the blessings of the Holy Spirit, he will find that in reality these tests and difficulties have been the gifts of God to enable him to grow and develop.</a:t>
            </a:r>
          </a:p>
          <a:p>
            <a:endParaRPr lang="en-US" dirty="0">
              <a:latin typeface="Sitka Banner" pitchFamily="2" charset="0"/>
            </a:endParaRPr>
          </a:p>
          <a:p>
            <a:pPr algn="ctr"/>
            <a:r>
              <a:rPr lang="en-US" sz="1600" dirty="0">
                <a:latin typeface="Sitka Banner" pitchFamily="2" charset="0"/>
              </a:rPr>
              <a:t>~ </a:t>
            </a:r>
            <a:r>
              <a:rPr lang="en-US" sz="1600" dirty="0" err="1">
                <a:latin typeface="Sitka Banner" pitchFamily="2" charset="0"/>
              </a:rPr>
              <a:t>Shoghi</a:t>
            </a:r>
            <a:r>
              <a:rPr lang="en-US" sz="1600" dirty="0">
                <a:latin typeface="Sitka Banner" pitchFamily="2" charset="0"/>
              </a:rPr>
              <a:t> Effendi ~</a:t>
            </a:r>
          </a:p>
          <a:p>
            <a:pPr algn="ctr"/>
            <a:r>
              <a:rPr lang="en-US" sz="1400" i="1" dirty="0">
                <a:latin typeface="Sitka Banner" pitchFamily="2" charset="0"/>
              </a:rPr>
              <a:t>Lights of Guidance, </a:t>
            </a:r>
            <a:r>
              <a:rPr lang="en-US" sz="1400" dirty="0">
                <a:latin typeface="Sitka Banner" pitchFamily="2" charset="0"/>
              </a:rPr>
              <a:t>p. 70</a:t>
            </a:r>
          </a:p>
          <a:p>
            <a:endParaRPr lang="en-US" dirty="0">
              <a:latin typeface="Sitka Banner" pitchFamily="2" charset="0"/>
            </a:endParaRPr>
          </a:p>
          <a:p>
            <a:endParaRPr lang="en-US" dirty="0">
              <a:latin typeface="Sitka Banner" pitchFamily="2" charset="0"/>
            </a:endParaRPr>
          </a:p>
        </p:txBody>
      </p:sp>
      <p:pic>
        <p:nvPicPr>
          <p:cNvPr id="3" name="Picture 2" descr="IMG_0588.JPG"/>
          <p:cNvPicPr>
            <a:picLocks noChangeAspect="1"/>
          </p:cNvPicPr>
          <p:nvPr/>
        </p:nvPicPr>
        <p:blipFill>
          <a:blip r:embed="rId2" cstate="print"/>
          <a:stretch>
            <a:fillRect/>
          </a:stretch>
        </p:blipFill>
        <p:spPr>
          <a:xfrm>
            <a:off x="4495800" y="457200"/>
            <a:ext cx="4121559" cy="5576011"/>
          </a:xfrm>
          <a:prstGeom prst="rect">
            <a:avLst/>
          </a:prstGeom>
          <a:ln>
            <a:noFill/>
          </a:ln>
          <a:effectLst>
            <a:softEdge rad="112500"/>
          </a:effectLst>
        </p:spPr>
      </p:pic>
    </p:spTree>
  </p:cSld>
  <p:clrMapOvr>
    <a:masterClrMapping/>
  </p:clrMapOvr>
  <p:transition>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981200"/>
            <a:ext cx="3886200" cy="2862322"/>
          </a:xfrm>
          <a:prstGeom prst="rect">
            <a:avLst/>
          </a:prstGeom>
          <a:noFill/>
        </p:spPr>
        <p:txBody>
          <a:bodyPr wrap="square" rtlCol="0">
            <a:spAutoFit/>
          </a:bodyPr>
          <a:lstStyle/>
          <a:p>
            <a:pPr algn="just"/>
            <a:r>
              <a:rPr lang="en-US" sz="2400" dirty="0">
                <a:latin typeface="Sitka Banner" pitchFamily="2" charset="0"/>
              </a:rPr>
              <a:t>Have courage for the great sorrows and patience for the small ones. And when you have accomplished your daily tasks, go to sleep in peace. God is awake.</a:t>
            </a:r>
          </a:p>
          <a:p>
            <a:endParaRPr lang="en-US" dirty="0">
              <a:latin typeface="Sitka Banner" pitchFamily="2" charset="0"/>
            </a:endParaRPr>
          </a:p>
          <a:p>
            <a:pPr algn="ctr"/>
            <a:r>
              <a:rPr lang="en-US" sz="1600" dirty="0">
                <a:latin typeface="Sitka Banner" pitchFamily="2" charset="0"/>
              </a:rPr>
              <a:t>~Gordon Atkinson ~</a:t>
            </a:r>
          </a:p>
        </p:txBody>
      </p:sp>
      <p:pic>
        <p:nvPicPr>
          <p:cNvPr id="3" name="Picture 2" descr="IMG_0090_11.JPG"/>
          <p:cNvPicPr>
            <a:picLocks noChangeAspect="1"/>
          </p:cNvPicPr>
          <p:nvPr/>
        </p:nvPicPr>
        <p:blipFill>
          <a:blip r:embed="rId2" cstate="print"/>
          <a:stretch>
            <a:fillRect/>
          </a:stretch>
        </p:blipFill>
        <p:spPr>
          <a:xfrm>
            <a:off x="4648200" y="1066800"/>
            <a:ext cx="3779235" cy="5105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strips dir="l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050_3_2.JPG"/>
          <p:cNvPicPr>
            <a:picLocks noChangeAspect="1"/>
          </p:cNvPicPr>
          <p:nvPr/>
        </p:nvPicPr>
        <p:blipFill>
          <a:blip r:embed="rId2" cstate="print"/>
          <a:stretch>
            <a:fillRect/>
          </a:stretch>
        </p:blipFill>
        <p:spPr>
          <a:xfrm>
            <a:off x="1143000" y="838200"/>
            <a:ext cx="2822083" cy="3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4343400" y="1143000"/>
            <a:ext cx="3429000" cy="5261491"/>
          </a:xfrm>
          <a:prstGeom prst="rect">
            <a:avLst/>
          </a:prstGeom>
          <a:noFill/>
        </p:spPr>
        <p:txBody>
          <a:bodyPr wrap="square" rtlCol="0">
            <a:spAutoFit/>
          </a:bodyPr>
          <a:lstStyle/>
          <a:p>
            <a:pPr algn="just"/>
            <a:r>
              <a:rPr lang="en-US" sz="2000" dirty="0">
                <a:latin typeface="Sitka Banner" pitchFamily="2" charset="0"/>
              </a:rPr>
              <a:t>Sorrow and suffering, trial and endurance, are a part of the Hindu ideal of a Perfect Life of righteousness. Rama suffers for fourteen years in exile, and is chastened by privations and misfortunes, before he ascends the throne of his father. In a humble way this course of training was passed through by every pious Hindu of the ancient times</a:t>
            </a:r>
          </a:p>
          <a:p>
            <a:endParaRPr lang="en-US" dirty="0">
              <a:latin typeface="Sitka Banner" pitchFamily="2" charset="0"/>
            </a:endParaRPr>
          </a:p>
          <a:p>
            <a:pPr algn="ctr"/>
            <a:r>
              <a:rPr lang="en-US" sz="1600" dirty="0">
                <a:latin typeface="Sitka Banner" pitchFamily="2" charset="0"/>
              </a:rPr>
              <a:t>~ Ramayana ~ </a:t>
            </a:r>
          </a:p>
          <a:p>
            <a:pPr algn="ctr"/>
            <a:r>
              <a:rPr lang="en-US" sz="1400" dirty="0">
                <a:latin typeface="Sitka Banner" pitchFamily="2" charset="0"/>
              </a:rPr>
              <a:t>(R. </a:t>
            </a:r>
            <a:r>
              <a:rPr lang="en-US" sz="1400" dirty="0" err="1">
                <a:latin typeface="Sitka Banner" pitchFamily="2" charset="0"/>
              </a:rPr>
              <a:t>Dutt</a:t>
            </a:r>
            <a:r>
              <a:rPr lang="en-US" sz="1400" dirty="0">
                <a:latin typeface="Sitka Banner" pitchFamily="2" charset="0"/>
              </a:rPr>
              <a:t>,  abridged </a:t>
            </a:r>
            <a:r>
              <a:rPr lang="en-US" sz="1400" dirty="0" err="1">
                <a:latin typeface="Sitka Banner" pitchFamily="2" charset="0"/>
              </a:rPr>
              <a:t>tr</a:t>
            </a:r>
            <a:r>
              <a:rPr lang="en-US" sz="1400" dirty="0">
                <a:latin typeface="Sitka Banner" pitchFamily="2" charset="0"/>
              </a:rPr>
              <a:t>)</a:t>
            </a:r>
          </a:p>
          <a:p>
            <a:endParaRPr lang="en-US" dirty="0">
              <a:latin typeface="Sitka Banner" pitchFamily="2" charset="0"/>
            </a:endParaRPr>
          </a:p>
          <a:p>
            <a:endParaRPr lang="en-US" dirty="0"/>
          </a:p>
        </p:txBody>
      </p:sp>
    </p:spTree>
  </p:cSld>
  <p:clrMapOvr>
    <a:masterClrMapping/>
  </p:clrMapOvr>
  <p:transition>
    <p:strips/>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3810000"/>
            <a:ext cx="5334000" cy="2708434"/>
          </a:xfrm>
          <a:prstGeom prst="rect">
            <a:avLst/>
          </a:prstGeom>
          <a:noFill/>
        </p:spPr>
        <p:txBody>
          <a:bodyPr wrap="square" rtlCol="0">
            <a:spAutoFit/>
          </a:bodyPr>
          <a:lstStyle/>
          <a:p>
            <a:r>
              <a:rPr lang="en-US" sz="2400" dirty="0">
                <a:latin typeface="Sitka Banner" pitchFamily="2" charset="0"/>
              </a:rPr>
              <a:t>Positive? Negative? </a:t>
            </a:r>
          </a:p>
          <a:p>
            <a:r>
              <a:rPr lang="en-US" sz="2400" dirty="0">
                <a:latin typeface="Sitka Banner" pitchFamily="2" charset="0"/>
              </a:rPr>
              <a:t>You decide. </a:t>
            </a:r>
          </a:p>
          <a:p>
            <a:r>
              <a:rPr lang="en-US" sz="2400" dirty="0">
                <a:latin typeface="Sitka Banner" pitchFamily="2" charset="0"/>
              </a:rPr>
              <a:t>Clouds may be black marks against the sky or prisms for the explosive lights of sunset.</a:t>
            </a:r>
          </a:p>
          <a:p>
            <a:endParaRPr lang="en-US" sz="2400" dirty="0">
              <a:latin typeface="Sitka Banner" pitchFamily="2" charset="0"/>
            </a:endParaRPr>
          </a:p>
          <a:p>
            <a:pPr algn="ctr"/>
            <a:r>
              <a:rPr lang="en-US" sz="1600" dirty="0">
                <a:latin typeface="Sitka Banner" pitchFamily="2" charset="0"/>
              </a:rPr>
              <a:t>~ Patricia </a:t>
            </a:r>
            <a:r>
              <a:rPr lang="en-US" sz="1600" dirty="0" err="1">
                <a:latin typeface="Sitka Banner" pitchFamily="2" charset="0"/>
              </a:rPr>
              <a:t>Thuner</a:t>
            </a:r>
            <a:r>
              <a:rPr lang="en-US" sz="1600" dirty="0">
                <a:latin typeface="Sitka Banner" pitchFamily="2" charset="0"/>
              </a:rPr>
              <a:t> Jones ~</a:t>
            </a:r>
          </a:p>
          <a:p>
            <a:pPr algn="ctr"/>
            <a:r>
              <a:rPr lang="en-US" sz="1400" i="1" dirty="0">
                <a:latin typeface="Sitka Banner" pitchFamily="2" charset="0"/>
              </a:rPr>
              <a:t>Birds of a Feather</a:t>
            </a:r>
          </a:p>
          <a:p>
            <a:endParaRPr lang="en-US" dirty="0"/>
          </a:p>
        </p:txBody>
      </p:sp>
      <p:pic>
        <p:nvPicPr>
          <p:cNvPr id="3" name="Picture 2" descr="IMG_5139_2.JPG"/>
          <p:cNvPicPr>
            <a:picLocks noChangeAspect="1"/>
          </p:cNvPicPr>
          <p:nvPr/>
        </p:nvPicPr>
        <p:blipFill>
          <a:blip r:embed="rId2" cstate="print"/>
          <a:stretch>
            <a:fillRect/>
          </a:stretch>
        </p:blipFill>
        <p:spPr>
          <a:xfrm>
            <a:off x="4495800" y="838200"/>
            <a:ext cx="2819400" cy="3812367"/>
          </a:xfrm>
          <a:prstGeom prst="rect">
            <a:avLst/>
          </a:prstGeom>
          <a:ln>
            <a:noFill/>
          </a:ln>
          <a:effectLst>
            <a:softEdge rad="112500"/>
          </a:effectLst>
        </p:spPr>
      </p:pic>
    </p:spTree>
  </p:cSld>
  <p:clrMapOvr>
    <a:masterClrMapping/>
  </p:clrMapOvr>
  <p:transition>
    <p:strips dir="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914400"/>
            <a:ext cx="4267200" cy="1754326"/>
          </a:xfrm>
          <a:prstGeom prst="rect">
            <a:avLst/>
          </a:prstGeom>
          <a:noFill/>
        </p:spPr>
        <p:txBody>
          <a:bodyPr wrap="square" rtlCol="0">
            <a:spAutoFit/>
          </a:bodyPr>
          <a:lstStyle/>
          <a:p>
            <a:pPr algn="just"/>
            <a:r>
              <a:rPr lang="en-US" sz="2400" dirty="0">
                <a:latin typeface="Sitka Banner" pitchFamily="2" charset="0"/>
              </a:rPr>
              <a:t>The Lord will either calm your storm . . . or allow it to rage while He calms you.</a:t>
            </a:r>
          </a:p>
          <a:p>
            <a:endParaRPr lang="en-US" dirty="0">
              <a:latin typeface="Sitka Banner" pitchFamily="2" charset="0"/>
            </a:endParaRPr>
          </a:p>
          <a:p>
            <a:pPr algn="ctr"/>
            <a:r>
              <a:rPr lang="en-US" sz="1600" dirty="0">
                <a:latin typeface="Sitka Banner" pitchFamily="2" charset="0"/>
              </a:rPr>
              <a:t>~ www.catholic365.com/article/4775 ~</a:t>
            </a:r>
          </a:p>
        </p:txBody>
      </p:sp>
      <p:pic>
        <p:nvPicPr>
          <p:cNvPr id="4" name="Picture 3" descr="storm.jpg"/>
          <p:cNvPicPr>
            <a:picLocks noChangeAspect="1"/>
          </p:cNvPicPr>
          <p:nvPr/>
        </p:nvPicPr>
        <p:blipFill>
          <a:blip r:embed="rId2" cstate="print"/>
          <a:stretch>
            <a:fillRect/>
          </a:stretch>
        </p:blipFill>
        <p:spPr>
          <a:xfrm>
            <a:off x="2171700" y="2667000"/>
            <a:ext cx="4800600" cy="3699092"/>
          </a:xfrm>
          <a:prstGeom prst="rect">
            <a:avLst/>
          </a:prstGeom>
          <a:ln>
            <a:noFill/>
          </a:ln>
          <a:effectLst>
            <a:softEdge rad="112500"/>
          </a:effectLst>
        </p:spPr>
      </p:pic>
    </p:spTree>
  </p:cSld>
  <p:clrMapOvr>
    <a:masterClrMapping/>
  </p:clrMapOvr>
  <p:transition>
    <p:strips dir="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1000" y="457200"/>
            <a:ext cx="4724400" cy="5816977"/>
          </a:xfrm>
          <a:prstGeom prst="rect">
            <a:avLst/>
          </a:prstGeom>
          <a:noFill/>
        </p:spPr>
        <p:txBody>
          <a:bodyPr wrap="square" rtlCol="0">
            <a:spAutoFit/>
          </a:bodyPr>
          <a:lstStyle/>
          <a:p>
            <a:pPr algn="just"/>
            <a:r>
              <a:rPr lang="en-US" dirty="0">
                <a:latin typeface="Sitka Banner" pitchFamily="2" charset="0"/>
              </a:rPr>
              <a:t>Take, my brethren, the prophets, who have spoken in the name of the Lord, for an example of suffering affliction, and of patience.</a:t>
            </a:r>
          </a:p>
          <a:p>
            <a:pPr algn="just"/>
            <a:r>
              <a:rPr lang="en-US" dirty="0">
                <a:latin typeface="Sitka Banner" pitchFamily="2" charset="0"/>
              </a:rPr>
              <a:t>     Behold, we count them happy which</a:t>
            </a:r>
          </a:p>
          <a:p>
            <a:pPr algn="just"/>
            <a:r>
              <a:rPr lang="en-US" dirty="0">
                <a:latin typeface="Sitka Banner" pitchFamily="2" charset="0"/>
              </a:rPr>
              <a:t>endure. Ye have heard of the patience of Job, and have seen the end of the Lord; that the Lord is very pitiful, and of tender mercy.</a:t>
            </a:r>
          </a:p>
          <a:p>
            <a:pPr algn="just"/>
            <a:r>
              <a:rPr lang="en-US" dirty="0">
                <a:latin typeface="Sitka Banner" pitchFamily="2" charset="0"/>
              </a:rPr>
              <a:t>     But above all things, my brethren, swear not, neither by heaven, neither by the earth, neither by any other oath: but let your yea be yea; and your nay, nay; lest ye fall into condemnation.</a:t>
            </a:r>
          </a:p>
          <a:p>
            <a:pPr algn="just"/>
            <a:r>
              <a:rPr lang="en-US" dirty="0">
                <a:latin typeface="Sitka Banner" pitchFamily="2" charset="0"/>
              </a:rPr>
              <a:t>     Is any among you afflicted? let him pray. Is any merry? Let him sing psalms.</a:t>
            </a:r>
          </a:p>
          <a:p>
            <a:pPr algn="just"/>
            <a:r>
              <a:rPr lang="en-US" dirty="0">
                <a:latin typeface="Sitka Banner" pitchFamily="2" charset="0"/>
              </a:rPr>
              <a:t>     Is any sick among you? let him call for the elders of the church; and let them pray over him, anointing him with oil in the name of the Lord:</a:t>
            </a:r>
          </a:p>
          <a:p>
            <a:pPr algn="just"/>
            <a:r>
              <a:rPr lang="en-US" dirty="0">
                <a:latin typeface="Sitka Banner" pitchFamily="2" charset="0"/>
              </a:rPr>
              <a:t>     And the prayer of faith shall save the sick, and the Lord shall raise him up; and if he have committed sins, they shall be forgiven him.</a:t>
            </a:r>
          </a:p>
          <a:p>
            <a:endParaRPr lang="en-US" sz="1400" dirty="0">
              <a:latin typeface="Sitka Banner" pitchFamily="2" charset="0"/>
            </a:endParaRPr>
          </a:p>
          <a:p>
            <a:pPr algn="ctr"/>
            <a:r>
              <a:rPr lang="en-US" sz="1600" i="1" dirty="0">
                <a:latin typeface="Sitka Banner" pitchFamily="2" charset="0"/>
              </a:rPr>
              <a:t>~ James </a:t>
            </a:r>
            <a:r>
              <a:rPr lang="en-US" sz="1600" dirty="0">
                <a:latin typeface="Sitka Banner" pitchFamily="2" charset="0"/>
              </a:rPr>
              <a:t>(KJV), 5:10-14 ~</a:t>
            </a:r>
          </a:p>
        </p:txBody>
      </p:sp>
      <p:pic>
        <p:nvPicPr>
          <p:cNvPr id="3" name="Picture 2" descr="IMG_2958.JPG"/>
          <p:cNvPicPr>
            <a:picLocks noChangeAspect="1"/>
          </p:cNvPicPr>
          <p:nvPr/>
        </p:nvPicPr>
        <p:blipFill>
          <a:blip r:embed="rId2" cstate="print"/>
          <a:stretch>
            <a:fillRect/>
          </a:stretch>
        </p:blipFill>
        <p:spPr>
          <a:xfrm>
            <a:off x="685800" y="609600"/>
            <a:ext cx="3657086" cy="4953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circl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4038600" cy="6401753"/>
          </a:xfrm>
          <a:prstGeom prst="rect">
            <a:avLst/>
          </a:prstGeom>
          <a:noFill/>
        </p:spPr>
        <p:txBody>
          <a:bodyPr wrap="square" rtlCol="0">
            <a:spAutoFit/>
          </a:bodyPr>
          <a:lstStyle/>
          <a:p>
            <a:pPr algn="r"/>
            <a:r>
              <a:rPr lang="en-US" baseline="0" dirty="0">
                <a:latin typeface="Sitka Banner" pitchFamily="2" charset="0"/>
              </a:rPr>
              <a:t>Help me, oh God</a:t>
            </a:r>
          </a:p>
          <a:p>
            <a:pPr algn="r"/>
            <a:r>
              <a:rPr lang="en-US" baseline="0" dirty="0">
                <a:latin typeface="Sitka Banner" pitchFamily="2" charset="0"/>
              </a:rPr>
              <a:t>To see the beauty around me</a:t>
            </a:r>
          </a:p>
          <a:p>
            <a:pPr algn="r"/>
            <a:r>
              <a:rPr lang="en-US" baseline="0" dirty="0">
                <a:latin typeface="Sitka Banner" pitchFamily="2" charset="0"/>
              </a:rPr>
              <a:t>To behold every soul</a:t>
            </a:r>
          </a:p>
          <a:p>
            <a:pPr algn="r"/>
            <a:r>
              <a:rPr lang="en-US" baseline="0" dirty="0">
                <a:latin typeface="Sitka Banner" pitchFamily="2" charset="0"/>
              </a:rPr>
              <a:t>As a beautiful flower</a:t>
            </a:r>
          </a:p>
          <a:p>
            <a:pPr algn="r"/>
            <a:r>
              <a:rPr lang="en-US" baseline="0" dirty="0">
                <a:latin typeface="Sitka Banner" pitchFamily="2" charset="0"/>
              </a:rPr>
              <a:t>That opens its petals</a:t>
            </a:r>
          </a:p>
          <a:p>
            <a:pPr algn="r"/>
            <a:r>
              <a:rPr lang="en-US" baseline="0" dirty="0">
                <a:latin typeface="Sitka Banner" pitchFamily="2" charset="0"/>
              </a:rPr>
              <a:t>To the sun and the rain.</a:t>
            </a:r>
          </a:p>
          <a:p>
            <a:pPr algn="r"/>
            <a:endParaRPr lang="en-US" baseline="0" dirty="0">
              <a:latin typeface="Sitka Banner" pitchFamily="2" charset="0"/>
            </a:endParaRPr>
          </a:p>
          <a:p>
            <a:pPr algn="r"/>
            <a:r>
              <a:rPr lang="en-US" baseline="0" dirty="0">
                <a:latin typeface="Sitka Banner" pitchFamily="2" charset="0"/>
              </a:rPr>
              <a:t>Help me to know</a:t>
            </a:r>
          </a:p>
          <a:p>
            <a:pPr algn="r"/>
            <a:r>
              <a:rPr lang="en-US" baseline="0" dirty="0">
                <a:latin typeface="Sitka Banner" pitchFamily="2" charset="0"/>
              </a:rPr>
              <a:t>I am like a seed</a:t>
            </a:r>
          </a:p>
          <a:p>
            <a:pPr algn="r"/>
            <a:r>
              <a:rPr lang="en-US" baseline="0" dirty="0">
                <a:latin typeface="Sitka Banner" pitchFamily="2" charset="0"/>
              </a:rPr>
              <a:t>That has been dropped in a furrowed field</a:t>
            </a:r>
          </a:p>
          <a:p>
            <a:pPr algn="r"/>
            <a:r>
              <a:rPr lang="en-US" baseline="0" dirty="0">
                <a:latin typeface="Sitka Banner" pitchFamily="2" charset="0"/>
              </a:rPr>
              <a:t>With the promise of sun</a:t>
            </a:r>
          </a:p>
          <a:p>
            <a:pPr algn="r"/>
            <a:r>
              <a:rPr lang="en-US" baseline="0" dirty="0">
                <a:latin typeface="Sitka Banner" pitchFamily="2" charset="0"/>
              </a:rPr>
              <a:t>and of rain.</a:t>
            </a:r>
          </a:p>
          <a:p>
            <a:pPr algn="r"/>
            <a:endParaRPr lang="en-US" baseline="0" dirty="0">
              <a:latin typeface="Sitka Banner" pitchFamily="2" charset="0"/>
            </a:endParaRPr>
          </a:p>
          <a:p>
            <a:pPr algn="r"/>
            <a:r>
              <a:rPr lang="en-US" baseline="0" dirty="0">
                <a:latin typeface="Sitka Banner" pitchFamily="2" charset="0"/>
              </a:rPr>
              <a:t>And if </a:t>
            </a:r>
          </a:p>
          <a:p>
            <a:pPr algn="r"/>
            <a:r>
              <a:rPr lang="en-US" baseline="0" dirty="0">
                <a:latin typeface="Sitka Banner" pitchFamily="2" charset="0"/>
              </a:rPr>
              <a:t>I lie exposed upon the ground</a:t>
            </a:r>
          </a:p>
          <a:p>
            <a:pPr algn="r"/>
            <a:r>
              <a:rPr lang="en-US" baseline="0" dirty="0">
                <a:latin typeface="Sitka Banner" pitchFamily="2" charset="0"/>
              </a:rPr>
              <a:t>Or sink too deep within</a:t>
            </a:r>
          </a:p>
          <a:p>
            <a:pPr algn="r"/>
            <a:r>
              <a:rPr lang="en-US" baseline="0" dirty="0">
                <a:latin typeface="Sitka Banner" pitchFamily="2" charset="0"/>
              </a:rPr>
              <a:t>I will not despair</a:t>
            </a:r>
          </a:p>
          <a:p>
            <a:pPr algn="r"/>
            <a:r>
              <a:rPr lang="en-US" baseline="0" dirty="0">
                <a:latin typeface="Sitka Banner" pitchFamily="2" charset="0"/>
              </a:rPr>
              <a:t>Because I know</a:t>
            </a:r>
          </a:p>
          <a:p>
            <a:pPr algn="r"/>
            <a:r>
              <a:rPr lang="en-US" baseline="0" dirty="0">
                <a:latin typeface="Sitka Banner" pitchFamily="2" charset="0"/>
              </a:rPr>
              <a:t>I will struggle again</a:t>
            </a:r>
          </a:p>
          <a:p>
            <a:pPr algn="r"/>
            <a:r>
              <a:rPr lang="en-US" baseline="0" dirty="0">
                <a:latin typeface="Sitka Banner" pitchFamily="2" charset="0"/>
              </a:rPr>
              <a:t>To feel the warmth of the sun</a:t>
            </a:r>
          </a:p>
          <a:p>
            <a:pPr algn="r"/>
            <a:r>
              <a:rPr lang="en-US" baseline="0" dirty="0">
                <a:latin typeface="Sitka Banner" pitchFamily="2" charset="0"/>
              </a:rPr>
              <a:t>And the promise of rain.</a:t>
            </a:r>
          </a:p>
          <a:p>
            <a:endParaRPr lang="en-US" sz="1600" baseline="0" dirty="0">
              <a:latin typeface="Sitka Banner" pitchFamily="2" charset="0"/>
            </a:endParaRPr>
          </a:p>
          <a:p>
            <a:pPr algn="r"/>
            <a:r>
              <a:rPr lang="en-US" sz="1600" baseline="0" dirty="0">
                <a:latin typeface="Sitka Banner" pitchFamily="2" charset="0"/>
              </a:rPr>
              <a:t>~ Mavis </a:t>
            </a:r>
            <a:r>
              <a:rPr lang="en-US" sz="1600" baseline="0" dirty="0" err="1">
                <a:latin typeface="Sitka Banner" pitchFamily="2" charset="0"/>
              </a:rPr>
              <a:t>Lilllywhite</a:t>
            </a:r>
            <a:r>
              <a:rPr lang="en-US" sz="1600" dirty="0">
                <a:latin typeface="Sitka Banner" pitchFamily="2" charset="0"/>
              </a:rPr>
              <a:t> ~</a:t>
            </a:r>
          </a:p>
        </p:txBody>
      </p:sp>
      <p:pic>
        <p:nvPicPr>
          <p:cNvPr id="3" name="Picture 2" descr="IMG_2958.JPG"/>
          <p:cNvPicPr>
            <a:picLocks noChangeAspect="1"/>
          </p:cNvPicPr>
          <p:nvPr/>
        </p:nvPicPr>
        <p:blipFill>
          <a:blip r:embed="rId2" cstate="print"/>
          <a:stretch>
            <a:fillRect/>
          </a:stretch>
        </p:blipFill>
        <p:spPr>
          <a:xfrm>
            <a:off x="4572000" y="381000"/>
            <a:ext cx="3751029" cy="50641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diamon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8295.JPG"/>
          <p:cNvPicPr>
            <a:picLocks noChangeAspect="1"/>
          </p:cNvPicPr>
          <p:nvPr/>
        </p:nvPicPr>
        <p:blipFill>
          <a:blip r:embed="rId2" cstate="print"/>
          <a:stretch>
            <a:fillRect/>
          </a:stretch>
        </p:blipFill>
        <p:spPr>
          <a:xfrm>
            <a:off x="2133600" y="381000"/>
            <a:ext cx="4876800" cy="3608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p:cNvSpPr txBox="1"/>
          <p:nvPr/>
        </p:nvSpPr>
        <p:spPr>
          <a:xfrm>
            <a:off x="2209800" y="4038600"/>
            <a:ext cx="4724400" cy="3662541"/>
          </a:xfrm>
          <a:prstGeom prst="rect">
            <a:avLst/>
          </a:prstGeom>
          <a:noFill/>
        </p:spPr>
        <p:txBody>
          <a:bodyPr wrap="square" rtlCol="0">
            <a:spAutoFit/>
          </a:bodyPr>
          <a:lstStyle/>
          <a:p>
            <a:pPr algn="just"/>
            <a:r>
              <a:rPr lang="en-US" sz="2400" dirty="0">
                <a:latin typeface="Sitka Banner" pitchFamily="2" charset="0"/>
              </a:rPr>
              <a:t>O SON OF MAN!</a:t>
            </a:r>
          </a:p>
          <a:p>
            <a:pPr algn="just"/>
            <a:r>
              <a:rPr lang="en-US" sz="2400" dirty="0">
                <a:latin typeface="Sitka Banner" pitchFamily="2" charset="0"/>
              </a:rPr>
              <a:t>The true lover </a:t>
            </a:r>
            <a:r>
              <a:rPr lang="en-US" sz="2400" dirty="0" err="1">
                <a:latin typeface="Sitka Banner" pitchFamily="2" charset="0"/>
              </a:rPr>
              <a:t>yearneth</a:t>
            </a:r>
            <a:r>
              <a:rPr lang="en-US" sz="2400" dirty="0">
                <a:latin typeface="Sitka Banner" pitchFamily="2" charset="0"/>
              </a:rPr>
              <a:t> for tribulation even as doth the rebel for forgiveness and the sinful for mercy.</a:t>
            </a:r>
          </a:p>
          <a:p>
            <a:pPr algn="just"/>
            <a:endParaRPr lang="en-US" dirty="0">
              <a:latin typeface="Sitka Banner" pitchFamily="2" charset="0"/>
            </a:endParaRPr>
          </a:p>
          <a:p>
            <a:pPr algn="ctr"/>
            <a:r>
              <a:rPr lang="en-US" sz="1600" b="1" dirty="0">
                <a:latin typeface="Sitka Banner" pitchFamily="2" charset="0"/>
              </a:rPr>
              <a:t>~  </a:t>
            </a:r>
            <a:r>
              <a:rPr lang="en-US" sz="1600" dirty="0" err="1">
                <a:latin typeface="Sitka Banner" pitchFamily="2" charset="0"/>
              </a:rPr>
              <a:t>Bahá'u'lláh</a:t>
            </a:r>
            <a:r>
              <a:rPr lang="en-US" sz="1600" b="1" dirty="0">
                <a:latin typeface="Sitka Banner" pitchFamily="2" charset="0"/>
              </a:rPr>
              <a:t> ~</a:t>
            </a:r>
          </a:p>
          <a:p>
            <a:pPr algn="ctr"/>
            <a:r>
              <a:rPr lang="en-US" sz="1400" i="1" dirty="0">
                <a:latin typeface="Sitka Banner" pitchFamily="2" charset="0"/>
              </a:rPr>
              <a:t>The Hidden Words</a:t>
            </a:r>
          </a:p>
          <a:p>
            <a:pPr algn="ctr"/>
            <a:r>
              <a:rPr lang="en-US" sz="1400" dirty="0">
                <a:latin typeface="Sitka Banner" pitchFamily="2" charset="0"/>
              </a:rPr>
              <a:t>(#49 from the Arabic)</a:t>
            </a:r>
          </a:p>
          <a:p>
            <a:pPr algn="just"/>
            <a:endParaRPr lang="en-US" dirty="0">
              <a:latin typeface="Sitka Banner" pitchFamily="2" charset="0"/>
            </a:endParaRPr>
          </a:p>
          <a:p>
            <a:endParaRPr lang="en-US" dirty="0">
              <a:latin typeface="Sitka Banner" pitchFamily="2" charset="0"/>
            </a:endParaRPr>
          </a:p>
          <a:p>
            <a:endParaRPr lang="en-US" dirty="0">
              <a:latin typeface="Sitka Banner" pitchFamily="2" charset="0"/>
            </a:endParaRPr>
          </a:p>
          <a:p>
            <a:endParaRPr lang="en-US" dirty="0">
              <a:latin typeface="Sitka Banner" pitchFamily="2" charset="0"/>
            </a:endParaRPr>
          </a:p>
        </p:txBody>
      </p:sp>
    </p:spTree>
  </p:cSld>
  <p:clrMapOvr>
    <a:masterClrMapping/>
  </p:clrMapOvr>
  <p:transition>
    <p:plus/>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0" y="2057400"/>
            <a:ext cx="3733800" cy="2769989"/>
          </a:xfrm>
          <a:prstGeom prst="rect">
            <a:avLst/>
          </a:prstGeom>
          <a:noFill/>
        </p:spPr>
        <p:txBody>
          <a:bodyPr wrap="square" rtlCol="0">
            <a:spAutoFit/>
          </a:bodyPr>
          <a:lstStyle/>
          <a:p>
            <a:pPr algn="just"/>
            <a:r>
              <a:rPr lang="en-US" sz="2400" dirty="0">
                <a:latin typeface="Sitka Banner" pitchFamily="2" charset="0"/>
              </a:rPr>
              <a:t>Adversity brings out one</a:t>
            </a:r>
            <a:r>
              <a:rPr lang="en-US" sz="2400" dirty="0">
                <a:latin typeface="Sitka Banner" pitchFamily="2" charset="0"/>
                <a:sym typeface="WP TypographicSymbols"/>
              </a:rPr>
              <a:t>’</a:t>
            </a:r>
            <a:r>
              <a:rPr lang="en-US" sz="2400" dirty="0">
                <a:latin typeface="Sitka Banner" pitchFamily="2" charset="0"/>
              </a:rPr>
              <a:t>s hidden qualities.</a:t>
            </a:r>
          </a:p>
          <a:p>
            <a:pPr algn="just"/>
            <a:r>
              <a:rPr lang="en-US" sz="2400" dirty="0">
                <a:latin typeface="Sitka Banner" pitchFamily="2" charset="0"/>
              </a:rPr>
              <a:t>     Without nightfall, no one would know how luminous can be the moon.</a:t>
            </a:r>
          </a:p>
          <a:p>
            <a:endParaRPr lang="en-US" dirty="0">
              <a:latin typeface="Sitka Banner" pitchFamily="2" charset="0"/>
            </a:endParaRPr>
          </a:p>
          <a:p>
            <a:pPr algn="ctr"/>
            <a:r>
              <a:rPr lang="en-US" sz="1600" dirty="0">
                <a:latin typeface="Sitka Banner" pitchFamily="2" charset="0"/>
              </a:rPr>
              <a:t>~ Patricia </a:t>
            </a:r>
            <a:r>
              <a:rPr lang="en-US" sz="1600" dirty="0" err="1">
                <a:latin typeface="Sitka Banner" pitchFamily="2" charset="0"/>
              </a:rPr>
              <a:t>Thuner</a:t>
            </a:r>
            <a:r>
              <a:rPr lang="en-US" sz="1600" dirty="0">
                <a:latin typeface="Sitka Banner" pitchFamily="2" charset="0"/>
              </a:rPr>
              <a:t> Jones ~</a:t>
            </a:r>
          </a:p>
          <a:p>
            <a:endParaRPr lang="en-US" dirty="0"/>
          </a:p>
        </p:txBody>
      </p:sp>
      <p:pic>
        <p:nvPicPr>
          <p:cNvPr id="3" name="Picture 2" descr="IMG_5909.JPG"/>
          <p:cNvPicPr>
            <a:picLocks noChangeAspect="1"/>
          </p:cNvPicPr>
          <p:nvPr/>
        </p:nvPicPr>
        <p:blipFill>
          <a:blip r:embed="rId2" cstate="print"/>
          <a:stretch>
            <a:fillRect/>
          </a:stretch>
        </p:blipFill>
        <p:spPr>
          <a:xfrm>
            <a:off x="1143000" y="1219200"/>
            <a:ext cx="3293250" cy="4461256"/>
          </a:xfrm>
          <a:prstGeom prst="rect">
            <a:avLst/>
          </a:prstGeom>
        </p:spPr>
      </p:pic>
    </p:spTree>
  </p:cSld>
  <p:clrMapOvr>
    <a:masterClrMapping/>
  </p:clrMapOvr>
  <p:transition>
    <p:newsfla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IMG_0410.JPG"/>
          <p:cNvPicPr>
            <a:picLocks noGrp="1" noChangeAspect="1"/>
          </p:cNvPicPr>
          <p:nvPr>
            <p:ph type="pic" idx="1"/>
          </p:nvPr>
        </p:nvPicPr>
        <p:blipFill>
          <a:blip r:embed="rId2" cstate="print"/>
          <a:srcRect l="689" r="689"/>
          <a:stretch>
            <a:fillRect/>
          </a:stretch>
        </p:blipFill>
        <p:spPr>
          <a:prstGeom prst="rect">
            <a:avLst/>
          </a:prstGeom>
          <a:ln>
            <a:noFill/>
          </a:ln>
          <a:effectLst>
            <a:softEdge rad="112500"/>
          </a:effectLst>
        </p:spPr>
      </p:pic>
      <p:sp>
        <p:nvSpPr>
          <p:cNvPr id="6" name="Text Placeholder 5"/>
          <p:cNvSpPr>
            <a:spLocks noGrp="1"/>
          </p:cNvSpPr>
          <p:nvPr>
            <p:ph type="body" sz="half" idx="2"/>
          </p:nvPr>
        </p:nvSpPr>
        <p:spPr>
          <a:xfrm>
            <a:off x="1792288" y="4648200"/>
            <a:ext cx="5486400" cy="1524000"/>
          </a:xfrm>
        </p:spPr>
        <p:txBody>
          <a:bodyPr>
            <a:noAutofit/>
          </a:bodyPr>
          <a:lstStyle/>
          <a:p>
            <a:pPr algn="just"/>
            <a:r>
              <a:rPr lang="en-US" sz="2400" dirty="0">
                <a:latin typeface="Sitka Banner" pitchFamily="2" charset="0"/>
              </a:rPr>
              <a:t>Blessed is the man who perseveres under trial. Because when he has stood the test, he will receive the crown of life…</a:t>
            </a:r>
          </a:p>
          <a:p>
            <a:pPr algn="ctr"/>
            <a:endParaRPr lang="en-US" sz="1800" i="1" dirty="0">
              <a:latin typeface="Sitka Banner" pitchFamily="2" charset="0"/>
            </a:endParaRPr>
          </a:p>
          <a:p>
            <a:pPr algn="ctr"/>
            <a:r>
              <a:rPr lang="en-US" sz="1600" i="1" dirty="0">
                <a:latin typeface="Sitka Banner" pitchFamily="2" charset="0"/>
              </a:rPr>
              <a:t>~ James </a:t>
            </a:r>
            <a:r>
              <a:rPr lang="en-US" sz="1600" dirty="0">
                <a:latin typeface="Sitka Banner" pitchFamily="2" charset="0"/>
              </a:rPr>
              <a:t>1:12 </a:t>
            </a:r>
            <a:r>
              <a:rPr lang="en-US" sz="1600" i="1" dirty="0">
                <a:latin typeface="Sitka Banner" pitchFamily="2" charset="0"/>
              </a:rPr>
              <a:t> </a:t>
            </a:r>
            <a:r>
              <a:rPr lang="en-US" sz="1600" dirty="0">
                <a:latin typeface="Sitka Banner" pitchFamily="2" charset="0"/>
              </a:rPr>
              <a:t>(NIV) ~</a:t>
            </a:r>
          </a:p>
        </p:txBody>
      </p:sp>
    </p:spTree>
  </p:cSld>
  <p:clrMapOvr>
    <a:masterClrMapping/>
  </p:clrMapOvr>
  <p:transition>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762000"/>
            <a:ext cx="3810000" cy="5386090"/>
          </a:xfrm>
          <a:prstGeom prst="rect">
            <a:avLst/>
          </a:prstGeom>
          <a:noFill/>
        </p:spPr>
        <p:txBody>
          <a:bodyPr wrap="square" rtlCol="0">
            <a:spAutoFit/>
          </a:bodyPr>
          <a:lstStyle/>
          <a:p>
            <a:pPr algn="just"/>
            <a:r>
              <a:rPr lang="en-US" sz="2000" dirty="0">
                <a:latin typeface="Sitka Banner" pitchFamily="2" charset="0"/>
              </a:rPr>
              <a:t>O God! Refresh and gladden my spirit. Purify my heart. Illumine my powers. I lay all my affairs in Thy hand. Thou art my Guide and my Refuge. I will no longer be sorrowful and grieved; I will be a happy and joyful being. O God! I will no longer be full of anxiety, nor will I let trouble harass me. I will not dwell on the unpleasant things of life.</a:t>
            </a:r>
          </a:p>
          <a:p>
            <a:pPr algn="just"/>
            <a:r>
              <a:rPr lang="en-US" sz="2000" dirty="0">
                <a:latin typeface="Sitka Banner" pitchFamily="2" charset="0"/>
              </a:rPr>
              <a:t>     O God! Thou art more friend to me than I am to myself. I dedicate myself to Thee, O Lord.</a:t>
            </a:r>
          </a:p>
          <a:p>
            <a:endParaRPr lang="en-US" dirty="0">
              <a:latin typeface="Sitka Banner" pitchFamily="2" charset="0"/>
            </a:endParaRPr>
          </a:p>
          <a:p>
            <a:pPr algn="ctr"/>
            <a:r>
              <a:rPr lang="en-US" sz="1600" dirty="0">
                <a:latin typeface="Sitka Banner" pitchFamily="2" charset="0"/>
              </a:rPr>
              <a:t>~ '</a:t>
            </a:r>
            <a:r>
              <a:rPr lang="en-US" sz="1600" dirty="0" err="1">
                <a:latin typeface="Sitka Banner" pitchFamily="2" charset="0"/>
              </a:rPr>
              <a:t>Abdu'l-Bahá</a:t>
            </a:r>
            <a:r>
              <a:rPr lang="en-US" sz="1600" dirty="0">
                <a:latin typeface="Sitka Banner" pitchFamily="2" charset="0"/>
              </a:rPr>
              <a:t> ~</a:t>
            </a:r>
          </a:p>
          <a:p>
            <a:pPr algn="ctr"/>
            <a:r>
              <a:rPr lang="en-US" sz="1400" i="1" dirty="0">
                <a:latin typeface="Sitka Banner" pitchFamily="2" charset="0"/>
              </a:rPr>
              <a:t>Baha'i Prayers, </a:t>
            </a:r>
            <a:r>
              <a:rPr lang="en-US" sz="1400" dirty="0">
                <a:latin typeface="Sitka Banner" pitchFamily="2" charset="0"/>
              </a:rPr>
              <a:t>p. 150</a:t>
            </a:r>
          </a:p>
          <a:p>
            <a:endParaRPr lang="en-US" dirty="0">
              <a:latin typeface="Sitka Banner" pitchFamily="2" charset="0"/>
            </a:endParaRPr>
          </a:p>
          <a:p>
            <a:endParaRPr lang="en-US" dirty="0">
              <a:latin typeface="Sitka Banner" pitchFamily="2" charset="0"/>
            </a:endParaRPr>
          </a:p>
        </p:txBody>
      </p:sp>
      <p:pic>
        <p:nvPicPr>
          <p:cNvPr id="3" name="Picture 2" descr="IMG_8946.1.JPG"/>
          <p:cNvPicPr>
            <a:picLocks noChangeAspect="1"/>
          </p:cNvPicPr>
          <p:nvPr/>
        </p:nvPicPr>
        <p:blipFill>
          <a:blip r:embed="rId2" cstate="print"/>
          <a:stretch>
            <a:fillRect/>
          </a:stretch>
        </p:blipFill>
        <p:spPr>
          <a:xfrm>
            <a:off x="4953000" y="838200"/>
            <a:ext cx="3429000" cy="4632960"/>
          </a:xfrm>
          <a:prstGeom prst="rect">
            <a:avLst/>
          </a:prstGeom>
          <a:ln>
            <a:noFill/>
          </a:ln>
          <a:effectLst>
            <a:softEdge rad="112500"/>
          </a:effectLst>
        </p:spPr>
      </p:pic>
    </p:spTree>
  </p:cSld>
  <p:clrMapOvr>
    <a:masterClrMapping/>
  </p:clrMapOvr>
  <p:transition>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5400" y="1905000"/>
            <a:ext cx="2743200" cy="2677656"/>
          </a:xfrm>
          <a:prstGeom prst="rect">
            <a:avLst/>
          </a:prstGeom>
          <a:noFill/>
        </p:spPr>
        <p:txBody>
          <a:bodyPr wrap="square" rtlCol="0">
            <a:spAutoFit/>
          </a:bodyPr>
          <a:lstStyle/>
          <a:p>
            <a:pPr algn="ctr"/>
            <a:r>
              <a:rPr lang="en-US" sz="2400" dirty="0">
                <a:latin typeface="Sitka Banner" pitchFamily="2" charset="0"/>
              </a:rPr>
              <a:t>Compiled by</a:t>
            </a:r>
          </a:p>
          <a:p>
            <a:pPr algn="ctr"/>
            <a:r>
              <a:rPr lang="en-US" sz="2400" dirty="0" err="1">
                <a:latin typeface="Sitka Banner" pitchFamily="2" charset="0"/>
              </a:rPr>
              <a:t>Jaine</a:t>
            </a:r>
            <a:r>
              <a:rPr lang="en-US" sz="2400" dirty="0">
                <a:latin typeface="Sitka Banner" pitchFamily="2" charset="0"/>
              </a:rPr>
              <a:t> </a:t>
            </a:r>
            <a:r>
              <a:rPr lang="en-US" sz="2400" dirty="0" err="1">
                <a:latin typeface="Sitka Banner" pitchFamily="2" charset="0"/>
              </a:rPr>
              <a:t>Toth</a:t>
            </a:r>
            <a:endParaRPr lang="en-US" sz="2400" dirty="0">
              <a:latin typeface="Sitka Banner" pitchFamily="2" charset="0"/>
            </a:endParaRPr>
          </a:p>
          <a:p>
            <a:pPr algn="ctr"/>
            <a:endParaRPr lang="en-US" sz="2400" dirty="0">
              <a:latin typeface="Sitka Banner" pitchFamily="2" charset="0"/>
            </a:endParaRPr>
          </a:p>
          <a:p>
            <a:pPr algn="ctr"/>
            <a:r>
              <a:rPr lang="en-US" sz="2400" dirty="0">
                <a:latin typeface="Sitka Banner" pitchFamily="2" charset="0"/>
              </a:rPr>
              <a:t>Nature Photography by Doug </a:t>
            </a:r>
            <a:r>
              <a:rPr lang="en-US" sz="2400" dirty="0" err="1">
                <a:latin typeface="Sitka Banner" pitchFamily="2" charset="0"/>
              </a:rPr>
              <a:t>Jernberg</a:t>
            </a:r>
            <a:endParaRPr lang="en-US" sz="2400" dirty="0">
              <a:latin typeface="Sitka Banner" pitchFamily="2" charset="0"/>
            </a:endParaRPr>
          </a:p>
          <a:p>
            <a:pPr algn="ctr"/>
            <a:endParaRPr lang="en-US" sz="1600" dirty="0">
              <a:latin typeface="Sitka Banner" pitchFamily="2" charset="0"/>
            </a:endParaRPr>
          </a:p>
          <a:p>
            <a:pPr algn="ctr"/>
            <a:r>
              <a:rPr lang="en-US" sz="1600" dirty="0">
                <a:latin typeface="Sitka Banner" pitchFamily="2" charset="0"/>
              </a:rPr>
              <a:t>(except lotus flowers on</a:t>
            </a:r>
          </a:p>
          <a:p>
            <a:pPr algn="ctr"/>
            <a:r>
              <a:rPr lang="en-US" sz="1600" dirty="0">
                <a:latin typeface="Sitka Banner" pitchFamily="2" charset="0"/>
              </a:rPr>
              <a:t>title page and first slide)</a:t>
            </a:r>
          </a:p>
        </p:txBody>
      </p:sp>
      <p:pic>
        <p:nvPicPr>
          <p:cNvPr id="3" name="Picture 2" descr="IMG_0574.JPG"/>
          <p:cNvPicPr>
            <a:picLocks noChangeAspect="1"/>
          </p:cNvPicPr>
          <p:nvPr/>
        </p:nvPicPr>
        <p:blipFill>
          <a:blip r:embed="rId2" cstate="print"/>
          <a:stretch>
            <a:fillRect/>
          </a:stretch>
        </p:blipFill>
        <p:spPr>
          <a:xfrm>
            <a:off x="1600200" y="1066800"/>
            <a:ext cx="3352800" cy="4525892"/>
          </a:xfrm>
          <a:prstGeom prst="rect">
            <a:avLst/>
          </a:prstGeom>
          <a:ln>
            <a:noFill/>
          </a:ln>
          <a:effectLst>
            <a:softEdge rad="112500"/>
          </a:effectLst>
        </p:spPr>
      </p:pic>
    </p:spTree>
  </p:cSld>
  <p:clrMapOvr>
    <a:masterClrMapping/>
  </p:clrMapOvr>
  <p:transition>
    <p:comb/>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endParaRPr lang="en-US"/>
          </a:p>
        </p:txBody>
      </p:sp>
      <p:pic>
        <p:nvPicPr>
          <p:cNvPr id="7" name="Picture 6" descr="IMG_0101.JPG"/>
          <p:cNvPicPr>
            <a:picLocks noChangeAspect="1"/>
          </p:cNvPicPr>
          <p:nvPr/>
        </p:nvPicPr>
        <p:blipFill>
          <a:blip r:embed="rId2" cstate="print"/>
          <a:stretch>
            <a:fillRect/>
          </a:stretch>
        </p:blipFill>
        <p:spPr>
          <a:xfrm>
            <a:off x="457200" y="762000"/>
            <a:ext cx="3601562" cy="4872156"/>
          </a:xfrm>
          <a:prstGeom prst="rect">
            <a:avLst/>
          </a:prstGeom>
          <a:ln>
            <a:noFill/>
          </a:ln>
          <a:effectLst>
            <a:softEdge rad="112500"/>
          </a:effectLst>
        </p:spPr>
      </p:pic>
      <p:sp>
        <p:nvSpPr>
          <p:cNvPr id="8" name="TextBox 7"/>
          <p:cNvSpPr txBox="1"/>
          <p:nvPr/>
        </p:nvSpPr>
        <p:spPr>
          <a:xfrm>
            <a:off x="4343400" y="533400"/>
            <a:ext cx="4267200" cy="6247864"/>
          </a:xfrm>
          <a:prstGeom prst="rect">
            <a:avLst/>
          </a:prstGeom>
          <a:noFill/>
        </p:spPr>
        <p:txBody>
          <a:bodyPr wrap="square" rtlCol="0">
            <a:spAutoFit/>
          </a:bodyPr>
          <a:lstStyle/>
          <a:p>
            <a:pPr marL="457200" indent="-457200"/>
            <a:r>
              <a:rPr lang="en-US" sz="1600" dirty="0">
                <a:latin typeface="Sitka Banner" pitchFamily="2" charset="0"/>
              </a:rPr>
              <a:t>Earth teach me quiet                                                                                                          ~ as the grasses are still with new light.</a:t>
            </a:r>
          </a:p>
          <a:p>
            <a:pPr marL="457200" indent="-457200"/>
            <a:r>
              <a:rPr lang="en-US" sz="1600" dirty="0">
                <a:latin typeface="Sitka Banner" pitchFamily="2" charset="0"/>
              </a:rPr>
              <a:t>Earth teach me suffering </a:t>
            </a:r>
          </a:p>
          <a:p>
            <a:pPr marL="457200" indent="-457200"/>
            <a:r>
              <a:rPr lang="en-US" sz="1600" dirty="0">
                <a:latin typeface="Sitka Banner" pitchFamily="2" charset="0"/>
              </a:rPr>
              <a:t>	~ as old stones suffer with memory.</a:t>
            </a:r>
          </a:p>
          <a:p>
            <a:pPr marL="457200" indent="-457200"/>
            <a:r>
              <a:rPr lang="en-US" sz="1600" dirty="0">
                <a:latin typeface="Sitka Banner" pitchFamily="2" charset="0"/>
              </a:rPr>
              <a:t>Earth teach me humility </a:t>
            </a:r>
          </a:p>
          <a:p>
            <a:pPr marL="457200" indent="-457200"/>
            <a:r>
              <a:rPr lang="en-US" sz="1600" dirty="0">
                <a:latin typeface="Sitka Banner" pitchFamily="2" charset="0"/>
              </a:rPr>
              <a:t>	~ as blossoms are humble with beginning.</a:t>
            </a:r>
          </a:p>
          <a:p>
            <a:pPr marL="457200" indent="-457200"/>
            <a:r>
              <a:rPr lang="en-US" sz="1600" dirty="0">
                <a:latin typeface="Sitka Banner" pitchFamily="2" charset="0"/>
              </a:rPr>
              <a:t>Earth teach me caring </a:t>
            </a:r>
          </a:p>
          <a:p>
            <a:pPr marL="457200" indent="-457200"/>
            <a:r>
              <a:rPr lang="en-US" sz="1600" dirty="0">
                <a:latin typeface="Sitka Banner" pitchFamily="2" charset="0"/>
              </a:rPr>
              <a:t>	~ as mothers nurture their young.</a:t>
            </a:r>
          </a:p>
          <a:p>
            <a:pPr marL="457200" indent="-457200"/>
            <a:r>
              <a:rPr lang="en-US" sz="1600" dirty="0">
                <a:latin typeface="Sitka Banner" pitchFamily="2" charset="0"/>
              </a:rPr>
              <a:t>Earth teach me courage </a:t>
            </a:r>
          </a:p>
          <a:p>
            <a:pPr marL="457200" indent="-457200"/>
            <a:r>
              <a:rPr lang="en-US" sz="1600" dirty="0">
                <a:latin typeface="Sitka Banner" pitchFamily="2" charset="0"/>
              </a:rPr>
              <a:t>	~ as the tree that stands alone.</a:t>
            </a:r>
          </a:p>
          <a:p>
            <a:pPr marL="457200" indent="-457200"/>
            <a:r>
              <a:rPr lang="en-US" sz="1600" dirty="0">
                <a:latin typeface="Sitka Banner" pitchFamily="2" charset="0"/>
              </a:rPr>
              <a:t>Earth teach me limitation </a:t>
            </a:r>
          </a:p>
          <a:p>
            <a:pPr marL="457200" indent="-457200"/>
            <a:r>
              <a:rPr lang="en-US" sz="1600" dirty="0">
                <a:latin typeface="Sitka Banner" pitchFamily="2" charset="0"/>
              </a:rPr>
              <a:t>	~ as the ant that crawls on the ground.</a:t>
            </a:r>
          </a:p>
          <a:p>
            <a:pPr marL="457200" indent="-457200"/>
            <a:r>
              <a:rPr lang="en-US" sz="1600" dirty="0">
                <a:latin typeface="Sitka Banner" pitchFamily="2" charset="0"/>
              </a:rPr>
              <a:t>Earth teach me freedom </a:t>
            </a:r>
          </a:p>
          <a:p>
            <a:pPr marL="457200" indent="-457200"/>
            <a:r>
              <a:rPr lang="en-US" sz="1600" dirty="0">
                <a:latin typeface="Sitka Banner" pitchFamily="2" charset="0"/>
              </a:rPr>
              <a:t>	~ as the eagle that soars in the sky.</a:t>
            </a:r>
          </a:p>
          <a:p>
            <a:pPr marL="457200" indent="-457200"/>
            <a:r>
              <a:rPr lang="en-US" sz="1600" dirty="0">
                <a:latin typeface="Sitka Banner" pitchFamily="2" charset="0"/>
              </a:rPr>
              <a:t>Earth teach me acceptance </a:t>
            </a:r>
          </a:p>
          <a:p>
            <a:pPr marL="457200" indent="-457200"/>
            <a:r>
              <a:rPr lang="en-US" sz="1600" dirty="0">
                <a:latin typeface="Sitka Banner" pitchFamily="2" charset="0"/>
              </a:rPr>
              <a:t>	~ as the leaves that die each fall.</a:t>
            </a:r>
          </a:p>
          <a:p>
            <a:pPr marL="457200" indent="-457200"/>
            <a:r>
              <a:rPr lang="en-US" sz="1600" dirty="0">
                <a:latin typeface="Sitka Banner" pitchFamily="2" charset="0"/>
              </a:rPr>
              <a:t>Earth teach me renewal </a:t>
            </a:r>
          </a:p>
          <a:p>
            <a:pPr marL="457200" indent="-457200"/>
            <a:r>
              <a:rPr lang="en-US" sz="1600" dirty="0">
                <a:latin typeface="Sitka Banner" pitchFamily="2" charset="0"/>
              </a:rPr>
              <a:t>	~ as the seed that rises in the spring.</a:t>
            </a:r>
          </a:p>
          <a:p>
            <a:pPr marL="457200" indent="-457200"/>
            <a:r>
              <a:rPr lang="en-US" sz="1600" dirty="0">
                <a:latin typeface="Sitka Banner" pitchFamily="2" charset="0"/>
              </a:rPr>
              <a:t>Earth teach me to forget myself </a:t>
            </a:r>
          </a:p>
          <a:p>
            <a:pPr marL="457200" indent="-457200"/>
            <a:r>
              <a:rPr lang="en-US" sz="1600" dirty="0">
                <a:latin typeface="Sitka Banner" pitchFamily="2" charset="0"/>
              </a:rPr>
              <a:t>	~ as melted snow forgets its life.</a:t>
            </a:r>
          </a:p>
          <a:p>
            <a:pPr marL="457200" indent="-457200"/>
            <a:r>
              <a:rPr lang="en-US" sz="1600" dirty="0">
                <a:latin typeface="Sitka Banner" pitchFamily="2" charset="0"/>
              </a:rPr>
              <a:t>Earth teach me to remember kindness </a:t>
            </a:r>
          </a:p>
          <a:p>
            <a:pPr marL="457200" indent="-457200"/>
            <a:r>
              <a:rPr lang="en-US" sz="1600" dirty="0">
                <a:latin typeface="Sitka Banner" pitchFamily="2" charset="0"/>
              </a:rPr>
              <a:t>	~ as dry fields weep with rain.</a:t>
            </a:r>
          </a:p>
          <a:p>
            <a:pPr marL="457200" indent="-457200"/>
            <a:endParaRPr lang="en-US" sz="1600" dirty="0">
              <a:latin typeface="Sitka Banner" pitchFamily="2" charset="0"/>
            </a:endParaRPr>
          </a:p>
          <a:p>
            <a:pPr marL="457200" indent="-457200" algn="ctr"/>
            <a:r>
              <a:rPr lang="en-US" sz="1600" dirty="0">
                <a:latin typeface="Sitka Banner" pitchFamily="2" charset="0"/>
              </a:rPr>
              <a:t>~ Native American Prayer ~</a:t>
            </a:r>
          </a:p>
          <a:p>
            <a:endParaRPr lang="en-US" sz="1600" dirty="0">
              <a:latin typeface="Sitka Banner" pitchFamily="2" charset="0"/>
            </a:endParaRPr>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IMG_1642.JPG"/>
          <p:cNvPicPr>
            <a:picLocks noGrp="1" noChangeAspect="1"/>
          </p:cNvPicPr>
          <p:nvPr>
            <p:ph type="pic" idx="1"/>
          </p:nvPr>
        </p:nvPicPr>
        <p:blipFill>
          <a:blip r:embed="rId2" cstate="print"/>
          <a:srcRect/>
          <a:stretch>
            <a:fillRect/>
          </a:stretch>
        </p:blipFill>
        <p:spPr>
          <a:xfrm>
            <a:off x="1981200" y="457200"/>
            <a:ext cx="5145088" cy="38588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 Placeholder 6"/>
          <p:cNvSpPr>
            <a:spLocks noGrp="1"/>
          </p:cNvSpPr>
          <p:nvPr>
            <p:ph type="body" sz="half" idx="2"/>
          </p:nvPr>
        </p:nvSpPr>
        <p:spPr>
          <a:xfrm>
            <a:off x="1447800" y="4419600"/>
            <a:ext cx="6172200" cy="1752600"/>
          </a:xfrm>
        </p:spPr>
        <p:txBody>
          <a:bodyPr>
            <a:normAutofit fontScale="25000" lnSpcReduction="20000"/>
          </a:bodyPr>
          <a:lstStyle/>
          <a:p>
            <a:pPr algn="just">
              <a:lnSpc>
                <a:spcPct val="120000"/>
              </a:lnSpc>
            </a:pPr>
            <a:r>
              <a:rPr lang="en-US" sz="9600" dirty="0">
                <a:latin typeface="Sitka Banner" pitchFamily="2" charset="0"/>
              </a:rPr>
              <a:t>That which is on earth We have made but as a glittering show for the earth, in order that We may test them—as to which of them are best in conduct.</a:t>
            </a:r>
          </a:p>
          <a:p>
            <a:endParaRPr lang="en-US" dirty="0">
              <a:latin typeface="Sitka Banner" pitchFamily="2" charset="0"/>
            </a:endParaRPr>
          </a:p>
          <a:p>
            <a:pPr algn="ctr"/>
            <a:endParaRPr lang="en-US" sz="3800" dirty="0">
              <a:latin typeface="Sitka Banner" pitchFamily="2" charset="0"/>
            </a:endParaRPr>
          </a:p>
          <a:p>
            <a:pPr algn="ctr"/>
            <a:r>
              <a:rPr lang="en-US" sz="6400" dirty="0">
                <a:latin typeface="Sitka Banner" pitchFamily="2" charset="0"/>
              </a:rPr>
              <a:t>~ </a:t>
            </a:r>
            <a:r>
              <a:rPr lang="en-US" sz="6400" dirty="0" err="1">
                <a:latin typeface="Sitka Banner" pitchFamily="2" charset="0"/>
              </a:rPr>
              <a:t>Qur'án</a:t>
            </a:r>
            <a:r>
              <a:rPr lang="en-US" sz="6400" dirty="0">
                <a:latin typeface="Sitka Banner" pitchFamily="2" charset="0"/>
              </a:rPr>
              <a:t> (Yusuf </a:t>
            </a:r>
            <a:r>
              <a:rPr lang="en-US" sz="6400" dirty="0" err="1">
                <a:latin typeface="Sitka Banner" pitchFamily="2" charset="0"/>
              </a:rPr>
              <a:t>Alí</a:t>
            </a:r>
            <a:r>
              <a:rPr lang="en-US" sz="6400" dirty="0">
                <a:latin typeface="Sitka Banner" pitchFamily="2" charset="0"/>
              </a:rPr>
              <a:t> </a:t>
            </a:r>
            <a:r>
              <a:rPr lang="en-US" sz="6400" dirty="0" err="1">
                <a:latin typeface="Sitka Banner" pitchFamily="2" charset="0"/>
              </a:rPr>
              <a:t>tr</a:t>
            </a:r>
            <a:r>
              <a:rPr lang="en-US" sz="6400" dirty="0">
                <a:latin typeface="Sitka Banner" pitchFamily="2" charset="0"/>
              </a:rPr>
              <a:t>), 18:7 ~</a:t>
            </a:r>
          </a:p>
          <a:p>
            <a:endParaRPr lang="en-US" dirty="0"/>
          </a:p>
        </p:txBody>
      </p:sp>
    </p:spTree>
  </p:cSld>
  <p:clrMapOvr>
    <a:masterClrMapping/>
  </p:clrMapOvr>
  <p:transition>
    <p:wipe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48-M.JPG"/>
          <p:cNvPicPr>
            <a:picLocks noChangeAspect="1"/>
          </p:cNvPicPr>
          <p:nvPr/>
        </p:nvPicPr>
        <p:blipFill>
          <a:blip r:embed="rId2" cstate="print"/>
          <a:stretch>
            <a:fillRect/>
          </a:stretch>
        </p:blipFill>
        <p:spPr>
          <a:xfrm>
            <a:off x="1981200" y="152400"/>
            <a:ext cx="5334000" cy="39441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2438400" y="4343400"/>
            <a:ext cx="4724400" cy="2308324"/>
          </a:xfrm>
          <a:prstGeom prst="rect">
            <a:avLst/>
          </a:prstGeom>
          <a:noFill/>
        </p:spPr>
        <p:txBody>
          <a:bodyPr wrap="square" rtlCol="0">
            <a:spAutoFit/>
          </a:bodyPr>
          <a:lstStyle/>
          <a:p>
            <a:r>
              <a:rPr lang="en-US" sz="2200" dirty="0">
                <a:latin typeface="Sitka Banner" pitchFamily="2" charset="0"/>
              </a:rPr>
              <a:t>My heart today smiles</a:t>
            </a:r>
          </a:p>
          <a:p>
            <a:r>
              <a:rPr lang="en-US" sz="2200" dirty="0">
                <a:latin typeface="Sitka Banner" pitchFamily="2" charset="0"/>
              </a:rPr>
              <a:t>	At its past night of tears</a:t>
            </a:r>
          </a:p>
          <a:p>
            <a:r>
              <a:rPr lang="en-US" sz="2200" dirty="0">
                <a:latin typeface="Sitka Banner" pitchFamily="2" charset="0"/>
              </a:rPr>
              <a:t>Like a wet tree</a:t>
            </a:r>
          </a:p>
          <a:p>
            <a:r>
              <a:rPr lang="en-US" sz="2200" dirty="0">
                <a:latin typeface="Sitka Banner" pitchFamily="2" charset="0"/>
              </a:rPr>
              <a:t>	glistening in the sun</a:t>
            </a:r>
          </a:p>
          <a:p>
            <a:r>
              <a:rPr lang="en-US" sz="2200" dirty="0">
                <a:latin typeface="Sitka Banner" pitchFamily="2" charset="0"/>
              </a:rPr>
              <a:t>		after the rain has passed.</a:t>
            </a:r>
          </a:p>
          <a:p>
            <a:endParaRPr lang="en-US" dirty="0">
              <a:latin typeface="Sitka Banner" pitchFamily="2" charset="0"/>
            </a:endParaRPr>
          </a:p>
          <a:p>
            <a:pPr algn="ctr"/>
            <a:r>
              <a:rPr lang="en-US" sz="1600" b="1" dirty="0">
                <a:latin typeface="Sitka Banner" pitchFamily="2" charset="0"/>
              </a:rPr>
              <a:t>~ </a:t>
            </a:r>
            <a:r>
              <a:rPr lang="en-US" sz="1600" dirty="0">
                <a:latin typeface="Sitka Banner" pitchFamily="2" charset="0"/>
              </a:rPr>
              <a:t>Source Unknown </a:t>
            </a:r>
            <a:r>
              <a:rPr lang="en-US" sz="1600" b="1" dirty="0">
                <a:latin typeface="Sitka Banner" pitchFamily="2" charset="0"/>
              </a:rPr>
              <a:t>~</a:t>
            </a:r>
            <a:endParaRPr lang="en-US" sz="1600" dirty="0">
              <a:latin typeface="Sitka Banner" pitchFamily="2" charset="0"/>
            </a:endParaRPr>
          </a:p>
        </p:txBody>
      </p:sp>
    </p:spTree>
  </p:cSld>
  <p:clrMapOvr>
    <a:masterClrMapping/>
  </p:clrMapOvr>
  <p:transition>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1000" y="838200"/>
            <a:ext cx="4191000" cy="5539978"/>
          </a:xfrm>
          <a:prstGeom prst="rect">
            <a:avLst/>
          </a:prstGeom>
          <a:noFill/>
        </p:spPr>
        <p:txBody>
          <a:bodyPr wrap="square" rtlCol="0">
            <a:spAutoFit/>
          </a:bodyPr>
          <a:lstStyle/>
          <a:p>
            <a:pPr algn="just"/>
            <a:r>
              <a:rPr lang="en-US" sz="2000" dirty="0">
                <a:latin typeface="Sitka Banner" pitchFamily="2" charset="0"/>
              </a:rPr>
              <a:t>Righteous art thou, O Lord, and upright are Thy judgments. Thou hast commanded Thy testimonies in righteousness and exceeding faithfulness. My zeal hath undone me, because mine adversaries have forgotten Thy words. Thy word is tried to the uttermost, and Thy servant </a:t>
            </a:r>
            <a:r>
              <a:rPr lang="en-US" sz="2000" dirty="0" err="1">
                <a:latin typeface="Sitka Banner" pitchFamily="2" charset="0"/>
              </a:rPr>
              <a:t>loveth</a:t>
            </a:r>
            <a:r>
              <a:rPr lang="en-US" sz="2000" dirty="0">
                <a:latin typeface="Sitka Banner" pitchFamily="2" charset="0"/>
              </a:rPr>
              <a:t> it. I am small and despised, yet I have not forgotten Thy precepts. Thy righteousness is an everlasting righteousness, and Thy law is the truth. Trouble and anguish have overtaken me, yet Thy commandments are my delight. Thy testimonies are righteous for ever; give me understanding and I shall live.</a:t>
            </a:r>
          </a:p>
          <a:p>
            <a:endParaRPr lang="en-US" dirty="0">
              <a:latin typeface="Sitka Banner" pitchFamily="2" charset="0"/>
            </a:endParaRPr>
          </a:p>
          <a:p>
            <a:pPr algn="ctr"/>
            <a:r>
              <a:rPr lang="en-US" sz="1600" i="1" dirty="0">
                <a:latin typeface="Sitka Banner" pitchFamily="2" charset="0"/>
              </a:rPr>
              <a:t>~ Psalms</a:t>
            </a:r>
            <a:r>
              <a:rPr lang="en-US" sz="1600" dirty="0">
                <a:latin typeface="Sitka Banner" pitchFamily="2" charset="0"/>
              </a:rPr>
              <a:t>, 119:137-144 ~</a:t>
            </a:r>
          </a:p>
        </p:txBody>
      </p:sp>
      <p:pic>
        <p:nvPicPr>
          <p:cNvPr id="3" name="Picture 2" descr="IMG_0010.JPG"/>
          <p:cNvPicPr>
            <a:picLocks noChangeAspect="1"/>
          </p:cNvPicPr>
          <p:nvPr/>
        </p:nvPicPr>
        <p:blipFill>
          <a:blip r:embed="rId2" cstate="print"/>
          <a:stretch>
            <a:fillRect/>
          </a:stretch>
        </p:blipFill>
        <p:spPr>
          <a:xfrm>
            <a:off x="609600" y="990600"/>
            <a:ext cx="3498766" cy="4724400"/>
          </a:xfrm>
          <a:prstGeom prst="rect">
            <a:avLst/>
          </a:prstGeom>
          <a:ln>
            <a:noFill/>
          </a:ln>
          <a:effectLst>
            <a:softEdge rad="112500"/>
          </a:effectLst>
        </p:spPr>
      </p:pic>
    </p:spTree>
  </p:cSld>
  <p:clrMapOvr>
    <a:masterClrMapping/>
  </p:clrMapOvr>
  <p:transition>
    <p:pull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400"/>
            <a:ext cx="5410200" cy="5047536"/>
          </a:xfrm>
          <a:prstGeom prst="rect">
            <a:avLst/>
          </a:prstGeom>
          <a:noFill/>
        </p:spPr>
        <p:txBody>
          <a:bodyPr wrap="square" rtlCol="0">
            <a:spAutoFit/>
          </a:bodyPr>
          <a:lstStyle/>
          <a:p>
            <a:pPr algn="r"/>
            <a:r>
              <a:rPr lang="en-US" dirty="0">
                <a:latin typeface="Sitka Banner" pitchFamily="2" charset="0"/>
              </a:rPr>
              <a:t>Have you ever thought of yourself as an Island?</a:t>
            </a:r>
          </a:p>
          <a:p>
            <a:pPr algn="r"/>
            <a:r>
              <a:rPr lang="en-US" dirty="0">
                <a:latin typeface="Sitka Banner" pitchFamily="2" charset="0"/>
              </a:rPr>
              <a:t>We all stand alone in the flow of the river around us.</a:t>
            </a:r>
          </a:p>
          <a:p>
            <a:pPr algn="r"/>
            <a:r>
              <a:rPr lang="en-US" dirty="0">
                <a:latin typeface="Sitka Banner" pitchFamily="2" charset="0"/>
              </a:rPr>
              <a:t>You see all the other islands as the shore which is safe.</a:t>
            </a:r>
          </a:p>
          <a:p>
            <a:pPr algn="r"/>
            <a:r>
              <a:rPr lang="en-US" dirty="0">
                <a:latin typeface="Sitka Banner" pitchFamily="2" charset="0"/>
              </a:rPr>
              <a:t>They see you as part of that for which they yearn.</a:t>
            </a:r>
          </a:p>
          <a:p>
            <a:pPr algn="r"/>
            <a:r>
              <a:rPr lang="en-US" dirty="0">
                <a:latin typeface="Sitka Banner" pitchFamily="2" charset="0"/>
              </a:rPr>
              <a:t>We all reach out and try to touch that </a:t>
            </a:r>
          </a:p>
          <a:p>
            <a:pPr algn="r"/>
            <a:r>
              <a:rPr lang="en-US" dirty="0">
                <a:latin typeface="Sitka Banner" pitchFamily="2" charset="0"/>
              </a:rPr>
              <a:t>which is real and secure.</a:t>
            </a:r>
          </a:p>
          <a:p>
            <a:pPr algn="r"/>
            <a:r>
              <a:rPr lang="en-US" dirty="0">
                <a:latin typeface="Sitka Banner" pitchFamily="2" charset="0"/>
              </a:rPr>
              <a:t>We exert all of that which we possess—our riches—</a:t>
            </a:r>
          </a:p>
          <a:p>
            <a:pPr algn="r"/>
            <a:r>
              <a:rPr lang="en-US" dirty="0">
                <a:latin typeface="Sitka Banner" pitchFamily="2" charset="0"/>
              </a:rPr>
              <a:t>our love— our being!</a:t>
            </a:r>
          </a:p>
          <a:p>
            <a:pPr algn="r"/>
            <a:r>
              <a:rPr lang="en-US" dirty="0">
                <a:latin typeface="Sitka Banner" pitchFamily="2" charset="0"/>
              </a:rPr>
              <a:t>But to truly become a part is not to be, so our hearts are</a:t>
            </a:r>
          </a:p>
          <a:p>
            <a:pPr algn="r"/>
            <a:r>
              <a:rPr lang="en-US" dirty="0">
                <a:latin typeface="Sitka Banner" pitchFamily="2" charset="0"/>
              </a:rPr>
              <a:t>broken and we are crushed.</a:t>
            </a:r>
          </a:p>
          <a:p>
            <a:pPr algn="r"/>
            <a:r>
              <a:rPr lang="en-US" dirty="0">
                <a:latin typeface="Sitka Banner" pitchFamily="2" charset="0"/>
              </a:rPr>
              <a:t>Be not sad of heart or broken of spirit.</a:t>
            </a:r>
          </a:p>
          <a:p>
            <a:pPr algn="r"/>
            <a:r>
              <a:rPr lang="en-US" dirty="0">
                <a:latin typeface="Sitka Banner" pitchFamily="2" charset="0"/>
              </a:rPr>
              <a:t>That which we need so badly is there for us to </a:t>
            </a:r>
          </a:p>
          <a:p>
            <a:pPr algn="r"/>
            <a:r>
              <a:rPr lang="en-US" dirty="0">
                <a:latin typeface="Sitka Banner" pitchFamily="2" charset="0"/>
              </a:rPr>
              <a:t>reach out and</a:t>
            </a:r>
          </a:p>
          <a:p>
            <a:pPr algn="r"/>
            <a:r>
              <a:rPr lang="en-US" dirty="0">
                <a:latin typeface="Sitka Banner" pitchFamily="2" charset="0"/>
              </a:rPr>
              <a:t>touch at all times.</a:t>
            </a:r>
          </a:p>
          <a:p>
            <a:pPr algn="r"/>
            <a:r>
              <a:rPr lang="en-US" dirty="0">
                <a:latin typeface="Sitka Banner" pitchFamily="2" charset="0"/>
              </a:rPr>
              <a:t>The stream which joins us all—</a:t>
            </a:r>
          </a:p>
          <a:p>
            <a:pPr algn="r"/>
            <a:r>
              <a:rPr lang="en-US" dirty="0">
                <a:latin typeface="Sitka Banner" pitchFamily="2" charset="0"/>
              </a:rPr>
              <a:t>God's Love!</a:t>
            </a:r>
          </a:p>
          <a:p>
            <a:endParaRPr lang="en-US" dirty="0">
              <a:latin typeface="Sitka Banner" pitchFamily="2" charset="0"/>
            </a:endParaRPr>
          </a:p>
          <a:p>
            <a:pPr algn="ctr"/>
            <a:r>
              <a:rPr lang="en-US" sz="1600" b="1" dirty="0">
                <a:latin typeface="Sitka Banner" pitchFamily="2" charset="0"/>
              </a:rPr>
              <a:t>~  </a:t>
            </a:r>
            <a:r>
              <a:rPr lang="en-US" sz="1600" dirty="0">
                <a:latin typeface="Sitka Banner" pitchFamily="2" charset="0"/>
              </a:rPr>
              <a:t>Bill Black </a:t>
            </a:r>
            <a:r>
              <a:rPr lang="en-US" sz="1600" b="1" dirty="0">
                <a:latin typeface="Sitka Banner" pitchFamily="2" charset="0"/>
              </a:rPr>
              <a:t>~</a:t>
            </a:r>
            <a:endParaRPr lang="en-US" sz="1600" dirty="0">
              <a:latin typeface="Sitka Banner" pitchFamily="2" charset="0"/>
            </a:endParaRPr>
          </a:p>
        </p:txBody>
      </p:sp>
      <p:pic>
        <p:nvPicPr>
          <p:cNvPr id="3" name="Picture 2" descr="IMG_0777.JPG"/>
          <p:cNvPicPr>
            <a:picLocks noChangeAspect="1"/>
          </p:cNvPicPr>
          <p:nvPr/>
        </p:nvPicPr>
        <p:blipFill>
          <a:blip r:embed="rId2" cstate="print"/>
          <a:stretch>
            <a:fillRect/>
          </a:stretch>
        </p:blipFill>
        <p:spPr>
          <a:xfrm>
            <a:off x="5638800" y="917448"/>
            <a:ext cx="3040982" cy="41087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4495800" y="1371600"/>
            <a:ext cx="3962400" cy="4724400"/>
          </a:xfrm>
          <a:prstGeom prst="rect">
            <a:avLst/>
          </a:prstGeom>
        </p:spPr>
        <p:txBody>
          <a:bodyPr>
            <a:normAutofit fontScale="40000" lnSpcReduction="20000"/>
          </a:bodyPr>
          <a:lstStyle/>
          <a:p>
            <a:pPr marL="342900" marR="0" lvl="0" indent="-342900" algn="just" defTabSz="914400" rtl="0" eaLnBrk="1" fontAlgn="auto" latinLnBrk="0" hangingPunct="1">
              <a:lnSpc>
                <a:spcPct val="100000"/>
              </a:lnSpc>
              <a:spcBef>
                <a:spcPct val="20000"/>
              </a:spcBef>
              <a:spcAft>
                <a:spcPts val="0"/>
              </a:spcAft>
              <a:buClrTx/>
              <a:buSzTx/>
              <a:tabLst/>
              <a:defRPr/>
            </a:pPr>
            <a:r>
              <a:rPr kumimoji="0" lang="en-US" sz="6000" b="1" i="0" u="none" strike="noStrike" kern="1200" cap="none" spc="0" normalizeH="0" baseline="0" noProof="0" dirty="0">
                <a:ln>
                  <a:noFill/>
                </a:ln>
                <a:solidFill>
                  <a:schemeClr val="tx1"/>
                </a:solidFill>
                <a:effectLst/>
                <a:uLnTx/>
                <a:uFillTx/>
                <a:latin typeface="Daffadowndilly NF" pitchFamily="18" charset="0"/>
                <a:ea typeface="+mn-ea"/>
                <a:cs typeface="+mn-cs"/>
              </a:rPr>
              <a:t>	</a:t>
            </a:r>
            <a:r>
              <a:rPr kumimoji="0" lang="en-US" sz="6000" i="0" u="none" strike="noStrike" kern="1200" cap="none" spc="0" normalizeH="0" baseline="0" noProof="0" dirty="0">
                <a:ln>
                  <a:noFill/>
                </a:ln>
                <a:solidFill>
                  <a:schemeClr val="tx1"/>
                </a:solidFill>
                <a:effectLst/>
                <a:uLnTx/>
                <a:uFillTx/>
                <a:latin typeface="Sitka Banner" pitchFamily="2" charset="0"/>
              </a:rPr>
              <a:t>Then there are among men such as say, "We believe in Allah;” but when they suffer affliction in (the cause of) Allah, they treat men's oppression as if it were the Wrath of Allah! and if help comes (to thee) from thy Lord, they are sure to say, “We have (always) been with you!” Does not Allah know best all that is in the hearts of all Creation?</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4500" i="1" u="none" strike="noStrike" kern="1200" cap="none" spc="0" normalizeH="0" baseline="0" noProof="0" dirty="0">
              <a:ln>
                <a:noFill/>
              </a:ln>
              <a:solidFill>
                <a:schemeClr val="tx1"/>
              </a:solidFill>
              <a:effectLst/>
              <a:uLnTx/>
              <a:uFillTx/>
              <a:latin typeface="Sitka Banner" pitchFamily="2"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4000" i="1" u="none" strike="noStrike" kern="1200" cap="none" spc="0" normalizeH="0" baseline="0" noProof="0" dirty="0">
                <a:ln>
                  <a:noFill/>
                </a:ln>
                <a:solidFill>
                  <a:schemeClr val="tx1"/>
                </a:solidFill>
                <a:effectLst/>
                <a:uLnTx/>
                <a:uFillTx/>
                <a:latin typeface="Sitka Banner" pitchFamily="2" charset="0"/>
              </a:rPr>
              <a:t>~ </a:t>
            </a:r>
            <a:r>
              <a:rPr kumimoji="0" lang="en-US" sz="4000" i="1" u="none" strike="noStrike" kern="1200" cap="none" spc="0" normalizeH="0" baseline="0" noProof="0" dirty="0" err="1">
                <a:ln>
                  <a:noFill/>
                </a:ln>
                <a:solidFill>
                  <a:schemeClr val="tx1"/>
                </a:solidFill>
                <a:effectLst/>
                <a:uLnTx/>
                <a:uFillTx/>
                <a:latin typeface="Sitka Banner" pitchFamily="2" charset="0"/>
              </a:rPr>
              <a:t>Qur'án</a:t>
            </a:r>
            <a:r>
              <a:rPr kumimoji="0" lang="en-US" sz="4000" i="1" u="none" strike="noStrike" kern="1200" cap="none" spc="0" normalizeH="0" baseline="0" noProof="0" dirty="0">
                <a:ln>
                  <a:noFill/>
                </a:ln>
                <a:solidFill>
                  <a:schemeClr val="tx1"/>
                </a:solidFill>
                <a:effectLst/>
                <a:uLnTx/>
                <a:uFillTx/>
                <a:latin typeface="Sitka Banner" pitchFamily="2" charset="0"/>
              </a:rPr>
              <a:t>  </a:t>
            </a:r>
            <a:r>
              <a:rPr kumimoji="0" lang="en-US" sz="4000" i="0" u="none" strike="noStrike" kern="1200" cap="none" spc="0" normalizeH="0" baseline="0" noProof="0" dirty="0">
                <a:ln>
                  <a:noFill/>
                </a:ln>
                <a:solidFill>
                  <a:schemeClr val="tx1"/>
                </a:solidFill>
                <a:effectLst/>
                <a:uLnTx/>
                <a:uFillTx/>
                <a:latin typeface="Sitka Banner" pitchFamily="2" charset="0"/>
              </a:rPr>
              <a:t>(Yusuf Ali </a:t>
            </a:r>
            <a:r>
              <a:rPr kumimoji="0" lang="en-US" sz="4000" i="0" u="none" strike="noStrike" kern="1200" cap="none" spc="0" normalizeH="0" baseline="0" noProof="0" dirty="0" err="1">
                <a:ln>
                  <a:noFill/>
                </a:ln>
                <a:solidFill>
                  <a:schemeClr val="tx1"/>
                </a:solidFill>
                <a:effectLst/>
                <a:uLnTx/>
                <a:uFillTx/>
                <a:latin typeface="Sitka Banner" pitchFamily="2" charset="0"/>
              </a:rPr>
              <a:t>tr</a:t>
            </a:r>
            <a:r>
              <a:rPr kumimoji="0" lang="en-US" sz="4000" i="0" u="none" strike="noStrike" kern="1200" cap="none" spc="0" normalizeH="0" baseline="0" noProof="0" dirty="0">
                <a:ln>
                  <a:noFill/>
                </a:ln>
                <a:solidFill>
                  <a:schemeClr val="tx1"/>
                </a:solidFill>
                <a:effectLst/>
                <a:uLnTx/>
                <a:uFillTx/>
                <a:latin typeface="Sitka Banner" pitchFamily="2" charset="0"/>
              </a:rPr>
              <a:t>), 29:10 ~</a:t>
            </a:r>
          </a:p>
        </p:txBody>
      </p:sp>
      <p:pic>
        <p:nvPicPr>
          <p:cNvPr id="7" name="Picture 6" descr="IMG_0004.JPG"/>
          <p:cNvPicPr>
            <a:picLocks noChangeAspect="1"/>
          </p:cNvPicPr>
          <p:nvPr/>
        </p:nvPicPr>
        <p:blipFill>
          <a:blip r:embed="rId2" cstate="print"/>
          <a:stretch>
            <a:fillRect/>
          </a:stretch>
        </p:blipFill>
        <p:spPr>
          <a:xfrm>
            <a:off x="685800" y="685800"/>
            <a:ext cx="4063697" cy="5486400"/>
          </a:xfrm>
          <a:prstGeom prst="rect">
            <a:avLst/>
          </a:prstGeom>
          <a:ln>
            <a:noFill/>
          </a:ln>
          <a:effectLst>
            <a:softEdge rad="112500"/>
          </a:effectLst>
        </p:spPr>
      </p:pic>
    </p:spTree>
  </p:cSld>
  <p:clrMapOvr>
    <a:masterClrMapping/>
  </p:clrMapOvr>
  <p:transition>
    <p:pull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867</TotalTime>
  <Words>2226</Words>
  <Application>Microsoft Office PowerPoint</Application>
  <PresentationFormat>On-screen Show (4:3)</PresentationFormat>
  <Paragraphs>193</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Coventry Garden NF</vt:lpstr>
      <vt:lpstr>Daffadowndilly NF</vt:lpstr>
      <vt:lpstr>Sitka Banner</vt:lpstr>
      <vt:lpstr>Office Theme</vt:lpstr>
      <vt:lpstr>No Mud, No Lotus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Jaine Toth</dc:creator>
  <cp:lastModifiedBy>Jaine Toth</cp:lastModifiedBy>
  <cp:revision>64</cp:revision>
  <dcterms:created xsi:type="dcterms:W3CDTF">2020-07-23T14:40:47Z</dcterms:created>
  <dcterms:modified xsi:type="dcterms:W3CDTF">2024-02-17T19:59:19Z</dcterms:modified>
</cp:coreProperties>
</file>