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6" r:id="rId6"/>
    <p:sldId id="260" r:id="rId7"/>
    <p:sldId id="261" r:id="rId8"/>
    <p:sldId id="262" r:id="rId9"/>
    <p:sldId id="263" r:id="rId10"/>
    <p:sldId id="265" r:id="rId11"/>
    <p:sldId id="267" r:id="rId12"/>
    <p:sldId id="292" r:id="rId13"/>
    <p:sldId id="293" r:id="rId14"/>
    <p:sldId id="294" r:id="rId15"/>
    <p:sldId id="272" r:id="rId16"/>
    <p:sldId id="29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37" y="-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9AA7E69-ADC8-4489-B724-4598C4477DBD}"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76117-D5A3-490A-8C50-AAB3CCD9201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AA7E69-ADC8-4489-B724-4598C4477DBD}"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76117-D5A3-490A-8C50-AAB3CCD9201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AA7E69-ADC8-4489-B724-4598C4477DBD}"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76117-D5A3-490A-8C50-AAB3CCD9201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AA7E69-ADC8-4489-B724-4598C4477DBD}"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76117-D5A3-490A-8C50-AAB3CCD9201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AA7E69-ADC8-4489-B724-4598C4477DBD}"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76117-D5A3-490A-8C50-AAB3CCD9201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9AA7E69-ADC8-4489-B724-4598C4477DBD}" type="datetimeFigureOut">
              <a:rPr lang="en-US" smtClean="0"/>
              <a:pPr/>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F76117-D5A3-490A-8C50-AAB3CCD9201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AA7E69-ADC8-4489-B724-4598C4477DBD}" type="datetimeFigureOut">
              <a:rPr lang="en-US" smtClean="0"/>
              <a:pPr/>
              <a:t>4/28/2025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F76117-D5A3-490A-8C50-AAB3CCD9201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AA7E69-ADC8-4489-B724-4598C4477DBD}" type="datetimeFigureOut">
              <a:rPr lang="en-US" smtClean="0"/>
              <a:pPr/>
              <a:t>4/28/2025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F76117-D5A3-490A-8C50-AAB3CCD9201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AA7E69-ADC8-4489-B724-4598C4477DBD}" type="datetimeFigureOut">
              <a:rPr lang="en-US" smtClean="0"/>
              <a:pPr/>
              <a:t>4/28/2025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F76117-D5A3-490A-8C50-AAB3CCD9201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AA7E69-ADC8-4489-B724-4598C4477DBD}" type="datetimeFigureOut">
              <a:rPr lang="en-US" smtClean="0"/>
              <a:pPr/>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F76117-D5A3-490A-8C50-AAB3CCD9201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AA7E69-ADC8-4489-B724-4598C4477DBD}" type="datetimeFigureOut">
              <a:rPr lang="en-US" smtClean="0"/>
              <a:pPr/>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F76117-D5A3-490A-8C50-AAB3CCD9201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AA7E69-ADC8-4489-B724-4598C4477DBD}" type="datetimeFigureOut">
              <a:rPr lang="en-US" smtClean="0"/>
              <a:pPr/>
              <a:t>4/28/2025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F76117-D5A3-490A-8C50-AAB3CCD9201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lum bright="30000"/>
          </a:blip>
          <a:srcRect/>
          <a:stretch>
            <a:fillRect/>
          </a:stretch>
        </p:blipFill>
        <p:spPr bwMode="auto">
          <a:xfrm>
            <a:off x="31531" y="0"/>
            <a:ext cx="9112469" cy="6858000"/>
          </a:xfrm>
          <a:prstGeom prst="rect">
            <a:avLst/>
          </a:prstGeom>
          <a:noFill/>
          <a:ln w="9525">
            <a:noFill/>
            <a:miter lim="800000"/>
            <a:headEnd/>
            <a:tailEnd/>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685800" y="2438400"/>
            <a:ext cx="7772400" cy="1695450"/>
          </a:xfrm>
        </p:spPr>
        <p:txBody>
          <a:bodyPr>
            <a:noAutofit/>
          </a:bodyPr>
          <a:lstStyle/>
          <a:p>
            <a:pPr>
              <a:lnSpc>
                <a:spcPct val="150000"/>
              </a:lnSpc>
            </a:pPr>
            <a:r>
              <a:rPr lang="en-US" sz="6600" dirty="0">
                <a:solidFill>
                  <a:schemeClr val="accent1">
                    <a:lumMod val="50000"/>
                  </a:schemeClr>
                </a:solidFill>
                <a:effectLst>
                  <a:outerShdw blurRad="38100" dist="38100" dir="2700000" algn="tl">
                    <a:srgbClr val="000000">
                      <a:alpha val="43137"/>
                    </a:srgbClr>
                  </a:outerShdw>
                </a:effectLst>
                <a:latin typeface="Shadow Tag" pitchFamily="2" charset="0"/>
              </a:rPr>
              <a:t>Weaving the Arts</a:t>
            </a:r>
            <a:br>
              <a:rPr lang="en-US" sz="6600" dirty="0">
                <a:solidFill>
                  <a:schemeClr val="accent1">
                    <a:lumMod val="50000"/>
                  </a:schemeClr>
                </a:solidFill>
                <a:effectLst>
                  <a:outerShdw blurRad="38100" dist="38100" dir="2700000" algn="tl">
                    <a:srgbClr val="000000">
                      <a:alpha val="43137"/>
                    </a:srgbClr>
                  </a:outerShdw>
                </a:effectLst>
                <a:latin typeface="Shadow Tag" pitchFamily="2" charset="0"/>
              </a:rPr>
            </a:br>
            <a:r>
              <a:rPr lang="en-US" sz="6600" dirty="0">
                <a:solidFill>
                  <a:schemeClr val="accent1">
                    <a:lumMod val="50000"/>
                  </a:schemeClr>
                </a:solidFill>
                <a:effectLst>
                  <a:outerShdw blurRad="38100" dist="38100" dir="2700000" algn="tl">
                    <a:srgbClr val="000000">
                      <a:alpha val="43137"/>
                    </a:srgbClr>
                  </a:outerShdw>
                </a:effectLst>
                <a:latin typeface="Shadow Tag" pitchFamily="2" charset="0"/>
              </a:rPr>
              <a:t>into Community Life</a:t>
            </a:r>
            <a:endParaRPr lang="en-US" sz="6600" dirty="0">
              <a:solidFill>
                <a:schemeClr val="accent1">
                  <a:lumMod val="50000"/>
                </a:schemeClr>
              </a:solidFill>
              <a:effectLst>
                <a:outerShdw blurRad="38100" dist="38100" dir="2700000" algn="tl">
                  <a:srgbClr val="000000">
                    <a:alpha val="43137"/>
                  </a:srgbClr>
                </a:outerShdw>
              </a:effectLst>
              <a:latin typeface="Fete Accompli NF"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lum bright="30000"/>
          </a:blip>
          <a:srcRect/>
          <a:stretch>
            <a:fillRect/>
          </a:stretch>
        </p:blipFill>
        <p:spPr bwMode="auto">
          <a:xfrm>
            <a:off x="31531" y="0"/>
            <a:ext cx="9112469" cy="6858000"/>
          </a:xfrm>
          <a:prstGeom prst="rect">
            <a:avLst/>
          </a:prstGeom>
          <a:noFill/>
          <a:ln w="9525">
            <a:noFill/>
            <a:miter lim="800000"/>
            <a:headEnd/>
            <a:tailEnd/>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609600" y="2438400"/>
            <a:ext cx="7772400" cy="1695450"/>
          </a:xfrm>
        </p:spPr>
        <p:txBody>
          <a:bodyPr>
            <a:noAutofit/>
          </a:bodyPr>
          <a:lstStyle/>
          <a:p>
            <a:pPr>
              <a:lnSpc>
                <a:spcPct val="150000"/>
              </a:lnSpc>
            </a:pPr>
            <a:r>
              <a:rPr lang="en-US" sz="6600" dirty="0">
                <a:solidFill>
                  <a:schemeClr val="accent1">
                    <a:lumMod val="50000"/>
                  </a:schemeClr>
                </a:solidFill>
                <a:effectLst>
                  <a:outerShdw blurRad="38100" dist="38100" dir="2700000" algn="tl">
                    <a:srgbClr val="000000">
                      <a:alpha val="43137"/>
                    </a:srgbClr>
                  </a:outerShdw>
                </a:effectLst>
                <a:latin typeface="Shadow Tag" pitchFamily="2" charset="0"/>
              </a:rPr>
              <a:t>Weaving the Arts</a:t>
            </a:r>
            <a:br>
              <a:rPr lang="en-US" sz="6600" dirty="0">
                <a:solidFill>
                  <a:schemeClr val="accent1">
                    <a:lumMod val="50000"/>
                  </a:schemeClr>
                </a:solidFill>
                <a:effectLst>
                  <a:outerShdw blurRad="38100" dist="38100" dir="2700000" algn="tl">
                    <a:srgbClr val="000000">
                      <a:alpha val="43137"/>
                    </a:srgbClr>
                  </a:outerShdw>
                </a:effectLst>
                <a:latin typeface="Shadow Tag" pitchFamily="2" charset="0"/>
              </a:rPr>
            </a:br>
            <a:r>
              <a:rPr lang="en-US" sz="6600" dirty="0">
                <a:solidFill>
                  <a:schemeClr val="accent1">
                    <a:lumMod val="50000"/>
                  </a:schemeClr>
                </a:solidFill>
                <a:effectLst>
                  <a:outerShdw blurRad="38100" dist="38100" dir="2700000" algn="tl">
                    <a:srgbClr val="000000">
                      <a:alpha val="43137"/>
                    </a:srgbClr>
                  </a:outerShdw>
                </a:effectLst>
                <a:latin typeface="Shadow Tag" pitchFamily="2" charset="0"/>
              </a:rPr>
              <a:t>into Community Life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560" y="-2819400"/>
            <a:ext cx="9331960" cy="10363200"/>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r="100000" b="100000"/>
            </a:path>
            <a:tileRect l="-100000" t="-100000"/>
          </a:gra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073" name="Rectangle 1"/>
          <p:cNvSpPr>
            <a:spLocks noChangeArrowheads="1"/>
          </p:cNvSpPr>
          <p:nvPr/>
        </p:nvSpPr>
        <p:spPr bwMode="auto">
          <a:xfrm>
            <a:off x="1066800" y="990600"/>
            <a:ext cx="7391400"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sz="1400" b="1" dirty="0"/>
              <a:t>WHEN THERE'S NO FUNDS</a:t>
            </a:r>
            <a:br>
              <a:rPr lang="en-US" dirty="0"/>
            </a:br>
            <a:r>
              <a:rPr lang="en-US" sz="1200" dirty="0"/>
              <a:t>(As sung by a Spiritual Assembly)</a:t>
            </a:r>
            <a:br>
              <a:rPr lang="en-US" dirty="0"/>
            </a:br>
            <a:br>
              <a:rPr lang="en-US" dirty="0"/>
            </a:br>
            <a:r>
              <a:rPr lang="en-US" dirty="0"/>
              <a:t> </a:t>
            </a:r>
            <a:r>
              <a:rPr lang="en-US" sz="1200" dirty="0"/>
              <a:t>Sung to the tune of "When You're A Jet" from </a:t>
            </a:r>
            <a:r>
              <a:rPr lang="en-US" sz="1200" i="1" dirty="0"/>
              <a:t>West Side Story</a:t>
            </a:r>
            <a:br>
              <a:rPr lang="en-US" sz="1200" dirty="0"/>
            </a:br>
            <a:r>
              <a:rPr lang="en-US" sz="1200" dirty="0"/>
              <a:t>Lyrics by: Jai Kenyatta Anderson</a:t>
            </a:r>
            <a:br>
              <a:rPr lang="en-US" sz="1200" b="1" dirty="0"/>
            </a:br>
            <a:r>
              <a:rPr lang="en-US" sz="1200" b="1" dirty="0"/>
              <a:t>                                                     </a:t>
            </a:r>
            <a:br>
              <a:rPr lang="en-US" sz="1200" b="1" dirty="0"/>
            </a:br>
            <a:br>
              <a:rPr lang="en-US" sz="1200" b="1" dirty="0"/>
            </a:br>
            <a:r>
              <a:rPr lang="en-US" sz="1200" dirty="0"/>
              <a:t>When there's no funds, you can't get </a:t>
            </a:r>
            <a:r>
              <a:rPr lang="en-US" sz="1200" dirty="0" err="1"/>
              <a:t>nothin</a:t>
            </a:r>
            <a:r>
              <a:rPr lang="en-US" sz="1200" dirty="0"/>
              <a:t>' done.</a:t>
            </a:r>
            <a:br>
              <a:rPr lang="en-US" sz="1200" b="1" dirty="0"/>
            </a:br>
            <a:r>
              <a:rPr lang="en-US" sz="1200" dirty="0"/>
              <a:t>All the teaching work stops. There's no proclamation.</a:t>
            </a:r>
            <a:br>
              <a:rPr lang="en-US" sz="1200" b="1" dirty="0"/>
            </a:br>
            <a:br>
              <a:rPr lang="en-US" sz="1200" b="1" dirty="0"/>
            </a:br>
            <a:r>
              <a:rPr lang="en-US" sz="1200" dirty="0"/>
              <a:t>If there were funds, there's no reason to pause.</a:t>
            </a:r>
            <a:br>
              <a:rPr lang="en-US" sz="1200" b="1" dirty="0"/>
            </a:br>
            <a:r>
              <a:rPr lang="en-US" sz="1200" dirty="0" err="1"/>
              <a:t>Gotta</a:t>
            </a:r>
            <a:r>
              <a:rPr lang="en-US" sz="1200" dirty="0"/>
              <a:t> donate some more, please give to the Cause.</a:t>
            </a:r>
            <a:br>
              <a:rPr lang="en-US" sz="1200" b="1" dirty="0"/>
            </a:br>
            <a:br>
              <a:rPr lang="en-US" sz="1200" b="1" dirty="0"/>
            </a:br>
            <a:r>
              <a:rPr lang="en-US" sz="1200" dirty="0"/>
              <a:t>You're never alone. / Our lives can be so hectic</a:t>
            </a:r>
            <a:br>
              <a:rPr lang="en-US" sz="1200" b="1" dirty="0"/>
            </a:br>
            <a:r>
              <a:rPr lang="en-US" sz="1200" dirty="0"/>
              <a:t>The choice is your own, / Nothing is rejected . . . You're well protected.</a:t>
            </a:r>
            <a:br>
              <a:rPr lang="en-US" sz="1200" b="1" dirty="0"/>
            </a:br>
            <a:br>
              <a:rPr lang="en-US" sz="1200" b="1" dirty="0"/>
            </a:br>
            <a:r>
              <a:rPr lang="en-US" sz="1200" dirty="0"/>
              <a:t>Give to the fund (Yeah!) Don't hesitate. / The more you give, the more you'll relate.</a:t>
            </a:r>
            <a:br>
              <a:rPr lang="en-US" sz="1200" b="1" dirty="0"/>
            </a:br>
            <a:br>
              <a:rPr lang="en-US" sz="1200" b="1" dirty="0"/>
            </a:br>
            <a:r>
              <a:rPr lang="en-US" sz="1200" dirty="0"/>
              <a:t>Reach in your pocket, come on take a stand. / These blessings are for every woman and man.</a:t>
            </a:r>
            <a:br>
              <a:rPr lang="en-US" sz="1200" b="1" dirty="0"/>
            </a:br>
            <a:br>
              <a:rPr lang="en-US" sz="1200" b="1" dirty="0"/>
            </a:br>
            <a:r>
              <a:rPr lang="en-US" sz="1200" dirty="0"/>
              <a:t>Please, give it your all. / You only go 'round one time.</a:t>
            </a:r>
            <a:br>
              <a:rPr lang="en-US" sz="1200" b="1" dirty="0"/>
            </a:br>
            <a:r>
              <a:rPr lang="en-US" sz="1200" dirty="0"/>
              <a:t>Whether large or small. / The fund is our life-line; to all God's blessings.</a:t>
            </a:r>
            <a:br>
              <a:rPr lang="en-US" sz="1200" b="1" dirty="0"/>
            </a:br>
            <a:br>
              <a:rPr lang="en-US" sz="1200" b="1" dirty="0"/>
            </a:br>
            <a:r>
              <a:rPr lang="en-US" sz="1200" dirty="0"/>
              <a:t>Give to the fund (Yeah!) Don't hesitate.</a:t>
            </a:r>
            <a:br>
              <a:rPr lang="en-US" sz="1200" b="1" dirty="0"/>
            </a:br>
            <a:r>
              <a:rPr lang="en-US" sz="1200" dirty="0"/>
              <a:t>The more you give, the more you'll feel great.</a:t>
            </a:r>
            <a:br>
              <a:rPr lang="en-US" sz="1200" b="1" dirty="0"/>
            </a:br>
            <a:r>
              <a:rPr lang="en-US" sz="1200" dirty="0"/>
              <a:t>When you make - that- sac-</a:t>
            </a:r>
            <a:r>
              <a:rPr lang="en-US" sz="1200" dirty="0" err="1"/>
              <a:t>ri</a:t>
            </a:r>
            <a:r>
              <a:rPr lang="en-US" sz="1200" dirty="0"/>
              <a:t>-</a:t>
            </a:r>
            <a:r>
              <a:rPr lang="en-US" sz="1200" dirty="0" err="1"/>
              <a:t>fice</a:t>
            </a:r>
            <a:r>
              <a:rPr lang="en-US" sz="1200" dirty="0"/>
              <a:t>.</a:t>
            </a:r>
          </a:p>
          <a:p>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286000"/>
            <a:ext cx="9144000" cy="10363200"/>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r="100000" b="100000"/>
            </a:path>
            <a:tileRect l="-100000" t="-100000"/>
          </a:gra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073" name="Rectangle 1"/>
          <p:cNvSpPr>
            <a:spLocks noChangeArrowheads="1"/>
          </p:cNvSpPr>
          <p:nvPr/>
        </p:nvSpPr>
        <p:spPr bwMode="auto">
          <a:xfrm>
            <a:off x="838200" y="685800"/>
            <a:ext cx="7391400"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b="1" dirty="0"/>
              <a:t>TOMORROW</a:t>
            </a:r>
            <a:br>
              <a:rPr lang="en-US" sz="1400" dirty="0"/>
            </a:br>
            <a:r>
              <a:rPr lang="en-US" sz="1400" dirty="0"/>
              <a:t>(As sung by a new believer)</a:t>
            </a:r>
            <a:br>
              <a:rPr lang="en-US" sz="1400" dirty="0"/>
            </a:br>
            <a:br>
              <a:rPr lang="en-US" sz="1400" dirty="0"/>
            </a:br>
            <a:r>
              <a:rPr lang="en-US" sz="1400" dirty="0"/>
              <a:t> Sung to the tune of "Tomorrow" from </a:t>
            </a:r>
            <a:r>
              <a:rPr lang="en-US" sz="1400" i="1" dirty="0"/>
              <a:t>Annie</a:t>
            </a:r>
            <a:br>
              <a:rPr lang="en-US" sz="1400" dirty="0"/>
            </a:br>
            <a:r>
              <a:rPr lang="en-US" sz="1400" dirty="0"/>
              <a:t>Lyrics by: Jai Kenyatta Anderson</a:t>
            </a:r>
          </a:p>
          <a:p>
            <a:pPr algn="ctr"/>
            <a:br>
              <a:rPr lang="en-US" sz="1400" dirty="0"/>
            </a:br>
            <a:br>
              <a:rPr lang="en-US" sz="1400" b="1" dirty="0"/>
            </a:br>
            <a:r>
              <a:rPr lang="en-US" dirty="0"/>
              <a:t>The funds will be here tomorrow, </a:t>
            </a:r>
            <a:br>
              <a:rPr lang="en-US" b="1" dirty="0"/>
            </a:br>
            <a:r>
              <a:rPr lang="en-US" dirty="0"/>
              <a:t>but you got to hang on 'til tomorrow.</a:t>
            </a:r>
            <a:br>
              <a:rPr lang="en-US" b="1" dirty="0"/>
            </a:br>
            <a:r>
              <a:rPr lang="en-US" dirty="0" err="1"/>
              <a:t>There’'ll</a:t>
            </a:r>
            <a:r>
              <a:rPr lang="en-US" dirty="0"/>
              <a:t> be funds</a:t>
            </a:r>
            <a:r>
              <a:rPr lang="en-US" b="1" dirty="0"/>
              <a:t>.</a:t>
            </a:r>
            <a:br>
              <a:rPr lang="en-US" b="1" dirty="0"/>
            </a:br>
            <a:br>
              <a:rPr lang="en-US" b="1" dirty="0"/>
            </a:br>
            <a:r>
              <a:rPr lang="en-US" dirty="0"/>
              <a:t>Just thinking about tomorrow</a:t>
            </a:r>
            <a:br>
              <a:rPr lang="en-US" b="1" dirty="0"/>
            </a:br>
            <a:r>
              <a:rPr lang="en-US" dirty="0"/>
              <a:t>Makes it clear the cobwebs and the sorrows</a:t>
            </a:r>
            <a:br>
              <a:rPr lang="en-US" b="1" dirty="0"/>
            </a:br>
            <a:r>
              <a:rPr lang="en-US" dirty="0"/>
              <a:t>Are still to come.</a:t>
            </a:r>
            <a:br>
              <a:rPr lang="en-US" b="1" dirty="0"/>
            </a:br>
            <a:br>
              <a:rPr lang="en-US" b="1" dirty="0"/>
            </a:br>
            <a:r>
              <a:rPr lang="en-US" dirty="0"/>
              <a:t>Tomorrow, tomorrow I'll donate tomorrow.  </a:t>
            </a:r>
            <a:br>
              <a:rPr lang="en-US" b="1" dirty="0"/>
            </a:br>
            <a:r>
              <a:rPr lang="en-US" dirty="0"/>
              <a:t>It's only a day away</a:t>
            </a:r>
            <a:br>
              <a:rPr lang="en-US" b="1" dirty="0"/>
            </a:br>
            <a:br>
              <a:rPr lang="en-US" b="1" dirty="0"/>
            </a:br>
            <a:r>
              <a:rPr lang="en-US" dirty="0"/>
              <a:t>Tomorrow, tomorrow I'll donate tomorrow.  </a:t>
            </a:r>
            <a:br>
              <a:rPr lang="en-US" b="1" dirty="0"/>
            </a:br>
            <a:r>
              <a:rPr lang="en-US" dirty="0"/>
              <a:t>It's only a day away</a:t>
            </a:r>
            <a:br>
              <a:rPr lang="en-US" b="1"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286000"/>
            <a:ext cx="9144000" cy="10363200"/>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r="100000" b="100000"/>
            </a:path>
            <a:tileRect l="-100000" t="-100000"/>
          </a:gra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073" name="Rectangle 1"/>
          <p:cNvSpPr>
            <a:spLocks noChangeArrowheads="1"/>
          </p:cNvSpPr>
          <p:nvPr/>
        </p:nvSpPr>
        <p:spPr bwMode="auto">
          <a:xfrm>
            <a:off x="838200" y="685800"/>
            <a:ext cx="73914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b="1" dirty="0"/>
              <a:t>TONIGHT</a:t>
            </a:r>
            <a:br>
              <a:rPr lang="en-US" dirty="0"/>
            </a:br>
            <a:r>
              <a:rPr lang="en-US" sz="1400" dirty="0"/>
              <a:t>(As sung by a longtime believer)</a:t>
            </a:r>
          </a:p>
          <a:p>
            <a:pPr algn="ctr"/>
            <a:br>
              <a:rPr lang="en-US" sz="1400" dirty="0"/>
            </a:br>
            <a:r>
              <a:rPr lang="en-US" sz="1400" dirty="0"/>
              <a:t>Sung to the tune of "Tonight" from </a:t>
            </a:r>
            <a:r>
              <a:rPr lang="en-US" sz="1400" i="1" dirty="0"/>
              <a:t>West Side Story</a:t>
            </a:r>
            <a:br>
              <a:rPr lang="en-US" sz="1400" dirty="0"/>
            </a:br>
            <a:r>
              <a:rPr lang="en-US" sz="1400" dirty="0"/>
              <a:t>Lyrics by: Jai Kenyatta Anderson</a:t>
            </a:r>
            <a:br>
              <a:rPr lang="en-US" b="1" dirty="0"/>
            </a:br>
            <a:br>
              <a:rPr lang="en-US" b="1" dirty="0"/>
            </a:br>
            <a:br>
              <a:rPr lang="en-US" b="1" dirty="0"/>
            </a:br>
            <a:r>
              <a:rPr lang="en-US" dirty="0"/>
              <a:t>Tonight!  Tonight! Give to the fund tonight.</a:t>
            </a:r>
            <a:br>
              <a:rPr lang="en-US" b="1" dirty="0"/>
            </a:br>
            <a:r>
              <a:rPr lang="en-US" dirty="0"/>
              <a:t>Give to the fund and watch the Faith grow.</a:t>
            </a:r>
            <a:br>
              <a:rPr lang="en-US" b="1" dirty="0"/>
            </a:br>
            <a:br>
              <a:rPr lang="en-US" b="1" dirty="0"/>
            </a:br>
            <a:r>
              <a:rPr lang="en-US" dirty="0"/>
              <a:t>Tonight!  Tonight! Give to the fund tonight.</a:t>
            </a:r>
            <a:br>
              <a:rPr lang="en-US" b="1" dirty="0"/>
            </a:br>
            <a:r>
              <a:rPr lang="en-US" dirty="0"/>
              <a:t>Make a pledge, please don't hedge, let god know...</a:t>
            </a:r>
            <a:br>
              <a:rPr lang="en-US" b="1" dirty="0"/>
            </a:br>
            <a:r>
              <a:rPr lang="en-US" dirty="0"/>
              <a:t>     Your faith is strong and it's steadfast, your heart is over-flowing,</a:t>
            </a:r>
            <a:br>
              <a:rPr lang="en-US" b="1" dirty="0"/>
            </a:br>
            <a:r>
              <a:rPr lang="en-US" dirty="0"/>
              <a:t>You want to make things right.</a:t>
            </a:r>
            <a:br>
              <a:rPr lang="en-US" b="1" dirty="0"/>
            </a:br>
            <a:r>
              <a:rPr lang="en-US" b="1" dirty="0"/>
              <a:t> </a:t>
            </a:r>
            <a:br>
              <a:rPr lang="en-US" b="1" dirty="0"/>
            </a:br>
            <a:r>
              <a:rPr lang="en-US" dirty="0"/>
              <a:t>So here we are. And what was just a wish is a start, tonight!</a:t>
            </a:r>
          </a:p>
          <a:p>
            <a:pPr algn="ctr"/>
            <a:br>
              <a:rPr lang="en-US" b="1" dirty="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lum bright="30000"/>
          </a:blip>
          <a:srcRect/>
          <a:stretch>
            <a:fillRect/>
          </a:stretch>
        </p:blipFill>
        <p:spPr bwMode="auto">
          <a:xfrm>
            <a:off x="31531" y="0"/>
            <a:ext cx="9112469" cy="6858000"/>
          </a:xfrm>
          <a:prstGeom prst="rect">
            <a:avLst/>
          </a:prstGeom>
          <a:noFill/>
          <a:ln w="9525">
            <a:noFill/>
            <a:miter lim="800000"/>
            <a:headEnd/>
            <a:tailEnd/>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609600" y="2438400"/>
            <a:ext cx="7772400" cy="1695450"/>
          </a:xfrm>
        </p:spPr>
        <p:txBody>
          <a:bodyPr>
            <a:noAutofit/>
          </a:bodyPr>
          <a:lstStyle/>
          <a:p>
            <a:pPr>
              <a:lnSpc>
                <a:spcPct val="150000"/>
              </a:lnSpc>
            </a:pPr>
            <a:r>
              <a:rPr lang="en-US" sz="6600" dirty="0">
                <a:solidFill>
                  <a:schemeClr val="accent1">
                    <a:lumMod val="50000"/>
                  </a:schemeClr>
                </a:solidFill>
                <a:effectLst>
                  <a:outerShdw blurRad="38100" dist="38100" dir="2700000" algn="tl">
                    <a:srgbClr val="000000">
                      <a:alpha val="43137"/>
                    </a:srgbClr>
                  </a:outerShdw>
                </a:effectLst>
                <a:latin typeface="Shadow Tag" pitchFamily="2" charset="0"/>
              </a:rPr>
              <a:t>Weaving the Arts</a:t>
            </a:r>
            <a:br>
              <a:rPr lang="en-US" sz="6600" dirty="0">
                <a:solidFill>
                  <a:schemeClr val="accent1">
                    <a:lumMod val="50000"/>
                  </a:schemeClr>
                </a:solidFill>
                <a:effectLst>
                  <a:outerShdw blurRad="38100" dist="38100" dir="2700000" algn="tl">
                    <a:srgbClr val="000000">
                      <a:alpha val="43137"/>
                    </a:srgbClr>
                  </a:outerShdw>
                </a:effectLst>
                <a:latin typeface="Shadow Tag" pitchFamily="2" charset="0"/>
              </a:rPr>
            </a:br>
            <a:r>
              <a:rPr lang="en-US" sz="6600" dirty="0">
                <a:solidFill>
                  <a:schemeClr val="accent1">
                    <a:lumMod val="50000"/>
                  </a:schemeClr>
                </a:solidFill>
                <a:effectLst>
                  <a:outerShdw blurRad="38100" dist="38100" dir="2700000" algn="tl">
                    <a:srgbClr val="000000">
                      <a:alpha val="43137"/>
                    </a:srgbClr>
                  </a:outerShdw>
                </a:effectLst>
                <a:latin typeface="Shadow Tag" pitchFamily="2" charset="0"/>
              </a:rPr>
              <a:t>into Community Life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286000"/>
            <a:ext cx="9144000" cy="10363200"/>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r="100000" b="100000"/>
            </a:path>
            <a:tileRect l="-100000" t="-100000"/>
          </a:gra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pic>
        <p:nvPicPr>
          <p:cNvPr id="5" name="Picture 4" descr="Black and White.jpg"/>
          <p:cNvPicPr>
            <a:picLocks noChangeAspect="1"/>
          </p:cNvPicPr>
          <p:nvPr/>
        </p:nvPicPr>
        <p:blipFill>
          <a:blip r:embed="rId2" cstate="print"/>
          <a:stretch>
            <a:fillRect/>
          </a:stretch>
        </p:blipFill>
        <p:spPr>
          <a:xfrm>
            <a:off x="1638300" y="990600"/>
            <a:ext cx="5867400" cy="4426285"/>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F7DE9-6060-56E6-D477-765FC292D9AA}"/>
            </a:ext>
          </a:extLst>
        </p:cNvPr>
        <p:cNvGrpSpPr/>
        <p:nvPr/>
      </p:nvGrpSpPr>
      <p:grpSpPr>
        <a:xfrm>
          <a:off x="0" y="0"/>
          <a:ext cx="0" cy="0"/>
          <a:chOff x="0" y="0"/>
          <a:chExt cx="0" cy="0"/>
        </a:xfrm>
      </p:grpSpPr>
      <p:pic>
        <p:nvPicPr>
          <p:cNvPr id="1027" name="Picture 3">
            <a:extLst>
              <a:ext uri="{FF2B5EF4-FFF2-40B4-BE49-F238E27FC236}">
                <a16:creationId xmlns:a16="http://schemas.microsoft.com/office/drawing/2014/main" id="{C639A959-432B-99BE-474C-82C55FE4B25B}"/>
              </a:ext>
            </a:extLst>
          </p:cNvPr>
          <p:cNvPicPr>
            <a:picLocks noChangeAspect="1" noChangeArrowheads="1"/>
          </p:cNvPicPr>
          <p:nvPr/>
        </p:nvPicPr>
        <p:blipFill>
          <a:blip r:embed="rId2" cstate="print">
            <a:lum bright="30000"/>
          </a:blip>
          <a:srcRect/>
          <a:stretch>
            <a:fillRect/>
          </a:stretch>
        </p:blipFill>
        <p:spPr bwMode="auto">
          <a:xfrm>
            <a:off x="31531" y="0"/>
            <a:ext cx="9112469" cy="6858000"/>
          </a:xfrm>
          <a:prstGeom prst="rect">
            <a:avLst/>
          </a:prstGeom>
          <a:noFill/>
          <a:ln w="9525">
            <a:noFill/>
            <a:miter lim="800000"/>
            <a:headEnd/>
            <a:tailEnd/>
          </a:ln>
          <a:effectLst>
            <a:outerShdw blurRad="63500" sx="102000" sy="102000" algn="ctr" rotWithShape="0">
              <a:prstClr val="black">
                <a:alpha val="40000"/>
              </a:prstClr>
            </a:outerShdw>
          </a:effectLst>
        </p:spPr>
      </p:pic>
      <p:sp>
        <p:nvSpPr>
          <p:cNvPr id="2" name="Title 1">
            <a:extLst>
              <a:ext uri="{FF2B5EF4-FFF2-40B4-BE49-F238E27FC236}">
                <a16:creationId xmlns:a16="http://schemas.microsoft.com/office/drawing/2014/main" id="{CA9788F5-4786-9037-08C9-BB77EE5DAFC6}"/>
              </a:ext>
            </a:extLst>
          </p:cNvPr>
          <p:cNvSpPr>
            <a:spLocks noGrp="1"/>
          </p:cNvSpPr>
          <p:nvPr>
            <p:ph type="ctrTitle"/>
          </p:nvPr>
        </p:nvSpPr>
        <p:spPr>
          <a:xfrm>
            <a:off x="609600" y="2438400"/>
            <a:ext cx="7772400" cy="1695450"/>
          </a:xfrm>
        </p:spPr>
        <p:txBody>
          <a:bodyPr>
            <a:noAutofit/>
          </a:bodyPr>
          <a:lstStyle/>
          <a:p>
            <a:r>
              <a:rPr lang="en-US" sz="6600" dirty="0">
                <a:solidFill>
                  <a:schemeClr val="accent1">
                    <a:lumMod val="50000"/>
                  </a:schemeClr>
                </a:solidFill>
                <a:effectLst>
                  <a:outerShdw blurRad="38100" dist="38100" dir="2700000" algn="tl">
                    <a:srgbClr val="000000">
                      <a:alpha val="43137"/>
                    </a:srgbClr>
                  </a:outerShdw>
                </a:effectLst>
                <a:latin typeface="Shadow Tag" pitchFamily="2" charset="0"/>
              </a:rPr>
              <a:t>Weaving the Arts</a:t>
            </a:r>
            <a:br>
              <a:rPr lang="en-US" sz="6600" dirty="0">
                <a:solidFill>
                  <a:schemeClr val="accent1">
                    <a:lumMod val="50000"/>
                  </a:schemeClr>
                </a:solidFill>
                <a:effectLst>
                  <a:outerShdw blurRad="38100" dist="38100" dir="2700000" algn="tl">
                    <a:srgbClr val="000000">
                      <a:alpha val="43137"/>
                    </a:srgbClr>
                  </a:outerShdw>
                </a:effectLst>
                <a:latin typeface="Shadow Tag" pitchFamily="2" charset="0"/>
              </a:rPr>
            </a:br>
            <a:r>
              <a:rPr lang="en-US" sz="6600" dirty="0">
                <a:solidFill>
                  <a:schemeClr val="accent1">
                    <a:lumMod val="50000"/>
                  </a:schemeClr>
                </a:solidFill>
                <a:effectLst>
                  <a:outerShdw blurRad="38100" dist="38100" dir="2700000" algn="tl">
                    <a:srgbClr val="000000">
                      <a:alpha val="43137"/>
                    </a:srgbClr>
                  </a:outerShdw>
                </a:effectLst>
                <a:latin typeface="Shadow Tag" pitchFamily="2" charset="0"/>
              </a:rPr>
              <a:t>into Community Life</a:t>
            </a:r>
          </a:p>
        </p:txBody>
      </p:sp>
    </p:spTree>
    <p:extLst>
      <p:ext uri="{BB962C8B-B14F-4D97-AF65-F5344CB8AC3E}">
        <p14:creationId xmlns:p14="http://schemas.microsoft.com/office/powerpoint/2010/main" val="2365865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304800" y="-76200"/>
            <a:ext cx="9448800" cy="8610600"/>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r="100000" b="100000"/>
            </a:path>
            <a:tileRect l="-100000" t="-100000"/>
          </a:gra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grpSp>
        <p:nvGrpSpPr>
          <p:cNvPr id="10" name="Group 9"/>
          <p:cNvGrpSpPr/>
          <p:nvPr/>
        </p:nvGrpSpPr>
        <p:grpSpPr>
          <a:xfrm>
            <a:off x="3048000" y="1600200"/>
            <a:ext cx="5791200" cy="3352800"/>
            <a:chOff x="3048000" y="1600200"/>
            <a:chExt cx="5791200" cy="3352800"/>
          </a:xfrm>
        </p:grpSpPr>
        <p:sp>
          <p:nvSpPr>
            <p:cNvPr id="7" name="Oval 6"/>
            <p:cNvSpPr/>
            <p:nvPr/>
          </p:nvSpPr>
          <p:spPr>
            <a:xfrm>
              <a:off x="3048000" y="2667000"/>
              <a:ext cx="4876800" cy="2286000"/>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3352800" y="3352800"/>
              <a:ext cx="4267200" cy="923330"/>
            </a:xfrm>
            <a:prstGeom prst="rect">
              <a:avLst/>
            </a:prstGeom>
            <a:noFill/>
            <a:ln>
              <a:solidFill>
                <a:schemeClr val="tx2">
                  <a:lumMod val="40000"/>
                  <a:lumOff val="60000"/>
                </a:schemeClr>
              </a:solidFill>
            </a:ln>
          </p:spPr>
          <p:txBody>
            <a:bodyPr wrap="square" rtlCol="0">
              <a:spAutoFit/>
            </a:bodyPr>
            <a:lstStyle/>
            <a:p>
              <a:pPr algn="ctr"/>
              <a:r>
                <a:rPr lang="en-US" sz="2800" b="1" dirty="0">
                  <a:solidFill>
                    <a:schemeClr val="accent1">
                      <a:lumMod val="75000"/>
                    </a:schemeClr>
                  </a:solidFill>
                  <a:latin typeface="CroissantD" pitchFamily="82" charset="0"/>
                </a:rPr>
                <a:t> </a:t>
              </a:r>
              <a:r>
                <a:rPr lang="en-US" sz="5400" b="1" dirty="0">
                  <a:solidFill>
                    <a:schemeClr val="accent1">
                      <a:lumMod val="75000"/>
                    </a:schemeClr>
                  </a:solidFill>
                  <a:latin typeface="Coventry Garden NF" pitchFamily="18" charset="0"/>
                </a:rPr>
                <a:t>Entertainment</a:t>
              </a:r>
            </a:p>
          </p:txBody>
        </p:sp>
        <p:sp>
          <p:nvSpPr>
            <p:cNvPr id="8" name="Curved Left Arrow 7"/>
            <p:cNvSpPr/>
            <p:nvPr/>
          </p:nvSpPr>
          <p:spPr>
            <a:xfrm>
              <a:off x="7696200" y="1600200"/>
              <a:ext cx="1143000" cy="25146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11" name="TextBox 10"/>
          <p:cNvSpPr txBox="1"/>
          <p:nvPr/>
        </p:nvSpPr>
        <p:spPr>
          <a:xfrm>
            <a:off x="1066800" y="609600"/>
            <a:ext cx="7620000" cy="1815882"/>
          </a:xfrm>
          <a:prstGeom prst="rect">
            <a:avLst/>
          </a:prstGeom>
          <a:noFill/>
          <a:ln>
            <a:solidFill>
              <a:schemeClr val="accent1">
                <a:lumMod val="20000"/>
                <a:lumOff val="80000"/>
              </a:schemeClr>
            </a:solidFill>
          </a:ln>
        </p:spPr>
        <p:txBody>
          <a:bodyPr wrap="square" rtlCol="0">
            <a:spAutoFit/>
          </a:bodyPr>
          <a:lstStyle/>
          <a:p>
            <a:r>
              <a:rPr lang="en-US" sz="2800" dirty="0">
                <a:solidFill>
                  <a:schemeClr val="accent1">
                    <a:lumMod val="75000"/>
                  </a:schemeClr>
                </a:solidFill>
              </a:rPr>
              <a:t>Generally, during firesides, public meetings, and conferences, artistic offerings are set aside, usually at the end of the program, placing them in the category of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152400"/>
            <a:ext cx="9144000" cy="8686800"/>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r="100000" b="100000"/>
            </a:path>
            <a:tileRect l="-100000" t="-100000"/>
          </a:gra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 name="TextBox 10"/>
          <p:cNvSpPr txBox="1"/>
          <p:nvPr/>
        </p:nvSpPr>
        <p:spPr>
          <a:xfrm>
            <a:off x="762000" y="685800"/>
            <a:ext cx="7467600" cy="5816977"/>
          </a:xfrm>
          <a:prstGeom prst="rect">
            <a:avLst/>
          </a:prstGeom>
          <a:noFill/>
          <a:ln>
            <a:solidFill>
              <a:schemeClr val="accent1">
                <a:lumMod val="20000"/>
                <a:lumOff val="80000"/>
              </a:schemeClr>
            </a:solidFill>
          </a:ln>
        </p:spPr>
        <p:txBody>
          <a:bodyPr wrap="square" rtlCol="0">
            <a:spAutoFit/>
          </a:bodyPr>
          <a:lstStyle/>
          <a:p>
            <a:r>
              <a:rPr lang="en-US" sz="2800" i="1" dirty="0">
                <a:solidFill>
                  <a:schemeClr val="accent1">
                    <a:lumMod val="75000"/>
                  </a:schemeClr>
                </a:solidFill>
              </a:rPr>
              <a:t>If a person desires to deliver a discourse, it will prove more effectual after musical melodies...</a:t>
            </a:r>
          </a:p>
          <a:p>
            <a:endParaRPr lang="en-US" sz="2800" b="1" i="1" dirty="0">
              <a:solidFill>
                <a:schemeClr val="accent1">
                  <a:lumMod val="75000"/>
                </a:schemeClr>
              </a:solidFill>
            </a:endParaRPr>
          </a:p>
          <a:p>
            <a:endParaRPr lang="en-US" sz="2800" b="1" i="1" dirty="0">
              <a:solidFill>
                <a:schemeClr val="accent1">
                  <a:lumMod val="75000"/>
                </a:schemeClr>
              </a:solidFill>
            </a:endParaRPr>
          </a:p>
          <a:p>
            <a:endParaRPr lang="en-US" sz="2800" b="1" i="1" dirty="0">
              <a:solidFill>
                <a:schemeClr val="accent1">
                  <a:lumMod val="75000"/>
                </a:schemeClr>
              </a:solidFill>
            </a:endParaRPr>
          </a:p>
          <a:p>
            <a:endParaRPr lang="en-US" sz="2800" b="1" i="1" dirty="0">
              <a:solidFill>
                <a:schemeClr val="accent1">
                  <a:lumMod val="75000"/>
                </a:schemeClr>
              </a:solidFill>
            </a:endParaRPr>
          </a:p>
          <a:p>
            <a:endParaRPr lang="en-US" sz="2800" b="1" i="1" dirty="0">
              <a:solidFill>
                <a:schemeClr val="accent1">
                  <a:lumMod val="75000"/>
                </a:schemeClr>
              </a:solidFill>
            </a:endParaRPr>
          </a:p>
          <a:p>
            <a:endParaRPr lang="en-US" sz="2800" b="1" i="1" dirty="0">
              <a:solidFill>
                <a:schemeClr val="accent1">
                  <a:lumMod val="75000"/>
                </a:schemeClr>
              </a:solidFill>
            </a:endParaRPr>
          </a:p>
          <a:p>
            <a:endParaRPr lang="en-US" sz="2800" b="1" i="1" dirty="0">
              <a:solidFill>
                <a:schemeClr val="accent1">
                  <a:lumMod val="75000"/>
                </a:schemeClr>
              </a:solidFill>
            </a:endParaRPr>
          </a:p>
          <a:p>
            <a:endParaRPr lang="en-US" sz="2800" b="1" i="1" dirty="0">
              <a:solidFill>
                <a:schemeClr val="accent1">
                  <a:lumMod val="75000"/>
                </a:schemeClr>
              </a:solidFill>
            </a:endParaRPr>
          </a:p>
          <a:p>
            <a:endParaRPr lang="en-US" sz="2800" dirty="0">
              <a:solidFill>
                <a:schemeClr val="accent1">
                  <a:lumMod val="75000"/>
                </a:schemeClr>
              </a:solidFill>
            </a:endParaRPr>
          </a:p>
          <a:p>
            <a:pPr algn="ctr"/>
            <a:r>
              <a:rPr lang="en-US" dirty="0">
                <a:solidFill>
                  <a:schemeClr val="accent1">
                    <a:lumMod val="75000"/>
                  </a:schemeClr>
                </a:solidFill>
              </a:rPr>
              <a:t>'</a:t>
            </a:r>
            <a:r>
              <a:rPr lang="en-US" dirty="0" err="1">
                <a:solidFill>
                  <a:schemeClr val="accent1">
                    <a:lumMod val="75000"/>
                  </a:schemeClr>
                </a:solidFill>
              </a:rPr>
              <a:t>Abdu'l-Bahá</a:t>
            </a:r>
            <a:r>
              <a:rPr lang="en-US" dirty="0">
                <a:solidFill>
                  <a:schemeClr val="accent1">
                    <a:lumMod val="75000"/>
                  </a:schemeClr>
                </a:solidFill>
              </a:rPr>
              <a:t>, "Table Talk," </a:t>
            </a:r>
          </a:p>
          <a:p>
            <a:pPr algn="ctr"/>
            <a:r>
              <a:rPr lang="en-US" dirty="0">
                <a:solidFill>
                  <a:schemeClr val="accent1">
                    <a:lumMod val="75000"/>
                  </a:schemeClr>
                </a:solidFill>
              </a:rPr>
              <a:t>quoted in </a:t>
            </a:r>
            <a:r>
              <a:rPr lang="en-US" i="1" dirty="0">
                <a:solidFill>
                  <a:schemeClr val="accent1">
                    <a:lumMod val="75000"/>
                  </a:schemeClr>
                </a:solidFill>
              </a:rPr>
              <a:t>Herald of the South</a:t>
            </a:r>
            <a:r>
              <a:rPr lang="en-US" dirty="0">
                <a:solidFill>
                  <a:schemeClr val="accent1">
                    <a:lumMod val="75000"/>
                  </a:schemeClr>
                </a:solidFill>
              </a:rPr>
              <a:t>, January 13, 1933</a:t>
            </a:r>
          </a:p>
        </p:txBody>
      </p:sp>
      <p:pic>
        <p:nvPicPr>
          <p:cNvPr id="1026" name="Picture 2"/>
          <p:cNvPicPr>
            <a:picLocks noChangeAspect="1" noChangeArrowheads="1"/>
          </p:cNvPicPr>
          <p:nvPr/>
        </p:nvPicPr>
        <p:blipFill>
          <a:blip r:embed="rId2" cstate="print"/>
          <a:srcRect/>
          <a:stretch>
            <a:fillRect/>
          </a:stretch>
        </p:blipFill>
        <p:spPr bwMode="auto">
          <a:xfrm>
            <a:off x="2609850" y="1982875"/>
            <a:ext cx="3771900" cy="3222826"/>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dissolv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8534400"/>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r="100000" b="100000"/>
            </a:path>
            <a:tileRect l="-100000" t="-100000"/>
          </a:gra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 name="TextBox 10"/>
          <p:cNvSpPr txBox="1"/>
          <p:nvPr/>
        </p:nvSpPr>
        <p:spPr>
          <a:xfrm>
            <a:off x="381000" y="609600"/>
            <a:ext cx="4191000" cy="3170099"/>
          </a:xfrm>
          <a:prstGeom prst="rect">
            <a:avLst/>
          </a:prstGeom>
          <a:noFill/>
          <a:ln>
            <a:solidFill>
              <a:schemeClr val="accent1">
                <a:lumMod val="20000"/>
                <a:lumOff val="80000"/>
              </a:schemeClr>
            </a:solidFill>
          </a:ln>
        </p:spPr>
        <p:txBody>
          <a:bodyPr wrap="square" rtlCol="0">
            <a:spAutoFit/>
          </a:bodyPr>
          <a:lstStyle/>
          <a:p>
            <a:pPr algn="just"/>
            <a:r>
              <a:rPr lang="en-US" sz="2000" b="1" i="1" dirty="0">
                <a:solidFill>
                  <a:schemeClr val="accent1">
                    <a:lumMod val="75000"/>
                  </a:schemeClr>
                </a:solidFill>
              </a:rPr>
              <a:t>      </a:t>
            </a:r>
            <a:r>
              <a:rPr lang="en-US" sz="2000" i="1" dirty="0">
                <a:solidFill>
                  <a:schemeClr val="accent1">
                    <a:lumMod val="75000"/>
                  </a:schemeClr>
                </a:solidFill>
              </a:rPr>
              <a:t>The ancient Greeks, as well as </a:t>
            </a:r>
          </a:p>
          <a:p>
            <a:pPr algn="just"/>
            <a:r>
              <a:rPr lang="en-US" sz="2000" i="1" dirty="0">
                <a:solidFill>
                  <a:schemeClr val="accent1">
                    <a:lumMod val="75000"/>
                  </a:schemeClr>
                </a:solidFill>
              </a:rPr>
              <a:t>Persian philosophers, were in the </a:t>
            </a:r>
          </a:p>
          <a:p>
            <a:pPr algn="just"/>
            <a:r>
              <a:rPr lang="en-US" sz="2000" i="1" dirty="0">
                <a:solidFill>
                  <a:schemeClr val="accent1">
                    <a:lumMod val="75000"/>
                  </a:schemeClr>
                </a:solidFill>
              </a:rPr>
              <a:t>habit of delivering their discourses </a:t>
            </a:r>
          </a:p>
          <a:p>
            <a:pPr algn="just"/>
            <a:r>
              <a:rPr lang="en-US" sz="2000" i="1" dirty="0">
                <a:solidFill>
                  <a:schemeClr val="accent1">
                    <a:lumMod val="75000"/>
                  </a:schemeClr>
                </a:solidFill>
              </a:rPr>
              <a:t>in the following manner: – First, </a:t>
            </a:r>
          </a:p>
          <a:p>
            <a:pPr algn="just"/>
            <a:r>
              <a:rPr lang="en-US" sz="2000" i="1" dirty="0">
                <a:solidFill>
                  <a:schemeClr val="accent1">
                    <a:lumMod val="75000"/>
                  </a:schemeClr>
                </a:solidFill>
              </a:rPr>
              <a:t>playing a few musical melodies, </a:t>
            </a:r>
          </a:p>
          <a:p>
            <a:pPr algn="just"/>
            <a:r>
              <a:rPr lang="en-US" sz="2000" i="1" dirty="0">
                <a:solidFill>
                  <a:schemeClr val="accent1">
                    <a:lumMod val="75000"/>
                  </a:schemeClr>
                </a:solidFill>
              </a:rPr>
              <a:t>and when their audience attained </a:t>
            </a:r>
          </a:p>
          <a:p>
            <a:pPr algn="just"/>
            <a:r>
              <a:rPr lang="en-US" sz="2000" i="1" dirty="0">
                <a:solidFill>
                  <a:schemeClr val="accent1">
                    <a:lumMod val="75000"/>
                  </a:schemeClr>
                </a:solidFill>
              </a:rPr>
              <a:t>a certain receptivity thereby they </a:t>
            </a:r>
          </a:p>
          <a:p>
            <a:pPr algn="just"/>
            <a:r>
              <a:rPr lang="en-US" sz="2000" i="1" dirty="0">
                <a:solidFill>
                  <a:schemeClr val="accent1">
                    <a:lumMod val="75000"/>
                  </a:schemeClr>
                </a:solidFill>
              </a:rPr>
              <a:t>would leave their instruments at </a:t>
            </a:r>
          </a:p>
          <a:p>
            <a:pPr algn="just"/>
            <a:r>
              <a:rPr lang="en-US" sz="2000" i="1" dirty="0">
                <a:solidFill>
                  <a:schemeClr val="accent1">
                    <a:lumMod val="75000"/>
                  </a:schemeClr>
                </a:solidFill>
              </a:rPr>
              <a:t>once and begin their discourse. </a:t>
            </a:r>
          </a:p>
          <a:p>
            <a:r>
              <a:rPr lang="en-US" sz="2000" i="1" dirty="0">
                <a:solidFill>
                  <a:schemeClr val="accent1">
                    <a:lumMod val="75000"/>
                  </a:schemeClr>
                </a:solidFill>
              </a:rPr>
              <a:t>	</a:t>
            </a:r>
            <a:endParaRPr lang="en-US" dirty="0">
              <a:solidFill>
                <a:schemeClr val="accent1">
                  <a:lumMod val="75000"/>
                </a:schemeClr>
              </a:solidFill>
            </a:endParaRPr>
          </a:p>
        </p:txBody>
      </p:sp>
      <p:pic>
        <p:nvPicPr>
          <p:cNvPr id="4" name="Picture 3" descr="Persian musician.jpg"/>
          <p:cNvPicPr>
            <a:picLocks noChangeAspect="1"/>
          </p:cNvPicPr>
          <p:nvPr/>
        </p:nvPicPr>
        <p:blipFill>
          <a:blip r:embed="rId2" cstate="print"/>
          <a:stretch>
            <a:fillRect/>
          </a:stretch>
        </p:blipFill>
        <p:spPr>
          <a:xfrm>
            <a:off x="4800600" y="685800"/>
            <a:ext cx="3581400" cy="2602484"/>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a:xfrm>
            <a:off x="381000" y="3352800"/>
            <a:ext cx="8382000" cy="3816429"/>
          </a:xfrm>
          <a:prstGeom prst="rect">
            <a:avLst/>
          </a:prstGeom>
          <a:noFill/>
        </p:spPr>
        <p:txBody>
          <a:bodyPr wrap="square" rtlCol="0">
            <a:spAutoFit/>
          </a:bodyPr>
          <a:lstStyle/>
          <a:p>
            <a:r>
              <a:rPr lang="en-US" sz="2000" b="1" i="1" dirty="0">
                <a:solidFill>
                  <a:schemeClr val="accent1">
                    <a:lumMod val="75000"/>
                  </a:schemeClr>
                </a:solidFill>
              </a:rPr>
              <a:t>      </a:t>
            </a:r>
            <a:r>
              <a:rPr lang="en-US" sz="2000" i="1" dirty="0">
                <a:solidFill>
                  <a:schemeClr val="accent1">
                    <a:lumMod val="75000"/>
                  </a:schemeClr>
                </a:solidFill>
              </a:rPr>
              <a:t>Among the most renowned musicians of Persia was one named </a:t>
            </a:r>
            <a:r>
              <a:rPr lang="en-US" sz="2000" i="1" dirty="0" err="1">
                <a:solidFill>
                  <a:schemeClr val="accent1">
                    <a:lumMod val="75000"/>
                  </a:schemeClr>
                </a:solidFill>
              </a:rPr>
              <a:t>Barbod</a:t>
            </a:r>
            <a:r>
              <a:rPr lang="en-US" sz="2000" i="1" dirty="0">
                <a:solidFill>
                  <a:schemeClr val="accent1">
                    <a:lumMod val="75000"/>
                  </a:schemeClr>
                </a:solidFill>
              </a:rPr>
              <a:t>, who, whenever a great question had been pleaded for at the court of the King, they would at once refer the matter to </a:t>
            </a:r>
            <a:r>
              <a:rPr lang="en-US" sz="2000" i="1" dirty="0" err="1">
                <a:solidFill>
                  <a:schemeClr val="accent1">
                    <a:lumMod val="75000"/>
                  </a:schemeClr>
                </a:solidFill>
              </a:rPr>
              <a:t>Barbod</a:t>
            </a:r>
            <a:r>
              <a:rPr lang="en-US" sz="2000" i="1" dirty="0">
                <a:solidFill>
                  <a:schemeClr val="accent1">
                    <a:lumMod val="75000"/>
                  </a:schemeClr>
                </a:solidFill>
              </a:rPr>
              <a:t>, whereupon he would go with his instrument to the court and play the most appropriate and touching music, the end being at once attained, because the King was immediately affected by the touching musical melodies, certain feelings of generosity would swell up in his heart, and he would give way.</a:t>
            </a:r>
          </a:p>
          <a:p>
            <a:endParaRPr lang="en-US" sz="2000" b="1" i="1" dirty="0">
              <a:solidFill>
                <a:schemeClr val="accent1">
                  <a:lumMod val="75000"/>
                </a:schemeClr>
              </a:solidFill>
            </a:endParaRPr>
          </a:p>
          <a:p>
            <a:endParaRPr lang="en-US" sz="2000" b="1" dirty="0">
              <a:solidFill>
                <a:schemeClr val="accent1">
                  <a:lumMod val="75000"/>
                </a:schemeClr>
              </a:solidFill>
            </a:endParaRPr>
          </a:p>
          <a:p>
            <a:endParaRPr lang="en-US" sz="2400" b="1" i="1" dirty="0">
              <a:solidFill>
                <a:schemeClr val="accent1">
                  <a:lumMod val="75000"/>
                </a:schemeClr>
              </a:solidFill>
            </a:endParaRPr>
          </a:p>
          <a:p>
            <a:pPr algn="ctr"/>
            <a:r>
              <a:rPr lang="en-US" sz="1400" dirty="0">
                <a:solidFill>
                  <a:schemeClr val="accent1">
                    <a:lumMod val="75000"/>
                  </a:schemeClr>
                </a:solidFill>
              </a:rPr>
              <a:t>'</a:t>
            </a:r>
            <a:r>
              <a:rPr lang="en-US" sz="1400" dirty="0" err="1">
                <a:solidFill>
                  <a:schemeClr val="accent1">
                    <a:lumMod val="75000"/>
                  </a:schemeClr>
                </a:solidFill>
              </a:rPr>
              <a:t>Abdu'l-Bahá</a:t>
            </a:r>
            <a:r>
              <a:rPr lang="en-US" sz="1400" dirty="0">
                <a:solidFill>
                  <a:schemeClr val="accent1">
                    <a:lumMod val="75000"/>
                  </a:schemeClr>
                </a:solidFill>
              </a:rPr>
              <a:t>, "Table Talk," quoted in </a:t>
            </a:r>
            <a:r>
              <a:rPr lang="en-US" sz="1400" i="1" dirty="0">
                <a:solidFill>
                  <a:schemeClr val="accent1">
                    <a:lumMod val="75000"/>
                  </a:schemeClr>
                </a:solidFill>
              </a:rPr>
              <a:t>Herald of the South</a:t>
            </a:r>
            <a:r>
              <a:rPr lang="en-US" sz="1400" dirty="0">
                <a:solidFill>
                  <a:schemeClr val="accent1">
                    <a:lumMod val="75000"/>
                  </a:schemeClr>
                </a:solidFill>
              </a:rPr>
              <a:t>, January 13, 1933</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8534400"/>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r="100000" b="100000"/>
            </a:path>
            <a:tileRect l="-100000" t="-100000"/>
          </a:gra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 name="TextBox 4"/>
          <p:cNvSpPr txBox="1"/>
          <p:nvPr/>
        </p:nvSpPr>
        <p:spPr>
          <a:xfrm>
            <a:off x="3352800" y="2286000"/>
            <a:ext cx="5029200" cy="3600986"/>
          </a:xfrm>
          <a:prstGeom prst="rect">
            <a:avLst/>
          </a:prstGeom>
          <a:noFill/>
        </p:spPr>
        <p:txBody>
          <a:bodyPr wrap="square" rtlCol="0">
            <a:spAutoFit/>
          </a:bodyPr>
          <a:lstStyle/>
          <a:p>
            <a:r>
              <a:rPr lang="en-US" sz="2400" i="1" dirty="0">
                <a:solidFill>
                  <a:schemeClr val="accent1">
                    <a:lumMod val="75000"/>
                  </a:schemeClr>
                </a:solidFill>
              </a:rPr>
              <a:t>If you have a great desire and wish to attain your end, try to do so on a large audience after a great solo has been rendered.</a:t>
            </a:r>
            <a:endParaRPr lang="en-US" sz="2000" i="1" dirty="0">
              <a:solidFill>
                <a:schemeClr val="accent1">
                  <a:lumMod val="75000"/>
                </a:schemeClr>
              </a:solidFill>
            </a:endParaRPr>
          </a:p>
          <a:p>
            <a:endParaRPr lang="en-US" sz="2000" i="1" dirty="0">
              <a:solidFill>
                <a:schemeClr val="accent1">
                  <a:lumMod val="75000"/>
                </a:schemeClr>
              </a:solidFill>
            </a:endParaRPr>
          </a:p>
          <a:p>
            <a:endParaRPr lang="en-US" sz="2000" i="1" dirty="0">
              <a:solidFill>
                <a:schemeClr val="accent1">
                  <a:lumMod val="75000"/>
                </a:schemeClr>
              </a:solidFill>
            </a:endParaRPr>
          </a:p>
          <a:p>
            <a:endParaRPr lang="en-US" sz="2000" b="1" i="1" dirty="0">
              <a:solidFill>
                <a:schemeClr val="accent1">
                  <a:lumMod val="75000"/>
                </a:schemeClr>
              </a:solidFill>
            </a:endParaRPr>
          </a:p>
          <a:p>
            <a:endParaRPr lang="en-US" sz="2000" b="1" dirty="0">
              <a:solidFill>
                <a:schemeClr val="accent1">
                  <a:lumMod val="75000"/>
                </a:schemeClr>
              </a:solidFill>
            </a:endParaRPr>
          </a:p>
          <a:p>
            <a:endParaRPr lang="en-US" sz="2400" b="1" i="1" dirty="0">
              <a:solidFill>
                <a:schemeClr val="accent1">
                  <a:lumMod val="75000"/>
                </a:schemeClr>
              </a:solidFill>
            </a:endParaRPr>
          </a:p>
          <a:p>
            <a:pPr algn="ctr"/>
            <a:r>
              <a:rPr lang="en-US" sz="1400" dirty="0">
                <a:solidFill>
                  <a:schemeClr val="accent1">
                    <a:lumMod val="75000"/>
                  </a:schemeClr>
                </a:solidFill>
              </a:rPr>
              <a:t>'</a:t>
            </a:r>
            <a:r>
              <a:rPr lang="en-US" sz="1400" dirty="0" err="1">
                <a:solidFill>
                  <a:schemeClr val="accent1">
                    <a:lumMod val="75000"/>
                  </a:schemeClr>
                </a:solidFill>
              </a:rPr>
              <a:t>Abdu'l-Bahá</a:t>
            </a:r>
            <a:r>
              <a:rPr lang="en-US" sz="1400" dirty="0">
                <a:solidFill>
                  <a:schemeClr val="accent1">
                    <a:lumMod val="75000"/>
                  </a:schemeClr>
                </a:solidFill>
              </a:rPr>
              <a:t>, "Table Talk," </a:t>
            </a:r>
          </a:p>
          <a:p>
            <a:pPr algn="ctr"/>
            <a:r>
              <a:rPr lang="en-US" sz="1400" dirty="0">
                <a:solidFill>
                  <a:schemeClr val="accent1">
                    <a:lumMod val="75000"/>
                  </a:schemeClr>
                </a:solidFill>
              </a:rPr>
              <a:t>quoted in </a:t>
            </a:r>
            <a:r>
              <a:rPr lang="en-US" sz="1400" i="1" dirty="0">
                <a:solidFill>
                  <a:schemeClr val="accent1">
                    <a:lumMod val="75000"/>
                  </a:schemeClr>
                </a:solidFill>
              </a:rPr>
              <a:t>Herald of the South</a:t>
            </a:r>
            <a:r>
              <a:rPr lang="en-US" sz="1400" dirty="0">
                <a:solidFill>
                  <a:schemeClr val="accent1">
                    <a:lumMod val="75000"/>
                  </a:schemeClr>
                </a:solidFill>
              </a:rPr>
              <a:t>, January 13, 1933</a:t>
            </a:r>
            <a:endParaRPr lang="en-US" sz="1400" dirty="0"/>
          </a:p>
        </p:txBody>
      </p:sp>
      <p:pic>
        <p:nvPicPr>
          <p:cNvPr id="1026" name="Picture 2"/>
          <p:cNvPicPr>
            <a:picLocks noChangeAspect="1" noChangeArrowheads="1"/>
          </p:cNvPicPr>
          <p:nvPr/>
        </p:nvPicPr>
        <p:blipFill>
          <a:blip r:embed="rId2" cstate="print"/>
          <a:srcRect/>
          <a:stretch>
            <a:fillRect/>
          </a:stretch>
        </p:blipFill>
        <p:spPr bwMode="auto">
          <a:xfrm>
            <a:off x="990600" y="1447800"/>
            <a:ext cx="1981200" cy="502920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dissolv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8534400"/>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r="100000" b="100000"/>
            </a:path>
            <a:tileRect l="-100000" t="-100000"/>
          </a:gra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 name="TextBox 10"/>
          <p:cNvSpPr txBox="1"/>
          <p:nvPr/>
        </p:nvSpPr>
        <p:spPr>
          <a:xfrm>
            <a:off x="914400" y="856356"/>
            <a:ext cx="7315200" cy="5940088"/>
          </a:xfrm>
          <a:prstGeom prst="rect">
            <a:avLst/>
          </a:prstGeom>
          <a:noFill/>
          <a:ln>
            <a:solidFill>
              <a:schemeClr val="accent1">
                <a:lumMod val="20000"/>
                <a:lumOff val="80000"/>
              </a:schemeClr>
            </a:solidFill>
          </a:ln>
        </p:spPr>
        <p:txBody>
          <a:bodyPr wrap="square" rtlCol="0">
            <a:spAutoFit/>
          </a:bodyPr>
          <a:lstStyle/>
          <a:p>
            <a:r>
              <a:rPr lang="en-US" sz="2800" dirty="0">
                <a:solidFill>
                  <a:schemeClr val="accent1">
                    <a:lumMod val="75000"/>
                  </a:schemeClr>
                </a:solidFill>
              </a:rPr>
              <a:t>Children learn the alphabet by singing their                                                                                   		</a:t>
            </a:r>
            <a:r>
              <a:rPr lang="en-US" sz="2800" i="1" dirty="0">
                <a:solidFill>
                  <a:schemeClr val="accent1">
                    <a:lumMod val="75000"/>
                  </a:schemeClr>
                </a:solidFill>
              </a:rPr>
              <a:t>s</a:t>
            </a:r>
          </a:p>
          <a:p>
            <a:endParaRPr lang="en-US" sz="2800" i="1" dirty="0">
              <a:solidFill>
                <a:schemeClr val="accent1">
                  <a:lumMod val="75000"/>
                </a:schemeClr>
              </a:solidFill>
            </a:endParaRPr>
          </a:p>
          <a:p>
            <a:endParaRPr lang="en-US" sz="2800" i="1" dirty="0">
              <a:solidFill>
                <a:schemeClr val="accent1">
                  <a:lumMod val="75000"/>
                </a:schemeClr>
              </a:solidFill>
            </a:endParaRPr>
          </a:p>
          <a:p>
            <a:endParaRPr lang="en-US" sz="2800" i="1" dirty="0">
              <a:solidFill>
                <a:schemeClr val="accent1">
                  <a:lumMod val="75000"/>
                </a:schemeClr>
              </a:solidFill>
            </a:endParaRPr>
          </a:p>
          <a:p>
            <a:r>
              <a:rPr lang="en-US" sz="2800" dirty="0">
                <a:solidFill>
                  <a:schemeClr val="accent1">
                    <a:lumMod val="75000"/>
                  </a:schemeClr>
                </a:solidFill>
              </a:rPr>
              <a:t>The number of days in any given calendar month is easily recalled by reciting the poem </a:t>
            </a:r>
            <a:r>
              <a:rPr lang="en-US" sz="2800" i="1" dirty="0">
                <a:solidFill>
                  <a:schemeClr val="accent1">
                    <a:lumMod val="75000"/>
                  </a:schemeClr>
                </a:solidFill>
              </a:rPr>
              <a:t>Thirty days hath September</a:t>
            </a:r>
            <a:r>
              <a:rPr lang="en-US" sz="2800" dirty="0">
                <a:solidFill>
                  <a:schemeClr val="accent1">
                    <a:lumMod val="75000"/>
                  </a:schemeClr>
                </a:solidFill>
              </a:rPr>
              <a:t>…</a:t>
            </a:r>
          </a:p>
          <a:p>
            <a:endParaRPr lang="en-US" sz="2000" b="1" i="1" dirty="0">
              <a:solidFill>
                <a:schemeClr val="accent1">
                  <a:lumMod val="75000"/>
                </a:schemeClr>
              </a:solidFill>
            </a:endParaRPr>
          </a:p>
          <a:p>
            <a:endParaRPr lang="en-US" sz="2000" b="1" i="1" dirty="0">
              <a:solidFill>
                <a:schemeClr val="accent1">
                  <a:lumMod val="75000"/>
                </a:schemeClr>
              </a:solidFill>
            </a:endParaRPr>
          </a:p>
          <a:p>
            <a:endParaRPr lang="en-US" sz="2000" b="1" i="1" dirty="0">
              <a:solidFill>
                <a:schemeClr val="accent1">
                  <a:lumMod val="75000"/>
                </a:schemeClr>
              </a:solidFill>
            </a:endParaRPr>
          </a:p>
          <a:p>
            <a:endParaRPr lang="en-US" sz="2000" b="1" i="1" dirty="0">
              <a:solidFill>
                <a:schemeClr val="accent1">
                  <a:lumMod val="75000"/>
                </a:schemeClr>
              </a:solidFill>
            </a:endParaRPr>
          </a:p>
          <a:p>
            <a:endParaRPr lang="en-US" sz="2000" b="1" i="1" dirty="0">
              <a:solidFill>
                <a:schemeClr val="accent1">
                  <a:lumMod val="75000"/>
                </a:schemeClr>
              </a:solidFill>
            </a:endParaRPr>
          </a:p>
          <a:p>
            <a:endParaRPr lang="en-US" sz="2800" b="1" i="1" dirty="0">
              <a:solidFill>
                <a:schemeClr val="accent1">
                  <a:lumMod val="75000"/>
                </a:schemeClr>
              </a:solidFill>
            </a:endParaRPr>
          </a:p>
          <a:p>
            <a:endParaRPr lang="en-US" sz="2800" b="1" i="1" dirty="0">
              <a:solidFill>
                <a:schemeClr val="accent1">
                  <a:lumMod val="75000"/>
                </a:schemeClr>
              </a:solidFill>
            </a:endParaRPr>
          </a:p>
        </p:txBody>
      </p:sp>
      <p:pic>
        <p:nvPicPr>
          <p:cNvPr id="2051" name="Picture 3"/>
          <p:cNvPicPr>
            <a:picLocks noChangeAspect="1" noChangeArrowheads="1"/>
          </p:cNvPicPr>
          <p:nvPr/>
        </p:nvPicPr>
        <p:blipFill>
          <a:blip r:embed="rId2" cstate="print"/>
          <a:srcRect/>
          <a:stretch>
            <a:fillRect/>
          </a:stretch>
        </p:blipFill>
        <p:spPr bwMode="auto">
          <a:xfrm>
            <a:off x="990600" y="1371600"/>
            <a:ext cx="1752600" cy="1603645"/>
          </a:xfrm>
          <a:prstGeom prst="rect">
            <a:avLst/>
          </a:prstGeom>
          <a:noFill/>
          <a:ln w="9525">
            <a:noFill/>
            <a:miter lim="800000"/>
            <a:headEnd/>
            <a:tailEnd/>
          </a:ln>
          <a:effectLst/>
        </p:spPr>
      </p:pic>
      <p:pic>
        <p:nvPicPr>
          <p:cNvPr id="5" name="Picture 4" descr="Calendar.jpg"/>
          <p:cNvPicPr>
            <a:picLocks noChangeAspect="1"/>
          </p:cNvPicPr>
          <p:nvPr/>
        </p:nvPicPr>
        <p:blipFill>
          <a:blip r:embed="rId3" cstate="print"/>
          <a:stretch>
            <a:fillRect/>
          </a:stretch>
        </p:blipFill>
        <p:spPr>
          <a:xfrm>
            <a:off x="4648200" y="4419600"/>
            <a:ext cx="2971800" cy="2238756"/>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2051"/>
                                        </p:tgtEl>
                                        <p:attrNameLst>
                                          <p:attrName>style.visibility</p:attrName>
                                        </p:attrNameLst>
                                      </p:cBhvr>
                                      <p:to>
                                        <p:strVal val="visible"/>
                                      </p:to>
                                    </p:set>
                                    <p:anim calcmode="lin" valueType="num">
                                      <p:cBhvr>
                                        <p:cTn id="7" dur="500" fill="hold"/>
                                        <p:tgtEl>
                                          <p:spTgt spid="2051"/>
                                        </p:tgtEl>
                                        <p:attrNameLst>
                                          <p:attrName>ppt_w</p:attrName>
                                        </p:attrNameLst>
                                      </p:cBhvr>
                                      <p:tavLst>
                                        <p:tav tm="0">
                                          <p:val>
                                            <p:fltVal val="0"/>
                                          </p:val>
                                        </p:tav>
                                        <p:tav tm="100000">
                                          <p:val>
                                            <p:strVal val="#ppt_w"/>
                                          </p:val>
                                        </p:tav>
                                      </p:tavLst>
                                    </p:anim>
                                    <p:anim calcmode="lin" valueType="num">
                                      <p:cBhvr>
                                        <p:cTn id="8" dur="500" fill="hold"/>
                                        <p:tgtEl>
                                          <p:spTgt spid="2051"/>
                                        </p:tgtEl>
                                        <p:attrNameLst>
                                          <p:attrName>ppt_h</p:attrName>
                                        </p:attrNameLst>
                                      </p:cBhvr>
                                      <p:tavLst>
                                        <p:tav tm="0">
                                          <p:val>
                                            <p:fltVal val="0"/>
                                          </p:val>
                                        </p:tav>
                                        <p:tav tm="100000">
                                          <p:val>
                                            <p:strVal val="#ppt_h"/>
                                          </p:val>
                                        </p:tav>
                                      </p:tavLst>
                                    </p:anim>
                                    <p:animEffect transition="in" filter="fade">
                                      <p:cBhvr>
                                        <p:cTn id="9" dur="500"/>
                                        <p:tgtEl>
                                          <p:spTgt spid="2051"/>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nodeType="clickEffect">
                                  <p:stCondLst>
                                    <p:cond delay="0"/>
                                  </p:stCondLst>
                                  <p:childTnLst>
                                    <p:set>
                                      <p:cBhvr>
                                        <p:cTn id="13" dur="1" fill="hold">
                                          <p:stCondLst>
                                            <p:cond delay="0"/>
                                          </p:stCondLst>
                                        </p:cTn>
                                        <p:tgtEl>
                                          <p:spTgt spid="11">
                                            <p:txEl>
                                              <p:pRg st="4" end="4"/>
                                            </p:txEl>
                                          </p:spTgt>
                                        </p:tgtEl>
                                        <p:attrNameLst>
                                          <p:attrName>style.visibility</p:attrName>
                                        </p:attrNameLst>
                                      </p:cBhvr>
                                      <p:to>
                                        <p:strVal val="visible"/>
                                      </p:to>
                                    </p:set>
                                    <p:anim calcmode="lin" valueType="num">
                                      <p:cBhvr additive="base">
                                        <p:cTn id="14" dur="500" fill="hold"/>
                                        <p:tgtEl>
                                          <p:spTgt spid="11">
                                            <p:txEl>
                                              <p:pRg st="4" end="4"/>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11">
                                            <p:txEl>
                                              <p:pRg st="4" end="4"/>
                                            </p:txEl>
                                          </p:spTgt>
                                        </p:tgtEl>
                                        <p:attrNameLst>
                                          <p:attrName>ppt_y</p:attrName>
                                        </p:attrNameLst>
                                      </p:cBhvr>
                                      <p:tavLst>
                                        <p:tav tm="0">
                                          <p:val>
                                            <p:strVal val="#ppt_y"/>
                                          </p:val>
                                        </p:tav>
                                        <p:tav tm="100000">
                                          <p:val>
                                            <p:strVal val="#ppt_y"/>
                                          </p:val>
                                        </p:tav>
                                      </p:tavLst>
                                    </p:anim>
                                  </p:childTnLst>
                                </p:cTn>
                              </p:par>
                              <p:par>
                                <p:cTn id="16" presetID="53" presetClass="entr" presetSubtype="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500" fill="hold"/>
                                        <p:tgtEl>
                                          <p:spTgt spid="5"/>
                                        </p:tgtEl>
                                        <p:attrNameLst>
                                          <p:attrName>ppt_w</p:attrName>
                                        </p:attrNameLst>
                                      </p:cBhvr>
                                      <p:tavLst>
                                        <p:tav tm="0">
                                          <p:val>
                                            <p:fltVal val="0"/>
                                          </p:val>
                                        </p:tav>
                                        <p:tav tm="100000">
                                          <p:val>
                                            <p:strVal val="#ppt_w"/>
                                          </p:val>
                                        </p:tav>
                                      </p:tavLst>
                                    </p:anim>
                                    <p:anim calcmode="lin" valueType="num">
                                      <p:cBhvr>
                                        <p:cTn id="19" dur="500" fill="hold"/>
                                        <p:tgtEl>
                                          <p:spTgt spid="5"/>
                                        </p:tgtEl>
                                        <p:attrNameLst>
                                          <p:attrName>ppt_h</p:attrName>
                                        </p:attrNameLst>
                                      </p:cBhvr>
                                      <p:tavLst>
                                        <p:tav tm="0">
                                          <p:val>
                                            <p:fltVal val="0"/>
                                          </p:val>
                                        </p:tav>
                                        <p:tav tm="100000">
                                          <p:val>
                                            <p:strVal val="#ppt_h"/>
                                          </p:val>
                                        </p:tav>
                                      </p:tavLst>
                                    </p:anim>
                                    <p:animEffect transition="in" filter="fade">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8534400"/>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r="100000" b="100000"/>
            </a:path>
            <a:tileRect l="-100000" t="-100000"/>
          </a:gra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073" name="Rectangle 1"/>
          <p:cNvSpPr>
            <a:spLocks noChangeArrowheads="1"/>
          </p:cNvSpPr>
          <p:nvPr/>
        </p:nvSpPr>
        <p:spPr bwMode="auto">
          <a:xfrm>
            <a:off x="381000" y="1219200"/>
            <a:ext cx="83820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2400" i="0" u="none" strike="noStrike" cap="none" normalizeH="0" baseline="0" dirty="0">
                <a:ln>
                  <a:noFill/>
                </a:ln>
                <a:solidFill>
                  <a:schemeClr val="accent1">
                    <a:lumMod val="75000"/>
                  </a:schemeClr>
                </a:solidFill>
                <a:effectLst/>
                <a:ea typeface="Calibri" pitchFamily="34" charset="0"/>
                <a:cs typeface="Lucida Casual" pitchFamily="66" charset="0"/>
              </a:rPr>
              <a:t>Changing Education Through the Arts (CETA), a program of the John F. Kennedy Center for the Performing Arts, has as one of it’s main goals, to</a:t>
            </a:r>
          </a:p>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2400" i="0" u="none" strike="noStrike" cap="none" normalizeH="0" baseline="0" dirty="0">
              <a:ln>
                <a:noFill/>
              </a:ln>
              <a:solidFill>
                <a:schemeClr val="accent1">
                  <a:lumMod val="75000"/>
                </a:schemeClr>
              </a:solidFill>
              <a:effectLst/>
            </a:endParaRPr>
          </a:p>
          <a:p>
            <a:pPr lvl="1" eaLnBrk="0" fontAlgn="base" hangingPunct="0">
              <a:spcBef>
                <a:spcPct val="0"/>
              </a:spcBef>
              <a:spcAft>
                <a:spcPct val="0"/>
              </a:spcAft>
            </a:pPr>
            <a:r>
              <a:rPr kumimoji="0" lang="en-US" sz="2400" i="0" u="none" strike="noStrike" cap="none" normalizeH="0" baseline="0" dirty="0">
                <a:ln>
                  <a:noFill/>
                </a:ln>
                <a:solidFill>
                  <a:schemeClr val="accent1">
                    <a:lumMod val="75000"/>
                  </a:schemeClr>
                </a:solidFill>
                <a:effectLst/>
                <a:ea typeface="Times New Roman" pitchFamily="18" charset="0"/>
                <a:cs typeface="Times New Roman" pitchFamily="18" charset="0"/>
              </a:rPr>
              <a:t>Help students </a:t>
            </a:r>
          </a:p>
          <a:p>
            <a:pPr lvl="1" eaLnBrk="0" fontAlgn="base" hangingPunct="0">
              <a:spcBef>
                <a:spcPct val="0"/>
              </a:spcBef>
              <a:spcAft>
                <a:spcPct val="0"/>
              </a:spcAft>
              <a:buFontTx/>
              <a:buChar char="•"/>
            </a:pPr>
            <a:endParaRPr kumimoji="0" lang="en-US" sz="2400" b="1" i="0" u="none" strike="noStrike" cap="none" normalizeH="0" baseline="0" dirty="0">
              <a:ln>
                <a:noFill/>
              </a:ln>
              <a:solidFill>
                <a:schemeClr val="accent1">
                  <a:lumMod val="75000"/>
                </a:schemeClr>
              </a:solidFill>
              <a:effectLst/>
              <a:ea typeface="Times New Roman" pitchFamily="18" charset="0"/>
              <a:cs typeface="Times New Roman" pitchFamily="18" charset="0"/>
            </a:endParaRPr>
          </a:p>
          <a:p>
            <a:pPr lvl="2" eaLnBrk="0" fontAlgn="base" hangingPunct="0">
              <a:spcBef>
                <a:spcPct val="0"/>
              </a:spcBef>
              <a:spcAft>
                <a:spcPct val="0"/>
              </a:spcAft>
            </a:pPr>
            <a:r>
              <a:rPr kumimoji="0" lang="en-US" sz="2400" b="1" i="0" u="none" strike="noStrike" cap="none" normalizeH="0" baseline="0" dirty="0">
                <a:ln>
                  <a:noFill/>
                </a:ln>
                <a:solidFill>
                  <a:schemeClr val="accent3"/>
                </a:solidFill>
                <a:effectLst/>
                <a:ea typeface="Times New Roman" pitchFamily="18" charset="0"/>
                <a:cs typeface="Times New Roman" pitchFamily="18" charset="0"/>
              </a:rPr>
              <a:t>learn more fluently and </a:t>
            </a:r>
          </a:p>
          <a:p>
            <a:pPr lvl="1" eaLnBrk="0" fontAlgn="base" hangingPunct="0">
              <a:spcBef>
                <a:spcPct val="0"/>
              </a:spcBef>
              <a:spcAft>
                <a:spcPct val="0"/>
              </a:spcAft>
            </a:pPr>
            <a:r>
              <a:rPr kumimoji="0" lang="en-US" sz="2400" b="1" i="0" u="none" strike="noStrike" cap="none" normalizeH="0" baseline="0" dirty="0">
                <a:ln>
                  <a:noFill/>
                </a:ln>
                <a:solidFill>
                  <a:schemeClr val="accent3"/>
                </a:solidFill>
                <a:effectLst/>
                <a:ea typeface="Times New Roman" pitchFamily="18" charset="0"/>
                <a:cs typeface="Times New Roman" pitchFamily="18" charset="0"/>
              </a:rPr>
              <a:t>		with greater motivation </a:t>
            </a:r>
          </a:p>
          <a:p>
            <a:pPr lvl="1" eaLnBrk="0" fontAlgn="base" hangingPunct="0">
              <a:spcBef>
                <a:spcPct val="0"/>
              </a:spcBef>
              <a:spcAft>
                <a:spcPct val="0"/>
              </a:spcAft>
            </a:pPr>
            <a:endParaRPr kumimoji="0" lang="en-US" sz="2400" b="1" i="0" u="none" strike="noStrike" cap="none" normalizeH="0" baseline="0" dirty="0">
              <a:ln>
                <a:noFill/>
              </a:ln>
              <a:solidFill>
                <a:schemeClr val="accent3"/>
              </a:solidFill>
              <a:effectLst/>
              <a:ea typeface="Times New Roman" pitchFamily="18" charset="0"/>
              <a:cs typeface="Times New Roman" pitchFamily="18" charset="0"/>
            </a:endParaRPr>
          </a:p>
          <a:p>
            <a:pPr lvl="1" eaLnBrk="0" fontAlgn="base" hangingPunct="0">
              <a:spcBef>
                <a:spcPct val="0"/>
              </a:spcBef>
              <a:spcAft>
                <a:spcPct val="0"/>
              </a:spcAft>
            </a:pPr>
            <a:r>
              <a:rPr kumimoji="0" lang="en-US" sz="2400" i="0" u="none" strike="noStrike" cap="none" normalizeH="0" baseline="0" dirty="0">
                <a:ln>
                  <a:noFill/>
                </a:ln>
                <a:solidFill>
                  <a:schemeClr val="accent1">
                    <a:lumMod val="75000"/>
                  </a:schemeClr>
                </a:solidFill>
                <a:effectLst/>
                <a:ea typeface="Times New Roman" pitchFamily="18" charset="0"/>
                <a:cs typeface="Times New Roman" pitchFamily="18" charset="0"/>
              </a:rPr>
              <a:t>by providing professional development that builds teachers’ knowledge and skills in </a:t>
            </a:r>
          </a:p>
          <a:p>
            <a:pPr lvl="1" eaLnBrk="0" fontAlgn="base" hangingPunct="0">
              <a:spcBef>
                <a:spcPct val="0"/>
              </a:spcBef>
              <a:spcAft>
                <a:spcPct val="0"/>
              </a:spcAft>
            </a:pPr>
            <a:endParaRPr kumimoji="0" lang="en-US" sz="2400" b="1" i="0" u="none" strike="noStrike" cap="none" normalizeH="0" baseline="0" dirty="0">
              <a:ln>
                <a:noFill/>
              </a:ln>
              <a:solidFill>
                <a:schemeClr val="accent1">
                  <a:lumMod val="75000"/>
                </a:schemeClr>
              </a:solidFill>
              <a:effectLst/>
              <a:ea typeface="Times New Roman" pitchFamily="18" charset="0"/>
              <a:cs typeface="Times New Roman" pitchFamily="18" charset="0"/>
            </a:endParaRPr>
          </a:p>
          <a:p>
            <a:pPr lvl="1" eaLnBrk="0" fontAlgn="base" hangingPunct="0">
              <a:spcBef>
                <a:spcPct val="0"/>
              </a:spcBef>
              <a:spcAft>
                <a:spcPct val="0"/>
              </a:spcAft>
            </a:pPr>
            <a:r>
              <a:rPr kumimoji="0" lang="en-US" sz="2400" b="1" i="0" u="none" strike="noStrike" cap="none" normalizeH="0" baseline="0" dirty="0">
                <a:ln>
                  <a:noFill/>
                </a:ln>
                <a:solidFill>
                  <a:schemeClr val="accent3"/>
                </a:solidFill>
                <a:effectLst/>
                <a:ea typeface="Times New Roman" pitchFamily="18" charset="0"/>
                <a:cs typeface="Times New Roman" pitchFamily="18" charset="0"/>
              </a:rPr>
              <a:t>	integrating the arts across the curriculum…</a:t>
            </a:r>
            <a:endParaRPr kumimoji="0" lang="en-US" sz="2400" b="1" i="0" u="none" strike="noStrike" cap="none" normalizeH="0" baseline="0" dirty="0">
              <a:ln>
                <a:noFill/>
              </a:ln>
              <a:solidFill>
                <a:schemeClr val="accent3"/>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073">
                                            <p:txEl>
                                              <p:pRg st="4" end="4"/>
                                            </p:txEl>
                                          </p:spTgt>
                                        </p:tgtEl>
                                        <p:attrNameLst>
                                          <p:attrName>style.visibility</p:attrName>
                                        </p:attrNameLst>
                                      </p:cBhvr>
                                      <p:to>
                                        <p:strVal val="visible"/>
                                      </p:to>
                                    </p:set>
                                    <p:anim calcmode="lin" valueType="num">
                                      <p:cBhvr additive="base">
                                        <p:cTn id="7" dur="500" fill="hold"/>
                                        <p:tgtEl>
                                          <p:spTgt spid="307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3">
                                            <p:txEl>
                                              <p:pRg st="4" end="4"/>
                                            </p:txEl>
                                          </p:spTgt>
                                        </p:tgtEl>
                                        <p:attrNameLst>
                                          <p:attrName>ppt_y</p:attrName>
                                        </p:attrNameLst>
                                      </p:cBhvr>
                                      <p:tavLst>
                                        <p:tav tm="0">
                                          <p:val>
                                            <p:strVal val="0-#ppt_h/2"/>
                                          </p:val>
                                        </p:tav>
                                        <p:tav tm="100000">
                                          <p:val>
                                            <p:strVal val="#ppt_y"/>
                                          </p:val>
                                        </p:tav>
                                      </p:tavLst>
                                    </p:anim>
                                  </p:childTnLst>
                                </p:cTn>
                              </p:par>
                              <p:par>
                                <p:cTn id="9" presetID="2" presetClass="entr" presetSubtype="1" fill="hold" nodeType="withEffect">
                                  <p:stCondLst>
                                    <p:cond delay="0"/>
                                  </p:stCondLst>
                                  <p:childTnLst>
                                    <p:set>
                                      <p:cBhvr>
                                        <p:cTn id="10" dur="1" fill="hold">
                                          <p:stCondLst>
                                            <p:cond delay="0"/>
                                          </p:stCondLst>
                                        </p:cTn>
                                        <p:tgtEl>
                                          <p:spTgt spid="3073">
                                            <p:txEl>
                                              <p:pRg st="5" end="5"/>
                                            </p:txEl>
                                          </p:spTgt>
                                        </p:tgtEl>
                                        <p:attrNameLst>
                                          <p:attrName>style.visibility</p:attrName>
                                        </p:attrNameLst>
                                      </p:cBhvr>
                                      <p:to>
                                        <p:strVal val="visible"/>
                                      </p:to>
                                    </p:set>
                                    <p:anim calcmode="lin" valueType="num">
                                      <p:cBhvr additive="base">
                                        <p:cTn id="11" dur="500" fill="hold"/>
                                        <p:tgtEl>
                                          <p:spTgt spid="307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3073">
                                            <p:txEl>
                                              <p:pRg st="7" end="7"/>
                                            </p:txEl>
                                          </p:spTgt>
                                        </p:tgtEl>
                                        <p:attrNameLst>
                                          <p:attrName>style.visibility</p:attrName>
                                        </p:attrNameLst>
                                      </p:cBhvr>
                                      <p:to>
                                        <p:strVal val="visible"/>
                                      </p:to>
                                    </p:set>
                                    <p:anim calcmode="lin" valueType="num">
                                      <p:cBhvr additive="base">
                                        <p:cTn id="17" dur="500" fill="hold"/>
                                        <p:tgtEl>
                                          <p:spTgt spid="3073">
                                            <p:txEl>
                                              <p:pRg st="7" end="7"/>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07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073">
                                            <p:txEl>
                                              <p:pRg st="9" end="9"/>
                                            </p:txEl>
                                          </p:spTgt>
                                        </p:tgtEl>
                                        <p:attrNameLst>
                                          <p:attrName>style.visibility</p:attrName>
                                        </p:attrNameLst>
                                      </p:cBhvr>
                                      <p:to>
                                        <p:strVal val="visible"/>
                                      </p:to>
                                    </p:set>
                                    <p:anim calcmode="lin" valueType="num">
                                      <p:cBhvr additive="base">
                                        <p:cTn id="23" dur="500" fill="hold"/>
                                        <p:tgtEl>
                                          <p:spTgt spid="3073">
                                            <p:txEl>
                                              <p:pRg st="9" end="9"/>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 y="-152400"/>
            <a:ext cx="9220200" cy="8686800"/>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r="100000" b="100000"/>
            </a:path>
            <a:tileRect l="-100000" t="-100000"/>
          </a:gra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073" name="Rectangle 1"/>
          <p:cNvSpPr>
            <a:spLocks noChangeArrowheads="1"/>
          </p:cNvSpPr>
          <p:nvPr/>
        </p:nvSpPr>
        <p:spPr bwMode="auto">
          <a:xfrm>
            <a:off x="914400" y="674132"/>
            <a:ext cx="73152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400" dirty="0">
                <a:solidFill>
                  <a:schemeClr val="accent1">
                    <a:lumMod val="75000"/>
                  </a:schemeClr>
                </a:solidFill>
              </a:rPr>
              <a:t>One CETA Teacher remarked:</a:t>
            </a:r>
          </a:p>
          <a:p>
            <a:endParaRPr lang="en-US" sz="2400" dirty="0">
              <a:solidFill>
                <a:schemeClr val="accent1">
                  <a:lumMod val="75000"/>
                </a:schemeClr>
              </a:solidFill>
            </a:endParaRPr>
          </a:p>
          <a:p>
            <a:r>
              <a:rPr lang="en-US" sz="2400" dirty="0">
                <a:solidFill>
                  <a:schemeClr val="accent1">
                    <a:lumMod val="75000"/>
                  </a:schemeClr>
                </a:solidFill>
              </a:rPr>
              <a:t>“Through the CETA program, teachers come to understand that </a:t>
            </a:r>
          </a:p>
          <a:p>
            <a:endParaRPr lang="en-US" sz="2400" dirty="0">
              <a:solidFill>
                <a:schemeClr val="accent1">
                  <a:lumMod val="75000"/>
                </a:schemeClr>
              </a:solidFill>
            </a:endParaRPr>
          </a:p>
          <a:p>
            <a:r>
              <a:rPr lang="en-US" sz="2400" b="1" dirty="0">
                <a:solidFill>
                  <a:schemeClr val="accent1">
                    <a:lumMod val="75000"/>
                  </a:schemeClr>
                </a:solidFill>
              </a:rPr>
              <a:t>	</a:t>
            </a:r>
            <a:r>
              <a:rPr lang="en-US" sz="2400" b="1" dirty="0">
                <a:solidFill>
                  <a:schemeClr val="accent3"/>
                </a:solidFill>
              </a:rPr>
              <a:t>the arts really turn on lights in </a:t>
            </a:r>
          </a:p>
          <a:p>
            <a:r>
              <a:rPr lang="en-US" sz="2400" b="1" dirty="0">
                <a:solidFill>
                  <a:schemeClr val="accent3"/>
                </a:solidFill>
              </a:rPr>
              <a:t>	children's minds—their learning </a:t>
            </a:r>
          </a:p>
          <a:p>
            <a:r>
              <a:rPr lang="en-US" sz="2400" b="1" dirty="0">
                <a:solidFill>
                  <a:schemeClr val="accent3"/>
                </a:solidFill>
              </a:rPr>
              <a:t>	is more meaningful and deeper.” </a:t>
            </a:r>
          </a:p>
          <a:p>
            <a:endParaRPr lang="en-US" sz="2400" b="1" dirty="0">
              <a:solidFill>
                <a:schemeClr val="accent1">
                  <a:lumMod val="75000"/>
                </a:schemeClr>
              </a:solidFill>
            </a:endParaRPr>
          </a:p>
          <a:p>
            <a:r>
              <a:rPr lang="en-US" sz="2400" dirty="0">
                <a:solidFill>
                  <a:schemeClr val="accent1">
                    <a:lumMod val="75000"/>
                  </a:schemeClr>
                </a:solidFill>
              </a:rPr>
              <a:t>And a third grade student in the CETA program said:</a:t>
            </a:r>
          </a:p>
          <a:p>
            <a:endParaRPr lang="en-US" sz="2400" dirty="0">
              <a:solidFill>
                <a:schemeClr val="accent1">
                  <a:lumMod val="75000"/>
                </a:schemeClr>
              </a:solidFill>
            </a:endParaRPr>
          </a:p>
          <a:p>
            <a:r>
              <a:rPr lang="en-US" sz="2400" dirty="0">
                <a:solidFill>
                  <a:schemeClr val="accent1">
                    <a:lumMod val="75000"/>
                  </a:schemeClr>
                </a:solidFill>
              </a:rPr>
              <a:t> “Just reading a book doesn’t make things stick in your head, but </a:t>
            </a:r>
          </a:p>
          <a:p>
            <a:endParaRPr lang="en-US" sz="2400" dirty="0">
              <a:solidFill>
                <a:schemeClr val="accent1">
                  <a:lumMod val="75000"/>
                </a:schemeClr>
              </a:solidFill>
            </a:endParaRPr>
          </a:p>
          <a:p>
            <a:r>
              <a:rPr lang="en-US" sz="2400" b="1" dirty="0">
                <a:solidFill>
                  <a:schemeClr val="accent1">
                    <a:lumMod val="75000"/>
                  </a:schemeClr>
                </a:solidFill>
              </a:rPr>
              <a:t>	</a:t>
            </a:r>
            <a:r>
              <a:rPr lang="en-US" sz="2400" b="1" dirty="0">
                <a:solidFill>
                  <a:schemeClr val="accent3"/>
                </a:solidFill>
              </a:rPr>
              <a:t>when you do a tableau, what you </a:t>
            </a:r>
          </a:p>
          <a:p>
            <a:r>
              <a:rPr lang="en-US" sz="2400" b="1" dirty="0">
                <a:solidFill>
                  <a:schemeClr val="accent3"/>
                </a:solidFill>
              </a:rPr>
              <a:t>	read really sticks in your head.”</a:t>
            </a:r>
            <a:r>
              <a:rPr lang="en-US" sz="2400" b="1" i="1" dirty="0">
                <a:solidFill>
                  <a:schemeClr val="accent1">
                    <a:lumMod val="75000"/>
                  </a:schemeClr>
                </a:solidFill>
              </a:rPr>
              <a:t> </a:t>
            </a:r>
            <a:endParaRPr lang="en-US" sz="2400" b="1" dirty="0">
              <a:solidFill>
                <a:schemeClr val="accent1">
                  <a:lumMod val="75000"/>
                </a:schemeClr>
              </a:solidFill>
            </a:endParaRPr>
          </a:p>
          <a:p>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073">
                                            <p:txEl>
                                              <p:pRg st="2" end="2"/>
                                            </p:txEl>
                                          </p:spTgt>
                                        </p:tgtEl>
                                        <p:attrNameLst>
                                          <p:attrName>style.visibility</p:attrName>
                                        </p:attrNameLst>
                                      </p:cBhvr>
                                      <p:to>
                                        <p:strVal val="visible"/>
                                      </p:to>
                                    </p:set>
                                    <p:anim calcmode="lin" valueType="num">
                                      <p:cBhvr additive="base">
                                        <p:cTn id="7" dur="500" fill="hold"/>
                                        <p:tgtEl>
                                          <p:spTgt spid="307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3073">
                                            <p:txEl>
                                              <p:pRg st="4" end="4"/>
                                            </p:txEl>
                                          </p:spTgt>
                                        </p:tgtEl>
                                        <p:attrNameLst>
                                          <p:attrName>style.visibility</p:attrName>
                                        </p:attrNameLst>
                                      </p:cBhvr>
                                      <p:to>
                                        <p:strVal val="visible"/>
                                      </p:to>
                                    </p:set>
                                    <p:anim calcmode="lin" valueType="num">
                                      <p:cBhvr additive="base">
                                        <p:cTn id="13" dur="500" fill="hold"/>
                                        <p:tgtEl>
                                          <p:spTgt spid="307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3">
                                            <p:txEl>
                                              <p:pRg st="4" end="4"/>
                                            </p:txEl>
                                          </p:spTgt>
                                        </p:tgtEl>
                                        <p:attrNameLst>
                                          <p:attrName>ppt_y</p:attrName>
                                        </p:attrNameLst>
                                      </p:cBhvr>
                                      <p:tavLst>
                                        <p:tav tm="0">
                                          <p:val>
                                            <p:strVal val="0-#ppt_h/2"/>
                                          </p:val>
                                        </p:tav>
                                        <p:tav tm="100000">
                                          <p:val>
                                            <p:strVal val="#ppt_y"/>
                                          </p:val>
                                        </p:tav>
                                      </p:tavLst>
                                    </p:anim>
                                  </p:childTnLst>
                                </p:cTn>
                              </p:par>
                              <p:par>
                                <p:cTn id="15" presetID="2" presetClass="entr" presetSubtype="1" fill="hold" nodeType="withEffect">
                                  <p:stCondLst>
                                    <p:cond delay="0"/>
                                  </p:stCondLst>
                                  <p:childTnLst>
                                    <p:set>
                                      <p:cBhvr>
                                        <p:cTn id="16" dur="1" fill="hold">
                                          <p:stCondLst>
                                            <p:cond delay="0"/>
                                          </p:stCondLst>
                                        </p:cTn>
                                        <p:tgtEl>
                                          <p:spTgt spid="3073">
                                            <p:txEl>
                                              <p:pRg st="5" end="5"/>
                                            </p:txEl>
                                          </p:spTgt>
                                        </p:tgtEl>
                                        <p:attrNameLst>
                                          <p:attrName>style.visibility</p:attrName>
                                        </p:attrNameLst>
                                      </p:cBhvr>
                                      <p:to>
                                        <p:strVal val="visible"/>
                                      </p:to>
                                    </p:set>
                                    <p:anim calcmode="lin" valueType="num">
                                      <p:cBhvr additive="base">
                                        <p:cTn id="17" dur="500" fill="hold"/>
                                        <p:tgtEl>
                                          <p:spTgt spid="307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073">
                                            <p:txEl>
                                              <p:pRg st="5" end="5"/>
                                            </p:txEl>
                                          </p:spTgt>
                                        </p:tgtEl>
                                        <p:attrNameLst>
                                          <p:attrName>ppt_y</p:attrName>
                                        </p:attrNameLst>
                                      </p:cBhvr>
                                      <p:tavLst>
                                        <p:tav tm="0">
                                          <p:val>
                                            <p:strVal val="0-#ppt_h/2"/>
                                          </p:val>
                                        </p:tav>
                                        <p:tav tm="100000">
                                          <p:val>
                                            <p:strVal val="#ppt_y"/>
                                          </p:val>
                                        </p:tav>
                                      </p:tavLst>
                                    </p:anim>
                                  </p:childTnLst>
                                </p:cTn>
                              </p:par>
                              <p:par>
                                <p:cTn id="19" presetID="2" presetClass="entr" presetSubtype="1" fill="hold" nodeType="withEffect">
                                  <p:stCondLst>
                                    <p:cond delay="0"/>
                                  </p:stCondLst>
                                  <p:childTnLst>
                                    <p:set>
                                      <p:cBhvr>
                                        <p:cTn id="20" dur="1" fill="hold">
                                          <p:stCondLst>
                                            <p:cond delay="0"/>
                                          </p:stCondLst>
                                        </p:cTn>
                                        <p:tgtEl>
                                          <p:spTgt spid="3073">
                                            <p:txEl>
                                              <p:pRg st="6" end="6"/>
                                            </p:txEl>
                                          </p:spTgt>
                                        </p:tgtEl>
                                        <p:attrNameLst>
                                          <p:attrName>style.visibility</p:attrName>
                                        </p:attrNameLst>
                                      </p:cBhvr>
                                      <p:to>
                                        <p:strVal val="visible"/>
                                      </p:to>
                                    </p:set>
                                    <p:anim calcmode="lin" valueType="num">
                                      <p:cBhvr additive="base">
                                        <p:cTn id="21" dur="500" fill="hold"/>
                                        <p:tgtEl>
                                          <p:spTgt spid="3073">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07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3073">
                                            <p:txEl>
                                              <p:pRg st="8" end="8"/>
                                            </p:txEl>
                                          </p:spTgt>
                                        </p:tgtEl>
                                        <p:attrNameLst>
                                          <p:attrName>style.visibility</p:attrName>
                                        </p:attrNameLst>
                                      </p:cBhvr>
                                      <p:to>
                                        <p:strVal val="visible"/>
                                      </p:to>
                                    </p:set>
                                    <p:anim calcmode="lin" valueType="num">
                                      <p:cBhvr additive="base">
                                        <p:cTn id="27" dur="500" fill="hold"/>
                                        <p:tgtEl>
                                          <p:spTgt spid="3073">
                                            <p:txEl>
                                              <p:pRg st="8" end="8"/>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07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073">
                                            <p:txEl>
                                              <p:pRg st="10" end="10"/>
                                            </p:txEl>
                                          </p:spTgt>
                                        </p:tgtEl>
                                        <p:attrNameLst>
                                          <p:attrName>style.visibility</p:attrName>
                                        </p:attrNameLst>
                                      </p:cBhvr>
                                      <p:to>
                                        <p:strVal val="visible"/>
                                      </p:to>
                                    </p:set>
                                    <p:anim calcmode="lin" valueType="num">
                                      <p:cBhvr additive="base">
                                        <p:cTn id="33" dur="500" fill="hold"/>
                                        <p:tgtEl>
                                          <p:spTgt spid="3073">
                                            <p:txEl>
                                              <p:pRg st="10" end="1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07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073">
                                            <p:txEl>
                                              <p:pRg st="12" end="12"/>
                                            </p:txEl>
                                          </p:spTgt>
                                        </p:tgtEl>
                                        <p:attrNameLst>
                                          <p:attrName>style.visibility</p:attrName>
                                        </p:attrNameLst>
                                      </p:cBhvr>
                                      <p:to>
                                        <p:strVal val="visible"/>
                                      </p:to>
                                    </p:set>
                                    <p:anim calcmode="lin" valueType="num">
                                      <p:cBhvr additive="base">
                                        <p:cTn id="39" dur="500" fill="hold"/>
                                        <p:tgtEl>
                                          <p:spTgt spid="3073">
                                            <p:txEl>
                                              <p:pRg st="12" end="1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073">
                                            <p:txEl>
                                              <p:pRg st="12" end="12"/>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073">
                                            <p:txEl>
                                              <p:pRg st="13" end="13"/>
                                            </p:txEl>
                                          </p:spTgt>
                                        </p:tgtEl>
                                        <p:attrNameLst>
                                          <p:attrName>style.visibility</p:attrName>
                                        </p:attrNameLst>
                                      </p:cBhvr>
                                      <p:to>
                                        <p:strVal val="visible"/>
                                      </p:to>
                                    </p:set>
                                    <p:anim calcmode="lin" valueType="num">
                                      <p:cBhvr additive="base">
                                        <p:cTn id="43" dur="500" fill="hold"/>
                                        <p:tgtEl>
                                          <p:spTgt spid="3073">
                                            <p:txEl>
                                              <p:pRg st="13" end="1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07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676400"/>
            <a:ext cx="9144000" cy="8534400"/>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r="100000" b="100000"/>
            </a:path>
            <a:tileRect l="-100000" t="-100000"/>
          </a:gradFill>
          <a:ln>
            <a:solidFill>
              <a:schemeClr val="bg2"/>
            </a:solidFill>
          </a:ln>
          <a:scene3d>
            <a:camera prst="orthographicFront"/>
            <a:lightRig rig="threePt" dir="t"/>
          </a:scene3d>
          <a:sp3d>
            <a:bevelT w="6350" h="82550" prst="cross"/>
            <a:bevelB w="8255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073" name="Rectangle 1"/>
          <p:cNvSpPr>
            <a:spLocks noChangeArrowheads="1"/>
          </p:cNvSpPr>
          <p:nvPr/>
        </p:nvSpPr>
        <p:spPr bwMode="auto">
          <a:xfrm>
            <a:off x="4876800" y="1066800"/>
            <a:ext cx="42672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2400" b="1" dirty="0">
              <a:solidFill>
                <a:schemeClr val="accent1">
                  <a:lumMod val="75000"/>
                </a:schemeClr>
              </a:solidFill>
            </a:endParaRPr>
          </a:p>
          <a:p>
            <a:r>
              <a:rPr lang="en-US" sz="2400" dirty="0">
                <a:solidFill>
                  <a:schemeClr val="accent1">
                    <a:lumMod val="75000"/>
                  </a:schemeClr>
                </a:solidFill>
              </a:rPr>
              <a:t>“Use more than one sense. </a:t>
            </a:r>
            <a:r>
              <a:rPr lang="en-US" sz="2400" b="1" dirty="0">
                <a:solidFill>
                  <a:schemeClr val="accent3"/>
                </a:solidFill>
              </a:rPr>
              <a:t>The more of your five senses you pay attention to when trying to create a memory, the more connections you will make in your brain,</a:t>
            </a:r>
            <a:r>
              <a:rPr lang="en-US" sz="2400" b="1" dirty="0"/>
              <a:t> </a:t>
            </a:r>
            <a:r>
              <a:rPr lang="en-US" sz="2400" dirty="0">
                <a:solidFill>
                  <a:schemeClr val="accent1">
                    <a:lumMod val="75000"/>
                  </a:schemeClr>
                </a:solidFill>
              </a:rPr>
              <a:t>which leads to a stronger, longer-lasting memory.”</a:t>
            </a:r>
          </a:p>
          <a:p>
            <a:endParaRPr lang="en-US" sz="2400" dirty="0">
              <a:solidFill>
                <a:schemeClr val="accent1">
                  <a:lumMod val="75000"/>
                </a:schemeClr>
              </a:solidFill>
            </a:endParaRPr>
          </a:p>
          <a:p>
            <a:endParaRPr lang="en-US" sz="2400" dirty="0">
              <a:solidFill>
                <a:schemeClr val="accent1">
                  <a:lumMod val="75000"/>
                </a:schemeClr>
              </a:solidFill>
            </a:endParaRPr>
          </a:p>
          <a:p>
            <a:pPr algn="ctr"/>
            <a:r>
              <a:rPr lang="en-US" dirty="0">
                <a:solidFill>
                  <a:schemeClr val="accent1">
                    <a:lumMod val="75000"/>
                  </a:schemeClr>
                </a:solidFill>
              </a:rPr>
              <a:t>Luna </a:t>
            </a:r>
            <a:r>
              <a:rPr lang="en-US" dirty="0" err="1">
                <a:solidFill>
                  <a:schemeClr val="accent1">
                    <a:lumMod val="75000"/>
                  </a:schemeClr>
                </a:solidFill>
              </a:rPr>
              <a:t>Mohanty</a:t>
            </a:r>
            <a:endParaRPr lang="en-US" dirty="0">
              <a:solidFill>
                <a:schemeClr val="accent1">
                  <a:lumMod val="75000"/>
                </a:schemeClr>
              </a:solidFill>
            </a:endParaRPr>
          </a:p>
          <a:p>
            <a:pPr algn="ctr"/>
            <a:r>
              <a:rPr lang="en-US" i="1" dirty="0">
                <a:solidFill>
                  <a:schemeClr val="accent1">
                    <a:lumMod val="75000"/>
                  </a:schemeClr>
                </a:solidFill>
              </a:rPr>
              <a:t>Brain Enhancement Techniques</a:t>
            </a:r>
          </a:p>
          <a:p>
            <a:pPr algn="ctr"/>
            <a:r>
              <a:rPr lang="en-US" i="1" dirty="0">
                <a:solidFill>
                  <a:schemeClr val="accent1">
                    <a:lumMod val="75000"/>
                  </a:schemeClr>
                </a:solidFill>
              </a:rPr>
              <a:t>for Improving Memory</a:t>
            </a:r>
          </a:p>
          <a:p>
            <a:endParaRPr lang="en-US" sz="2400" dirty="0"/>
          </a:p>
        </p:txBody>
      </p:sp>
      <p:pic>
        <p:nvPicPr>
          <p:cNvPr id="19458" name="Picture 2"/>
          <p:cNvPicPr>
            <a:picLocks noChangeAspect="1" noChangeArrowheads="1"/>
          </p:cNvPicPr>
          <p:nvPr/>
        </p:nvPicPr>
        <p:blipFill>
          <a:blip r:embed="rId2" cstate="print"/>
          <a:srcRect/>
          <a:stretch>
            <a:fillRect/>
          </a:stretch>
        </p:blipFill>
        <p:spPr bwMode="auto">
          <a:xfrm>
            <a:off x="304800" y="838200"/>
            <a:ext cx="4275833" cy="51816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wedge">
                                      <p:cBhvr>
                                        <p:cTn id="7" dur="500"/>
                                        <p:tgtEl>
                                          <p:spTgt spid="19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1954</TotalTime>
  <Words>998</Words>
  <Application>Microsoft Office PowerPoint</Application>
  <PresentationFormat>On-screen Show (4:3)</PresentationFormat>
  <Paragraphs>88</Paragraphs>
  <Slides>16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Bookman Old Style</vt:lpstr>
      <vt:lpstr>Calibri</vt:lpstr>
      <vt:lpstr>Coventry Garden NF</vt:lpstr>
      <vt:lpstr>CroissantD</vt:lpstr>
      <vt:lpstr>Fete Accompli NF</vt:lpstr>
      <vt:lpstr>Gill Sans MT</vt:lpstr>
      <vt:lpstr>Shadow Tag</vt:lpstr>
      <vt:lpstr>Times New Roman</vt:lpstr>
      <vt:lpstr>Office Theme</vt:lpstr>
      <vt:lpstr>Weaving the Arts into Community Life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Weaving the Arts into Community Life</vt:lpstr>
      <vt:lpstr>PowerPoint Presentation</vt:lpstr>
      <vt:lpstr>PowerPoint Presentation</vt:lpstr>
      <vt:lpstr>PowerPoint Presentation</vt:lpstr>
      <vt:lpstr>Weaving the Arts into Community Life</vt:lpstr>
      <vt:lpstr>PowerPoint Presentation</vt:lpstr>
      <vt:lpstr>Weaving the Arts into Community Life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Weaving the Arts into Community Life</dc:title>
  <dc:creator>JETWRITER</dc:creator>
  <cp:lastModifiedBy>Jaine Toth</cp:lastModifiedBy>
  <cp:revision>123</cp:revision>
  <dcterms:created xsi:type="dcterms:W3CDTF">2009-02-10T19:07:37Z</dcterms:created>
  <dcterms:modified xsi:type="dcterms:W3CDTF">2025-04-28T19:34:23Z</dcterms:modified>
</cp:coreProperties>
</file>