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154"/>
  </p:notesMasterIdLst>
  <p:sldIdLst>
    <p:sldId id="447" r:id="rId2"/>
    <p:sldId id="346" r:id="rId3"/>
    <p:sldId id="271" r:id="rId4"/>
    <p:sldId id="309" r:id="rId5"/>
    <p:sldId id="339" r:id="rId6"/>
    <p:sldId id="290" r:id="rId7"/>
    <p:sldId id="379" r:id="rId8"/>
    <p:sldId id="336" r:id="rId9"/>
    <p:sldId id="374" r:id="rId10"/>
    <p:sldId id="373" r:id="rId11"/>
    <p:sldId id="376" r:id="rId12"/>
    <p:sldId id="275" r:id="rId13"/>
    <p:sldId id="361" r:id="rId14"/>
    <p:sldId id="360" r:id="rId15"/>
    <p:sldId id="294" r:id="rId16"/>
    <p:sldId id="328" r:id="rId17"/>
    <p:sldId id="329" r:id="rId18"/>
    <p:sldId id="330" r:id="rId19"/>
    <p:sldId id="362" r:id="rId20"/>
    <p:sldId id="331" r:id="rId21"/>
    <p:sldId id="365" r:id="rId22"/>
    <p:sldId id="363" r:id="rId23"/>
    <p:sldId id="367" r:id="rId24"/>
    <p:sldId id="368" r:id="rId25"/>
    <p:sldId id="366" r:id="rId26"/>
    <p:sldId id="364" r:id="rId27"/>
    <p:sldId id="465" r:id="rId28"/>
    <p:sldId id="434" r:id="rId29"/>
    <p:sldId id="455" r:id="rId30"/>
    <p:sldId id="467" r:id="rId31"/>
    <p:sldId id="284" r:id="rId32"/>
    <p:sldId id="301" r:id="rId33"/>
    <p:sldId id="298" r:id="rId34"/>
    <p:sldId id="473" r:id="rId35"/>
    <p:sldId id="450" r:id="rId36"/>
    <p:sldId id="451" r:id="rId37"/>
    <p:sldId id="319" r:id="rId38"/>
    <p:sldId id="462" r:id="rId39"/>
    <p:sldId id="457" r:id="rId40"/>
    <p:sldId id="448" r:id="rId41"/>
    <p:sldId id="412" r:id="rId42"/>
    <p:sldId id="310" r:id="rId43"/>
    <p:sldId id="258" r:id="rId44"/>
    <p:sldId id="474" r:id="rId45"/>
    <p:sldId id="458" r:id="rId46"/>
    <p:sldId id="475" r:id="rId47"/>
    <p:sldId id="452" r:id="rId48"/>
    <p:sldId id="477" r:id="rId49"/>
    <p:sldId id="287" r:id="rId50"/>
    <p:sldId id="286" r:id="rId51"/>
    <p:sldId id="459" r:id="rId52"/>
    <p:sldId id="318" r:id="rId53"/>
    <p:sldId id="388" r:id="rId54"/>
    <p:sldId id="389" r:id="rId55"/>
    <p:sldId id="390" r:id="rId56"/>
    <p:sldId id="391" r:id="rId57"/>
    <p:sldId id="297" r:id="rId58"/>
    <p:sldId id="392" r:id="rId59"/>
    <p:sldId id="393" r:id="rId60"/>
    <p:sldId id="478" r:id="rId61"/>
    <p:sldId id="397" r:id="rId62"/>
    <p:sldId id="308" r:id="rId63"/>
    <p:sldId id="260" r:id="rId64"/>
    <p:sldId id="291" r:id="rId65"/>
    <p:sldId id="403" r:id="rId66"/>
    <p:sldId id="479" r:id="rId67"/>
    <p:sldId id="261" r:id="rId68"/>
    <p:sldId id="303" r:id="rId69"/>
    <p:sldId id="435" r:id="rId70"/>
    <p:sldId id="345" r:id="rId71"/>
    <p:sldId id="480" r:id="rId72"/>
    <p:sldId id="270" r:id="rId73"/>
    <p:sldId id="454" r:id="rId74"/>
    <p:sldId id="481" r:id="rId75"/>
    <p:sldId id="394" r:id="rId76"/>
    <p:sldId id="498" r:id="rId77"/>
    <p:sldId id="490" r:id="rId78"/>
    <p:sldId id="305" r:id="rId79"/>
    <p:sldId id="471" r:id="rId80"/>
    <p:sldId id="396" r:id="rId81"/>
    <p:sldId id="262" r:id="rId82"/>
    <p:sldId id="483" r:id="rId83"/>
    <p:sldId id="263" r:id="rId84"/>
    <p:sldId id="404" r:id="rId85"/>
    <p:sldId id="484" r:id="rId86"/>
    <p:sldId id="264" r:id="rId87"/>
    <p:sldId id="469" r:id="rId88"/>
    <p:sldId id="402" r:id="rId89"/>
    <p:sldId id="485" r:id="rId90"/>
    <p:sldId id="269" r:id="rId91"/>
    <p:sldId id="385" r:id="rId92"/>
    <p:sldId id="486" r:id="rId93"/>
    <p:sldId id="265" r:id="rId94"/>
    <p:sldId id="456" r:id="rId95"/>
    <p:sldId id="487" r:id="rId96"/>
    <p:sldId id="268" r:id="rId97"/>
    <p:sldId id="382" r:id="rId98"/>
    <p:sldId id="463" r:id="rId99"/>
    <p:sldId id="488" r:id="rId100"/>
    <p:sldId id="499" r:id="rId101"/>
    <p:sldId id="304" r:id="rId102"/>
    <p:sldId id="493" r:id="rId103"/>
    <p:sldId id="399" r:id="rId104"/>
    <p:sldId id="400" r:id="rId105"/>
    <p:sldId id="337" r:id="rId106"/>
    <p:sldId id="494" r:id="rId107"/>
    <p:sldId id="387" r:id="rId108"/>
    <p:sldId id="470" r:id="rId109"/>
    <p:sldId id="495" r:id="rId110"/>
    <p:sldId id="464" r:id="rId111"/>
    <p:sldId id="468" r:id="rId112"/>
    <p:sldId id="491" r:id="rId113"/>
    <p:sldId id="496" r:id="rId114"/>
    <p:sldId id="267" r:id="rId115"/>
    <p:sldId id="405" r:id="rId116"/>
    <p:sldId id="497" r:id="rId117"/>
    <p:sldId id="500" r:id="rId118"/>
    <p:sldId id="401" r:id="rId119"/>
    <p:sldId id="449" r:id="rId120"/>
    <p:sldId id="285" r:id="rId121"/>
    <p:sldId id="325" r:id="rId122"/>
    <p:sldId id="351" r:id="rId123"/>
    <p:sldId id="352" r:id="rId124"/>
    <p:sldId id="341" r:id="rId125"/>
    <p:sldId id="380" r:id="rId126"/>
    <p:sldId id="353" r:id="rId127"/>
    <p:sldId id="299" r:id="rId128"/>
    <p:sldId id="332" r:id="rId129"/>
    <p:sldId id="282" r:id="rId130"/>
    <p:sldId id="300" r:id="rId131"/>
    <p:sldId id="306" r:id="rId132"/>
    <p:sldId id="307" r:id="rId133"/>
    <p:sldId id="333" r:id="rId134"/>
    <p:sldId id="342" r:id="rId135"/>
    <p:sldId id="320" r:id="rId136"/>
    <p:sldId id="313" r:id="rId137"/>
    <p:sldId id="453" r:id="rId138"/>
    <p:sldId id="314" r:id="rId139"/>
    <p:sldId id="312" r:id="rId140"/>
    <p:sldId id="461" r:id="rId141"/>
    <p:sldId id="460" r:id="rId142"/>
    <p:sldId id="482" r:id="rId143"/>
    <p:sldId id="472" r:id="rId144"/>
    <p:sldId id="466" r:id="rId145"/>
    <p:sldId id="316" r:id="rId146"/>
    <p:sldId id="343" r:id="rId147"/>
    <p:sldId id="317" r:id="rId148"/>
    <p:sldId id="279" r:id="rId149"/>
    <p:sldId id="344" r:id="rId150"/>
    <p:sldId id="446" r:id="rId151"/>
    <p:sldId id="338" r:id="rId152"/>
    <p:sldId id="501" r:id="rId1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Monotype Corsiva" panose="03010101010201010101" pitchFamily="66" charset="0"/>
        <a:ea typeface="+mn-ea"/>
        <a:cs typeface="+mn-cs"/>
      </a:defRPr>
    </a:lvl1pPr>
    <a:lvl2pPr marL="457200" algn="l" rtl="0" eaLnBrk="0" fontAlgn="base" hangingPunct="0">
      <a:spcBef>
        <a:spcPct val="0"/>
      </a:spcBef>
      <a:spcAft>
        <a:spcPct val="0"/>
      </a:spcAft>
      <a:defRPr sz="2400" kern="1200">
        <a:solidFill>
          <a:schemeClr val="tx1"/>
        </a:solidFill>
        <a:latin typeface="Monotype Corsiva" panose="03010101010201010101" pitchFamily="66" charset="0"/>
        <a:ea typeface="+mn-ea"/>
        <a:cs typeface="+mn-cs"/>
      </a:defRPr>
    </a:lvl2pPr>
    <a:lvl3pPr marL="914400" algn="l" rtl="0" eaLnBrk="0" fontAlgn="base" hangingPunct="0">
      <a:spcBef>
        <a:spcPct val="0"/>
      </a:spcBef>
      <a:spcAft>
        <a:spcPct val="0"/>
      </a:spcAft>
      <a:defRPr sz="2400" kern="1200">
        <a:solidFill>
          <a:schemeClr val="tx1"/>
        </a:solidFill>
        <a:latin typeface="Monotype Corsiva" panose="03010101010201010101"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Monotype Corsiva" panose="03010101010201010101"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Monotype Corsiva" panose="03010101010201010101" pitchFamily="66" charset="0"/>
        <a:ea typeface="+mn-ea"/>
        <a:cs typeface="+mn-cs"/>
      </a:defRPr>
    </a:lvl5pPr>
    <a:lvl6pPr marL="2286000" algn="l" defTabSz="914400" rtl="0" eaLnBrk="1" latinLnBrk="0" hangingPunct="1">
      <a:defRPr sz="2400" kern="1200">
        <a:solidFill>
          <a:schemeClr val="tx1"/>
        </a:solidFill>
        <a:latin typeface="Monotype Corsiva" panose="03010101010201010101" pitchFamily="66" charset="0"/>
        <a:ea typeface="+mn-ea"/>
        <a:cs typeface="+mn-cs"/>
      </a:defRPr>
    </a:lvl6pPr>
    <a:lvl7pPr marL="2743200" algn="l" defTabSz="914400" rtl="0" eaLnBrk="1" latinLnBrk="0" hangingPunct="1">
      <a:defRPr sz="2400" kern="1200">
        <a:solidFill>
          <a:schemeClr val="tx1"/>
        </a:solidFill>
        <a:latin typeface="Monotype Corsiva" panose="03010101010201010101" pitchFamily="66" charset="0"/>
        <a:ea typeface="+mn-ea"/>
        <a:cs typeface="+mn-cs"/>
      </a:defRPr>
    </a:lvl7pPr>
    <a:lvl8pPr marL="3200400" algn="l" defTabSz="914400" rtl="0" eaLnBrk="1" latinLnBrk="0" hangingPunct="1">
      <a:defRPr sz="2400" kern="1200">
        <a:solidFill>
          <a:schemeClr val="tx1"/>
        </a:solidFill>
        <a:latin typeface="Monotype Corsiva" panose="03010101010201010101" pitchFamily="66" charset="0"/>
        <a:ea typeface="+mn-ea"/>
        <a:cs typeface="+mn-cs"/>
      </a:defRPr>
    </a:lvl8pPr>
    <a:lvl9pPr marL="3657600" algn="l" defTabSz="914400" rtl="0" eaLnBrk="1" latinLnBrk="0" hangingPunct="1">
      <a:defRPr sz="2400" kern="1200">
        <a:solidFill>
          <a:schemeClr val="tx1"/>
        </a:solidFill>
        <a:latin typeface="Monotype Corsiva" panose="03010101010201010101"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6327" autoAdjust="0"/>
  </p:normalViewPr>
  <p:slideViewPr>
    <p:cSldViewPr>
      <p:cViewPr varScale="1">
        <p:scale>
          <a:sx n="123" d="100"/>
          <a:sy n="123" d="100"/>
        </p:scale>
        <p:origin x="1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1662"/>
    </p:cViewPr>
  </p:sorterViewPr>
  <p:notesViewPr>
    <p:cSldViewPr>
      <p:cViewPr>
        <p:scale>
          <a:sx n="100" d="100"/>
          <a:sy n="100" d="100"/>
        </p:scale>
        <p:origin x="-557" y="2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5C8B2F2-D195-E9BE-61CF-E501CB06D20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ltLang="en-US"/>
          </a:p>
        </p:txBody>
      </p:sp>
      <p:sp>
        <p:nvSpPr>
          <p:cNvPr id="184323" name="Rectangle 3">
            <a:extLst>
              <a:ext uri="{FF2B5EF4-FFF2-40B4-BE49-F238E27FC236}">
                <a16:creationId xmlns:a16="http://schemas.microsoft.com/office/drawing/2014/main" id="{F727C9A7-AD58-FCB5-196D-BF9C81129EC9}"/>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13316" name="Rectangle 4">
            <a:extLst>
              <a:ext uri="{FF2B5EF4-FFF2-40B4-BE49-F238E27FC236}">
                <a16:creationId xmlns:a16="http://schemas.microsoft.com/office/drawing/2014/main" id="{E7BB3A3C-1062-49D9-4605-4B3968F819CA}"/>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5" name="Rectangle 5">
            <a:extLst>
              <a:ext uri="{FF2B5EF4-FFF2-40B4-BE49-F238E27FC236}">
                <a16:creationId xmlns:a16="http://schemas.microsoft.com/office/drawing/2014/main" id="{F0ECA030-1B02-A9DC-8375-F988EC9A9F7C}"/>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84326" name="Rectangle 6">
            <a:extLst>
              <a:ext uri="{FF2B5EF4-FFF2-40B4-BE49-F238E27FC236}">
                <a16:creationId xmlns:a16="http://schemas.microsoft.com/office/drawing/2014/main" id="{28099011-765A-9CCA-DBEC-9911E45CFDAD}"/>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ltLang="en-US"/>
          </a:p>
        </p:txBody>
      </p:sp>
      <p:sp>
        <p:nvSpPr>
          <p:cNvPr id="184327" name="Rectangle 7">
            <a:extLst>
              <a:ext uri="{FF2B5EF4-FFF2-40B4-BE49-F238E27FC236}">
                <a16:creationId xmlns:a16="http://schemas.microsoft.com/office/drawing/2014/main" id="{7DB005F4-BC2F-ADF3-E336-61A2B217CA90}"/>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DBEA8C3-1AE8-0A4F-A270-ADA323FD6C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7CCD4CE2-FAD8-897A-7644-6E1A6402F6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D69F470-51FF-3847-98D7-35CFAE69FAE0}" type="slidenum">
              <a:rPr lang="en-US" altLang="en-US" sz="1200" smtClean="0"/>
              <a:pPr/>
              <a:t>1</a:t>
            </a:fld>
            <a:endParaRPr lang="en-US" altLang="en-US" sz="1200"/>
          </a:p>
        </p:txBody>
      </p:sp>
      <p:sp>
        <p:nvSpPr>
          <p:cNvPr id="15362" name="Rectangle 2">
            <a:extLst>
              <a:ext uri="{FF2B5EF4-FFF2-40B4-BE49-F238E27FC236}">
                <a16:creationId xmlns:a16="http://schemas.microsoft.com/office/drawing/2014/main" id="{7D423171-3375-4AE0-E9FA-D5A8CD8F98A7}"/>
              </a:ext>
            </a:extLst>
          </p:cNvPr>
          <p:cNvSpPr>
            <a:spLocks noChangeArrowheads="1" noTextEdit="1"/>
          </p:cNvSpPr>
          <p:nvPr>
            <p:ph type="sldImg"/>
          </p:nvPr>
        </p:nvSpPr>
        <p:spPr>
          <a:ln/>
        </p:spPr>
      </p:sp>
      <p:sp>
        <p:nvSpPr>
          <p:cNvPr id="15363" name="Rectangle 3">
            <a:extLst>
              <a:ext uri="{FF2B5EF4-FFF2-40B4-BE49-F238E27FC236}">
                <a16:creationId xmlns:a16="http://schemas.microsoft.com/office/drawing/2014/main" id="{8FC2EE68-603D-A0C3-482F-C4612F9B07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F31337D-26F2-4A88-C2F8-D7DBD19EEA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D0924E6-D318-D743-9D1B-F31F96FA21F6}" type="slidenum">
              <a:rPr lang="en-US" altLang="en-US" sz="1200" smtClean="0"/>
              <a:pPr/>
              <a:t>10</a:t>
            </a:fld>
            <a:endParaRPr lang="en-US" altLang="en-US" sz="1200"/>
          </a:p>
        </p:txBody>
      </p:sp>
      <p:sp>
        <p:nvSpPr>
          <p:cNvPr id="33794" name="Rectangle 2">
            <a:extLst>
              <a:ext uri="{FF2B5EF4-FFF2-40B4-BE49-F238E27FC236}">
                <a16:creationId xmlns:a16="http://schemas.microsoft.com/office/drawing/2014/main" id="{C355811F-B360-A37C-E245-8DD1AE56798F}"/>
              </a:ext>
            </a:extLst>
          </p:cNvPr>
          <p:cNvSpPr>
            <a:spLocks noChangeArrowheads="1" noTextEdit="1"/>
          </p:cNvSpPr>
          <p:nvPr>
            <p:ph type="sldImg"/>
          </p:nvPr>
        </p:nvSpPr>
        <p:spPr>
          <a:ln/>
        </p:spPr>
      </p:sp>
      <p:sp>
        <p:nvSpPr>
          <p:cNvPr id="33795" name="Rectangle 3">
            <a:extLst>
              <a:ext uri="{FF2B5EF4-FFF2-40B4-BE49-F238E27FC236}">
                <a16:creationId xmlns:a16="http://schemas.microsoft.com/office/drawing/2014/main" id="{2C368D0D-4AD4-2785-C7B5-C6AFA43E65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441A3503-D679-717D-6940-C3508B1CD3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DF0F77E-3DBF-B949-9A44-DA696C6BCE04}" type="slidenum">
              <a:rPr lang="en-US" altLang="en-US" sz="1200" smtClean="0"/>
              <a:pPr/>
              <a:t>100</a:t>
            </a:fld>
            <a:endParaRPr lang="en-US" altLang="en-US" sz="1200"/>
          </a:p>
        </p:txBody>
      </p:sp>
      <p:sp>
        <p:nvSpPr>
          <p:cNvPr id="218114" name="Rectangle 2">
            <a:extLst>
              <a:ext uri="{FF2B5EF4-FFF2-40B4-BE49-F238E27FC236}">
                <a16:creationId xmlns:a16="http://schemas.microsoft.com/office/drawing/2014/main" id="{C34E6531-DFE6-CB8D-9863-F476B7ED67DE}"/>
              </a:ext>
            </a:extLst>
          </p:cNvPr>
          <p:cNvSpPr>
            <a:spLocks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4FA01E1B-100B-4631-970E-45FC97003BF6}"/>
              </a:ext>
            </a:extLst>
          </p:cNvPr>
          <p:cNvSpPr>
            <a:spLocks noChangeArrowheads="1"/>
          </p:cNvSpPr>
          <p:nvPr>
            <p:ph type="body" idx="1"/>
          </p:nvPr>
        </p:nvSpPr>
        <p:spPr>
          <a:xfrm>
            <a:off x="304800" y="4343400"/>
            <a:ext cx="6248400" cy="4724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(12) Mulla Muhammad, surnamed Nabil-i-A’zam (Zarand 29 July 1831-1892 ‘Akka)</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He became a chief of the army of lovers... [MF 33] He was a gifted poet, and his tongue most eloquent; a man of mettle, and on fire with passionate love.[MF 34]</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Nabil-i-A’zam, Muhammad-i-Zarandi, was born in Zarand [EB 268] (north of Kirman in south-central Persia)[ENCARTA] on 29 July 1831.[ABBC 1831][DB 434]. His first occupation was that of a shepherd. He became a Babi around 1847 and was one who transcribed and circulated the Writings of the Bab.[ACEBF 257]. At one time Nabil proclaimed himself AHim Whom God Shall Make Manifest but renounced this claim after meeting Baha’u’llah in Baghdad and becoming His follower.[ACEBF 257]. </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Baha’u’llah sent Nabil on many teaching trips through Persia.[EB 269] Nabil was the first to perform the newly revealed Pilgrimage rituals to the House of the Bab in Shiraz and the House of Baha’u’llah in Baghdad.[ACEBF 257][EB 269]</a:t>
            </a:r>
            <a:r>
              <a:rPr lang="en-US" altLang="en-US" sz="1400" b="1"/>
              <a: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2E5054CB-885C-C551-8EBE-A2FB12EFF4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056843F-319D-2E4E-B37B-48EBA1369BF8}" type="slidenum">
              <a:rPr lang="en-US" altLang="en-US" sz="1200" smtClean="0"/>
              <a:pPr/>
              <a:t>101</a:t>
            </a:fld>
            <a:endParaRPr lang="en-US" altLang="en-US" sz="1200"/>
          </a:p>
        </p:txBody>
      </p:sp>
      <p:sp>
        <p:nvSpPr>
          <p:cNvPr id="220162" name="Rectangle 2">
            <a:extLst>
              <a:ext uri="{FF2B5EF4-FFF2-40B4-BE49-F238E27FC236}">
                <a16:creationId xmlns:a16="http://schemas.microsoft.com/office/drawing/2014/main" id="{2DBF0A59-1BC6-CCB7-6F34-6F1D97A3CE71}"/>
              </a:ext>
            </a:extLst>
          </p:cNvPr>
          <p:cNvSpPr>
            <a:spLocks noChangeArrowheads="1" noTextEdit="1"/>
          </p:cNvSpPr>
          <p:nvPr>
            <p:ph type="sldImg"/>
          </p:nvPr>
        </p:nvSpPr>
        <p:spPr>
          <a:ln/>
        </p:spPr>
      </p:sp>
      <p:sp>
        <p:nvSpPr>
          <p:cNvPr id="220163" name="Rectangle 3">
            <a:extLst>
              <a:ext uri="{FF2B5EF4-FFF2-40B4-BE49-F238E27FC236}">
                <a16:creationId xmlns:a16="http://schemas.microsoft.com/office/drawing/2014/main" id="{AA2E874B-2A34-9E56-D938-7FD929F28D11}"/>
              </a:ext>
            </a:extLst>
          </p:cNvPr>
          <p:cNvSpPr>
            <a:spLocks noGrp="1" noChangeArrowheads="1"/>
          </p:cNvSpPr>
          <p:nvPr>
            <p:ph type="body" idx="1"/>
          </p:nvPr>
        </p:nvSpPr>
        <p:spPr>
          <a:xfrm>
            <a:off x="152400" y="4343400"/>
            <a:ext cx="655320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(14) Mirza Muhammad Mustafa Bagdadi (Baghdad c1837-1910 Alexandretta)</a:t>
            </a:r>
          </a:p>
          <a:p>
            <a:pPr eaLnBrk="1" hangingPunct="1"/>
            <a:r>
              <a:rPr lang="en-US" altLang="en-US" sz="1800" b="1">
                <a:cs typeface="Times New Roman" panose="02020603050405020304" pitchFamily="18" charset="0"/>
              </a:rPr>
              <a:t> </a:t>
            </a:r>
          </a:p>
          <a:p>
            <a:pPr eaLnBrk="1" hangingPunct="1"/>
            <a:r>
              <a:rPr lang="en-US" altLang="en-US" sz="1800" b="1">
                <a:cs typeface="Times New Roman" panose="02020603050405020304" pitchFamily="18" charset="0"/>
              </a:rPr>
              <a:t>  Muhammad‑Mustafa was a blazing light[MF 129] He was like a shooting star, a missile hurled against the demons; against the violators, an avenging sword. [MF 133]</a:t>
            </a:r>
          </a:p>
          <a:p>
            <a:pPr eaLnBrk="1" hangingPunct="1"/>
            <a:br>
              <a:rPr lang="en-US" altLang="en-US" sz="1800" b="1">
                <a:cs typeface="Times New Roman" panose="02020603050405020304" pitchFamily="18" charset="0"/>
              </a:rPr>
            </a:br>
            <a:r>
              <a:rPr lang="en-US" altLang="en-US" sz="1800" b="1">
                <a:cs typeface="Times New Roman" panose="02020603050405020304" pitchFamily="18" charset="0"/>
              </a:rPr>
              <a:t>Born in c1837[ABBC 1837] or 1838.[ACEBF 252]His father was Shaykh Muhammad Ash-Shibi. When Mirza Muhammad Mustafa Bagdadi was just a boy he became a follower of Baha’u’llah. He later became Aone of the leading Iraqi Baha’is.[ACEBF 252] AIn the late 1870s he moved to Beirut where he served as Baha’u’llah’s representative, responsible for the movement of Baha’i pilgrims. He was also involved in the movement of the Bab’s remains to Akka.[ACEBF 252-253]</a:t>
            </a:r>
            <a:r>
              <a:rPr lang="en-US" altLang="en-US" sz="1800" b="1"/>
              <a:t>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6C3898E3-8D0D-AAEF-5A5B-EAC3A73A97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112FE61-AD11-694C-A25E-A002C23D9523}" type="slidenum">
              <a:rPr lang="en-US" altLang="en-US" sz="1200" smtClean="0"/>
              <a:pPr/>
              <a:t>102</a:t>
            </a:fld>
            <a:endParaRPr lang="en-US" altLang="en-US" sz="1200"/>
          </a:p>
        </p:txBody>
      </p:sp>
      <p:sp>
        <p:nvSpPr>
          <p:cNvPr id="222210" name="Rectangle 2">
            <a:extLst>
              <a:ext uri="{FF2B5EF4-FFF2-40B4-BE49-F238E27FC236}">
                <a16:creationId xmlns:a16="http://schemas.microsoft.com/office/drawing/2014/main" id="{F9CB5B70-F664-30BA-7C25-09FD074FDEDA}"/>
              </a:ext>
            </a:extLst>
          </p:cNvPr>
          <p:cNvSpPr>
            <a:spLocks noChangeArrowheads="1" noTextEdit="1"/>
          </p:cNvSpPr>
          <p:nvPr>
            <p:ph type="sldImg"/>
          </p:nvPr>
        </p:nvSpPr>
        <p:spPr>
          <a:ln/>
        </p:spPr>
      </p:sp>
      <p:sp>
        <p:nvSpPr>
          <p:cNvPr id="222211" name="Rectangle 3">
            <a:extLst>
              <a:ext uri="{FF2B5EF4-FFF2-40B4-BE49-F238E27FC236}">
                <a16:creationId xmlns:a16="http://schemas.microsoft.com/office/drawing/2014/main" id="{CF64E876-E555-6DE0-F9F0-8743A908F0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24E23B2-AB2E-C1E7-C438-DF930AA51C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4AFA3E3-7021-4542-BDF9-DF2373E74E39}" type="slidenum">
              <a:rPr lang="en-US" altLang="en-US" sz="1200" smtClean="0"/>
              <a:pPr/>
              <a:t>103</a:t>
            </a:fld>
            <a:endParaRPr lang="en-US" altLang="en-US" sz="1200"/>
          </a:p>
        </p:txBody>
      </p:sp>
      <p:sp>
        <p:nvSpPr>
          <p:cNvPr id="224258" name="Rectangle 2">
            <a:extLst>
              <a:ext uri="{FF2B5EF4-FFF2-40B4-BE49-F238E27FC236}">
                <a16:creationId xmlns:a16="http://schemas.microsoft.com/office/drawing/2014/main" id="{59B79EC9-903D-55D1-4407-E68FB6C25560}"/>
              </a:ext>
            </a:extLst>
          </p:cNvPr>
          <p:cNvSpPr>
            <a:spLocks noChangeArrowheads="1" noTextEdit="1"/>
          </p:cNvSpPr>
          <p:nvPr>
            <p:ph type="sldImg"/>
          </p:nvPr>
        </p:nvSpPr>
        <p:spPr>
          <a:ln/>
        </p:spPr>
      </p:sp>
      <p:sp>
        <p:nvSpPr>
          <p:cNvPr id="224259" name="Rectangle 3">
            <a:extLst>
              <a:ext uri="{FF2B5EF4-FFF2-40B4-BE49-F238E27FC236}">
                <a16:creationId xmlns:a16="http://schemas.microsoft.com/office/drawing/2014/main" id="{C51F1725-105F-F0C4-90D8-250BE44AD6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AD0E4FBD-AD9B-6D5A-029A-E57D95E65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B73C630-B67D-B54A-B464-7656B2BFBEB3}" type="slidenum">
              <a:rPr lang="en-US" altLang="en-US" sz="1200" smtClean="0"/>
              <a:pPr/>
              <a:t>104</a:t>
            </a:fld>
            <a:endParaRPr lang="en-US" altLang="en-US" sz="1200"/>
          </a:p>
        </p:txBody>
      </p:sp>
      <p:sp>
        <p:nvSpPr>
          <p:cNvPr id="226306" name="Rectangle 2">
            <a:extLst>
              <a:ext uri="{FF2B5EF4-FFF2-40B4-BE49-F238E27FC236}">
                <a16:creationId xmlns:a16="http://schemas.microsoft.com/office/drawing/2014/main" id="{786D606B-0E57-9D0F-741F-D24DE124172E}"/>
              </a:ext>
            </a:extLst>
          </p:cNvPr>
          <p:cNvSpPr>
            <a:spLocks noChangeArrowheads="1" noTextEdit="1"/>
          </p:cNvSpPr>
          <p:nvPr>
            <p:ph type="sldImg"/>
          </p:nvPr>
        </p:nvSpPr>
        <p:spPr>
          <a:ln/>
        </p:spPr>
      </p:sp>
      <p:sp>
        <p:nvSpPr>
          <p:cNvPr id="226307" name="Rectangle 3">
            <a:extLst>
              <a:ext uri="{FF2B5EF4-FFF2-40B4-BE49-F238E27FC236}">
                <a16:creationId xmlns:a16="http://schemas.microsoft.com/office/drawing/2014/main" id="{78DBFE12-79A3-D780-80ED-731EB07776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3B4B22AD-3B36-2F64-83B8-A49BA0D92AE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20AE7DB-E583-B944-829F-D53F971ACFDB}" type="slidenum">
              <a:rPr lang="en-US" altLang="en-US" sz="1200" smtClean="0"/>
              <a:pPr/>
              <a:t>105</a:t>
            </a:fld>
            <a:endParaRPr lang="en-US" altLang="en-US" sz="1200"/>
          </a:p>
        </p:txBody>
      </p:sp>
      <p:sp>
        <p:nvSpPr>
          <p:cNvPr id="228354" name="Rectangle 2">
            <a:extLst>
              <a:ext uri="{FF2B5EF4-FFF2-40B4-BE49-F238E27FC236}">
                <a16:creationId xmlns:a16="http://schemas.microsoft.com/office/drawing/2014/main" id="{51A92200-ACFB-9A0D-94AE-855C6D79A02F}"/>
              </a:ext>
            </a:extLst>
          </p:cNvPr>
          <p:cNvSpPr>
            <a:spLocks noChangeArrowheads="1" noTextEdit="1"/>
          </p:cNvSpPr>
          <p:nvPr>
            <p:ph type="sldImg"/>
          </p:nvPr>
        </p:nvSpPr>
        <p:spPr>
          <a:ln/>
        </p:spPr>
      </p:sp>
      <p:sp>
        <p:nvSpPr>
          <p:cNvPr id="228355" name="Rectangle 3">
            <a:extLst>
              <a:ext uri="{FF2B5EF4-FFF2-40B4-BE49-F238E27FC236}">
                <a16:creationId xmlns:a16="http://schemas.microsoft.com/office/drawing/2014/main" id="{312E0044-8BC5-35F8-579F-910C57EA14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B10D8975-F1EB-31E2-9FD4-733E0253EA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7C0EB96-B1CB-5944-85B7-5E45CB72AA5A}" type="slidenum">
              <a:rPr lang="en-US" altLang="en-US" sz="1200" smtClean="0"/>
              <a:pPr/>
              <a:t>106</a:t>
            </a:fld>
            <a:endParaRPr lang="en-US" altLang="en-US" sz="1200"/>
          </a:p>
        </p:txBody>
      </p:sp>
      <p:sp>
        <p:nvSpPr>
          <p:cNvPr id="230402" name="Rectangle 2">
            <a:extLst>
              <a:ext uri="{FF2B5EF4-FFF2-40B4-BE49-F238E27FC236}">
                <a16:creationId xmlns:a16="http://schemas.microsoft.com/office/drawing/2014/main" id="{E283E631-BCEF-D4FE-D480-01D8F130BEFD}"/>
              </a:ext>
            </a:extLst>
          </p:cNvPr>
          <p:cNvSpPr>
            <a:spLocks noChangeArrowheads="1" noTextEdit="1"/>
          </p:cNvSpPr>
          <p:nvPr>
            <p:ph type="sldImg"/>
          </p:nvPr>
        </p:nvSpPr>
        <p:spPr>
          <a:ln/>
        </p:spPr>
      </p:sp>
      <p:sp>
        <p:nvSpPr>
          <p:cNvPr id="230403" name="Rectangle 3">
            <a:extLst>
              <a:ext uri="{FF2B5EF4-FFF2-40B4-BE49-F238E27FC236}">
                <a16:creationId xmlns:a16="http://schemas.microsoft.com/office/drawing/2014/main" id="{041859D5-877A-DEB5-04F4-BEAF3F5905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D001F22F-1401-07DF-EAEB-4AAAD273C1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95ED1E0-6916-274B-AB17-06F25D78135C}" type="slidenum">
              <a:rPr lang="en-US" altLang="en-US" sz="1200" smtClean="0"/>
              <a:pPr/>
              <a:t>107</a:t>
            </a:fld>
            <a:endParaRPr lang="en-US" altLang="en-US" sz="1200"/>
          </a:p>
        </p:txBody>
      </p:sp>
      <p:sp>
        <p:nvSpPr>
          <p:cNvPr id="232450" name="Rectangle 2">
            <a:extLst>
              <a:ext uri="{FF2B5EF4-FFF2-40B4-BE49-F238E27FC236}">
                <a16:creationId xmlns:a16="http://schemas.microsoft.com/office/drawing/2014/main" id="{76F31639-CC08-D81F-8579-619160F46C16}"/>
              </a:ext>
            </a:extLst>
          </p:cNvPr>
          <p:cNvSpPr>
            <a:spLocks noChangeArrowheads="1" noTextEdit="1"/>
          </p:cNvSpPr>
          <p:nvPr>
            <p:ph type="sldImg"/>
          </p:nvPr>
        </p:nvSpPr>
        <p:spPr>
          <a:ln/>
        </p:spPr>
      </p:sp>
      <p:sp>
        <p:nvSpPr>
          <p:cNvPr id="232451" name="Rectangle 3">
            <a:extLst>
              <a:ext uri="{FF2B5EF4-FFF2-40B4-BE49-F238E27FC236}">
                <a16:creationId xmlns:a16="http://schemas.microsoft.com/office/drawing/2014/main" id="{6BCE36A1-F2FA-E983-4F25-2C10B47E19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(16) Haji Mirza Hasan, surnamed Adib (Talaqan 1848- 2 Sep 1919 Tihran)</a:t>
            </a:r>
          </a:p>
          <a:p>
            <a:pPr eaLnBrk="1" hangingPunct="1"/>
            <a:r>
              <a:rPr lang="en-US" altLang="en-US">
                <a:cs typeface="Times New Roman" panose="02020603050405020304" pitchFamily="18" charset="0"/>
              </a:rPr>
              <a:t>Mirza Hasan became a Baha’i around 1889.[CC 324]</a:t>
            </a:r>
          </a:p>
          <a:p>
            <a:pPr eaLnBrk="1" hangingPunct="1"/>
            <a:br>
              <a:rPr lang="en-US" altLang="en-US">
                <a:cs typeface="Times New Roman" panose="02020603050405020304" pitchFamily="18" charset="0"/>
              </a:rPr>
            </a:br>
            <a:r>
              <a:rPr lang="en-US" altLang="en-US">
                <a:cs typeface="Times New Roman" panose="02020603050405020304" pitchFamily="18" charset="0"/>
              </a:rPr>
              <a:t>Mirza Muhammad-Hasan was born in Talaqan in 1848.[ACEBF 23] He was an accomplished poet[ACEBF 23]. He became a Baha’i around 1889 after conversations with Nabil-i-Akbar [another Apostle]. He was appointed a Hand by Baha’u’llah.[ACEBF 23]. With the exception of Mirza Hasan‑i‑Adib, who embraced the Faith about three years before the ascension of Baha'u'llah, the other three Hands of the Cause were long‑standing believers.[RB 4, 277]</a:t>
            </a:r>
          </a:p>
          <a:p>
            <a:pPr eaLnBrk="1" hangingPunct="1"/>
            <a:r>
              <a:rPr lang="en-US" altLang="en-US">
                <a:cs typeface="Times New Roman" panose="02020603050405020304" pitchFamily="18" charset="0"/>
              </a:rPr>
              <a:t>Born in Talaqan in September 1848.[EB 272]He underwent the usual religious education at Tihran and Mashhad. He was for a time employed by one of the Qajar princes, I`tidadu’s-Saltanih, and later by another prince, Mu`tamidu’d-Dawlih.[EB 272] He participated in the meetings of the Hands of the Cause of God which evolved into the Central Spiritual Assembly of Tihran[EB 272].  He became chairman of that body. He was one of the founders of the Tarbiat Schools in Tihran.[EB 272] Obedient to the request of ‘Abdu’l-Baha, he travelled through India and Burma in the company of Sidney Sprague, an American Baha’i.[EB 273] He died in Tihran on 2  September 1919.[EB 273]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802C4A7F-F621-FD5A-9DD9-3265810F8E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0CE302F-EED2-7148-8DD1-821B33CF3C40}" type="slidenum">
              <a:rPr lang="en-US" altLang="en-US" sz="1200" smtClean="0"/>
              <a:pPr/>
              <a:t>108</a:t>
            </a:fld>
            <a:endParaRPr lang="en-US" altLang="en-US" sz="1200"/>
          </a:p>
        </p:txBody>
      </p:sp>
      <p:sp>
        <p:nvSpPr>
          <p:cNvPr id="234498" name="Rectangle 2">
            <a:extLst>
              <a:ext uri="{FF2B5EF4-FFF2-40B4-BE49-F238E27FC236}">
                <a16:creationId xmlns:a16="http://schemas.microsoft.com/office/drawing/2014/main" id="{576BDDDF-9C6C-17D2-2B0C-FC24BC0E4CBA}"/>
              </a:ext>
            </a:extLst>
          </p:cNvPr>
          <p:cNvSpPr>
            <a:spLocks noChangeArrowheads="1" noTextEdit="1"/>
          </p:cNvSpPr>
          <p:nvPr>
            <p:ph type="sldImg"/>
          </p:nvPr>
        </p:nvSpPr>
        <p:spPr>
          <a:ln/>
        </p:spPr>
      </p:sp>
      <p:sp>
        <p:nvSpPr>
          <p:cNvPr id="234499" name="Rectangle 3">
            <a:extLst>
              <a:ext uri="{FF2B5EF4-FFF2-40B4-BE49-F238E27FC236}">
                <a16:creationId xmlns:a16="http://schemas.microsoft.com/office/drawing/2014/main" id="{8806ADCA-455F-45CF-6E85-030666A0A8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D4F26A5C-0285-AF3C-3D76-439FC09119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D2C9B65-DF43-A14E-8205-2E22C723F159}" type="slidenum">
              <a:rPr lang="en-US" altLang="en-US" sz="1200" smtClean="0"/>
              <a:pPr/>
              <a:t>109</a:t>
            </a:fld>
            <a:endParaRPr lang="en-US" altLang="en-US" sz="1200"/>
          </a:p>
        </p:txBody>
      </p:sp>
      <p:sp>
        <p:nvSpPr>
          <p:cNvPr id="236546" name="Rectangle 2">
            <a:extLst>
              <a:ext uri="{FF2B5EF4-FFF2-40B4-BE49-F238E27FC236}">
                <a16:creationId xmlns:a16="http://schemas.microsoft.com/office/drawing/2014/main" id="{BDB38539-5F89-FFD6-FC36-B282B6DD9693}"/>
              </a:ext>
            </a:extLst>
          </p:cNvPr>
          <p:cNvSpPr>
            <a:spLocks noChangeArrowheads="1" noTextEdit="1"/>
          </p:cNvSpPr>
          <p:nvPr>
            <p:ph type="sldImg"/>
          </p:nvPr>
        </p:nvSpPr>
        <p:spPr>
          <a:ln/>
        </p:spPr>
      </p:sp>
      <p:sp>
        <p:nvSpPr>
          <p:cNvPr id="236547" name="Rectangle 3">
            <a:extLst>
              <a:ext uri="{FF2B5EF4-FFF2-40B4-BE49-F238E27FC236}">
                <a16:creationId xmlns:a16="http://schemas.microsoft.com/office/drawing/2014/main" id="{F50D5596-6E68-0E82-ED6D-A1FA4AD75F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1BEB5D1-B2F6-96AE-6C1A-ECC0247E89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9C635F1-F5F8-3446-B5C9-A3FDEB9716EC}" type="slidenum">
              <a:rPr lang="en-US" altLang="en-US" sz="1200" smtClean="0"/>
              <a:pPr/>
              <a:t>11</a:t>
            </a:fld>
            <a:endParaRPr lang="en-US" altLang="en-US" sz="1200"/>
          </a:p>
        </p:txBody>
      </p:sp>
      <p:sp>
        <p:nvSpPr>
          <p:cNvPr id="35842" name="Rectangle 2">
            <a:extLst>
              <a:ext uri="{FF2B5EF4-FFF2-40B4-BE49-F238E27FC236}">
                <a16:creationId xmlns:a16="http://schemas.microsoft.com/office/drawing/2014/main" id="{F42E1A24-F66B-9195-B588-9941C0650692}"/>
              </a:ext>
            </a:extLst>
          </p:cNvPr>
          <p:cNvSpPr>
            <a:spLocks noChangeArrowheads="1" noTextEdit="1"/>
          </p:cNvSpPr>
          <p:nvPr>
            <p:ph type="sldImg"/>
          </p:nvPr>
        </p:nvSpPr>
        <p:spPr>
          <a:ln/>
        </p:spPr>
      </p:sp>
      <p:sp>
        <p:nvSpPr>
          <p:cNvPr id="35843" name="Rectangle 3">
            <a:extLst>
              <a:ext uri="{FF2B5EF4-FFF2-40B4-BE49-F238E27FC236}">
                <a16:creationId xmlns:a16="http://schemas.microsoft.com/office/drawing/2014/main" id="{D110D9EB-D517-0B14-D678-0DEC7CADCF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ECA0D964-FEDB-C9F0-141E-6253EB4623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8C87003-52E9-FF4D-8854-F5032304D342}" type="slidenum">
              <a:rPr lang="en-US" altLang="en-US" sz="1200" smtClean="0"/>
              <a:pPr/>
              <a:t>110</a:t>
            </a:fld>
            <a:endParaRPr lang="en-US" altLang="en-US" sz="1200"/>
          </a:p>
        </p:txBody>
      </p:sp>
      <p:sp>
        <p:nvSpPr>
          <p:cNvPr id="238594" name="Rectangle 2">
            <a:extLst>
              <a:ext uri="{FF2B5EF4-FFF2-40B4-BE49-F238E27FC236}">
                <a16:creationId xmlns:a16="http://schemas.microsoft.com/office/drawing/2014/main" id="{8D10DE81-9878-C9F5-C55C-A78C7EE080D6}"/>
              </a:ext>
            </a:extLst>
          </p:cNvPr>
          <p:cNvSpPr>
            <a:spLocks noChangeArrowheads="1" noTextEdit="1"/>
          </p:cNvSpPr>
          <p:nvPr>
            <p:ph type="sldImg"/>
          </p:nvPr>
        </p:nvSpPr>
        <p:spPr>
          <a:ln/>
        </p:spPr>
      </p:sp>
      <p:sp>
        <p:nvSpPr>
          <p:cNvPr id="238595" name="Rectangle 3">
            <a:extLst>
              <a:ext uri="{FF2B5EF4-FFF2-40B4-BE49-F238E27FC236}">
                <a16:creationId xmlns:a16="http://schemas.microsoft.com/office/drawing/2014/main" id="{7DABDC78-7C78-739B-08FE-9FC7EF4B0E7E}"/>
              </a:ext>
            </a:extLst>
          </p:cNvPr>
          <p:cNvSpPr>
            <a:spLocks noGrp="1" noChangeArrowheads="1"/>
          </p:cNvSpPr>
          <p:nvPr>
            <p:ph type="body" idx="1"/>
          </p:nvPr>
        </p:nvSpPr>
        <p:spPr>
          <a:xfrm>
            <a:off x="152400" y="4343400"/>
            <a:ext cx="6629400"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(17) Shaykh Muhammad-’Aliy-i-Qa’ini (near Birjand 1860/61-April 1924 Ishqabad)</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Shaykh Muhammad-’Ali was the nephew of Nabil-i-Akbar.[EB 273] He was possessed of many talents, excelling in oratory, calligraphy and music. He was born in Naw-Firist near Birjand in AH 1277 (AD 20 July 1860-8July 1861).[EB 273] His parents died when he was young and he was brought up by an uncle, Mulla Aqa ‘Ali.[EB 273] He embraced the Faith while still young and soon became an ardent believer.[EB 274] He became the close companion of his erudite uncle Nabil-i-Akbar until the latter’s death in 1892.[EB 274] He married a daughter of Nabil-i-Akbar in Tihran.[EB 274] </a:t>
            </a:r>
          </a:p>
          <a:p>
            <a:pPr eaLnBrk="1" hangingPunct="1"/>
            <a:r>
              <a:rPr lang="en-US" altLang="en-US" sz="1400" b="1">
                <a:cs typeface="Times New Roman" panose="02020603050405020304" pitchFamily="18" charset="0"/>
              </a:rPr>
              <a:t>He suffered for the Faith in Isfahan and was severely beaten and stripped of his possessions.[EB 274] While visiting ‘Abdu’l-Baha in Haifa he was directed to Ishqabad to take charge of the education of the children there.[EB 274]</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He established himself in ‘Ishqabad and apart from various journeys made for the service of the Faith, he lived there for the rest of his life. .. He fell ill in Ishqabad and after a prolonged illness died in April 1924.[EB 274]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2EA89935-8010-19E6-EB99-9CC085651E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09D1EF9-09D6-124E-AB90-13F7BC420253}" type="slidenum">
              <a:rPr lang="en-US" altLang="en-US" sz="1200" smtClean="0"/>
              <a:pPr/>
              <a:t>111</a:t>
            </a:fld>
            <a:endParaRPr lang="en-US" altLang="en-US" sz="1200"/>
          </a:p>
        </p:txBody>
      </p:sp>
      <p:sp>
        <p:nvSpPr>
          <p:cNvPr id="240642" name="Rectangle 2">
            <a:extLst>
              <a:ext uri="{FF2B5EF4-FFF2-40B4-BE49-F238E27FC236}">
                <a16:creationId xmlns:a16="http://schemas.microsoft.com/office/drawing/2014/main" id="{0362CC14-447A-3FFB-EAAA-EB5D303E97CF}"/>
              </a:ext>
            </a:extLst>
          </p:cNvPr>
          <p:cNvSpPr>
            <a:spLocks noChangeArrowheads="1" noTextEdit="1"/>
          </p:cNvSpPr>
          <p:nvPr>
            <p:ph type="sldImg"/>
          </p:nvPr>
        </p:nvSpPr>
        <p:spPr>
          <a:ln/>
        </p:spPr>
      </p:sp>
      <p:sp>
        <p:nvSpPr>
          <p:cNvPr id="240643" name="Rectangle 3">
            <a:extLst>
              <a:ext uri="{FF2B5EF4-FFF2-40B4-BE49-F238E27FC236}">
                <a16:creationId xmlns:a16="http://schemas.microsoft.com/office/drawing/2014/main" id="{52D6A6E8-F77C-4F1A-4F8A-4B299146BA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670B3C3E-9A1C-58C6-D396-F6AA83B552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CC5C7F9-6DCD-5E47-BD79-E48B85E6D73C}" type="slidenum">
              <a:rPr lang="en-US" altLang="en-US" sz="1200" smtClean="0"/>
              <a:pPr/>
              <a:t>112</a:t>
            </a:fld>
            <a:endParaRPr lang="en-US" altLang="en-US" sz="1200"/>
          </a:p>
        </p:txBody>
      </p:sp>
      <p:sp>
        <p:nvSpPr>
          <p:cNvPr id="242690" name="Rectangle 2">
            <a:extLst>
              <a:ext uri="{FF2B5EF4-FFF2-40B4-BE49-F238E27FC236}">
                <a16:creationId xmlns:a16="http://schemas.microsoft.com/office/drawing/2014/main" id="{0017C48C-3639-51CA-FCE9-CD9F61860697}"/>
              </a:ext>
            </a:extLst>
          </p:cNvPr>
          <p:cNvSpPr>
            <a:spLocks noChangeArrowheads="1" noTextEdit="1"/>
          </p:cNvSpPr>
          <p:nvPr>
            <p:ph type="sldImg"/>
          </p:nvPr>
        </p:nvSpPr>
        <p:spPr>
          <a:ln/>
        </p:spPr>
      </p:sp>
      <p:sp>
        <p:nvSpPr>
          <p:cNvPr id="242691" name="Rectangle 3">
            <a:extLst>
              <a:ext uri="{FF2B5EF4-FFF2-40B4-BE49-F238E27FC236}">
                <a16:creationId xmlns:a16="http://schemas.microsoft.com/office/drawing/2014/main" id="{7B1827F7-D675-CBAD-8FEF-2CE5314B12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89CA25B1-8EC8-9CD5-F830-54F738872E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AABAF08-B199-F648-9915-F826AD34529A}" type="slidenum">
              <a:rPr lang="en-US" altLang="en-US" sz="1200" smtClean="0"/>
              <a:pPr/>
              <a:t>113</a:t>
            </a:fld>
            <a:endParaRPr lang="en-US" altLang="en-US" sz="1200"/>
          </a:p>
        </p:txBody>
      </p:sp>
      <p:sp>
        <p:nvSpPr>
          <p:cNvPr id="244738" name="Rectangle 2">
            <a:extLst>
              <a:ext uri="{FF2B5EF4-FFF2-40B4-BE49-F238E27FC236}">
                <a16:creationId xmlns:a16="http://schemas.microsoft.com/office/drawing/2014/main" id="{27C9D83B-54F0-CD85-A5EB-EA0033281372}"/>
              </a:ext>
            </a:extLst>
          </p:cNvPr>
          <p:cNvSpPr>
            <a:spLocks noChangeArrowheads="1" noTextEdit="1"/>
          </p:cNvSpPr>
          <p:nvPr>
            <p:ph type="sldImg"/>
          </p:nvPr>
        </p:nvSpPr>
        <p:spPr>
          <a:ln/>
        </p:spPr>
      </p:sp>
      <p:sp>
        <p:nvSpPr>
          <p:cNvPr id="244739" name="Rectangle 3">
            <a:extLst>
              <a:ext uri="{FF2B5EF4-FFF2-40B4-BE49-F238E27FC236}">
                <a16:creationId xmlns:a16="http://schemas.microsoft.com/office/drawing/2014/main" id="{AC688CF1-1874-C3B1-70A0-2ADEA54DE7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CB412D59-E7A3-2A84-8AB1-977C8F57F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6925E1E-C127-3A42-B780-148F9C974FC0}" type="slidenum">
              <a:rPr lang="en-US" altLang="en-US" sz="1200" smtClean="0"/>
              <a:pPr/>
              <a:t>114</a:t>
            </a:fld>
            <a:endParaRPr lang="en-US" altLang="en-US" sz="1200"/>
          </a:p>
        </p:txBody>
      </p:sp>
      <p:sp>
        <p:nvSpPr>
          <p:cNvPr id="246786" name="Rectangle 2">
            <a:extLst>
              <a:ext uri="{FF2B5EF4-FFF2-40B4-BE49-F238E27FC236}">
                <a16:creationId xmlns:a16="http://schemas.microsoft.com/office/drawing/2014/main" id="{EB899232-0A43-14A5-5100-6175E7A553B5}"/>
              </a:ext>
            </a:extLst>
          </p:cNvPr>
          <p:cNvSpPr>
            <a:spLocks noChangeArrowheads="1" noTextEdit="1"/>
          </p:cNvSpPr>
          <p:nvPr>
            <p:ph type="sldImg"/>
          </p:nvPr>
        </p:nvSpPr>
        <p:spPr>
          <a:ln/>
        </p:spPr>
      </p:sp>
      <p:sp>
        <p:nvSpPr>
          <p:cNvPr id="246787" name="Rectangle 3">
            <a:extLst>
              <a:ext uri="{FF2B5EF4-FFF2-40B4-BE49-F238E27FC236}">
                <a16:creationId xmlns:a16="http://schemas.microsoft.com/office/drawing/2014/main" id="{26B147EA-324C-022F-D936-A255DF72F0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6BF75D32-CD3F-96C2-39DE-4301229D4D4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5616E15-CAFA-6548-8E1F-83E9FE0B844D}" type="slidenum">
              <a:rPr lang="en-US" altLang="en-US" sz="1200" smtClean="0"/>
              <a:pPr/>
              <a:t>115</a:t>
            </a:fld>
            <a:endParaRPr lang="en-US" altLang="en-US" sz="1200"/>
          </a:p>
        </p:txBody>
      </p:sp>
      <p:sp>
        <p:nvSpPr>
          <p:cNvPr id="248834" name="Rectangle 2">
            <a:extLst>
              <a:ext uri="{FF2B5EF4-FFF2-40B4-BE49-F238E27FC236}">
                <a16:creationId xmlns:a16="http://schemas.microsoft.com/office/drawing/2014/main" id="{8FD99346-23A3-0BA9-FEFD-233EFD17E628}"/>
              </a:ext>
            </a:extLst>
          </p:cNvPr>
          <p:cNvSpPr>
            <a:spLocks noChangeArrowheads="1" noTextEdit="1"/>
          </p:cNvSpPr>
          <p:nvPr>
            <p:ph type="sldImg"/>
          </p:nvPr>
        </p:nvSpPr>
        <p:spPr>
          <a:ln/>
        </p:spPr>
      </p:sp>
      <p:sp>
        <p:nvSpPr>
          <p:cNvPr id="248835" name="Rectangle 3">
            <a:extLst>
              <a:ext uri="{FF2B5EF4-FFF2-40B4-BE49-F238E27FC236}">
                <a16:creationId xmlns:a16="http://schemas.microsoft.com/office/drawing/2014/main" id="{1B4E780C-912C-1E4D-CD08-6587F83D59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7887F333-CA1A-6ECC-136C-46820565F5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DE82BED-761B-8344-AB82-751152809F71}" type="slidenum">
              <a:rPr lang="en-US" altLang="en-US" sz="1200" smtClean="0"/>
              <a:pPr/>
              <a:t>116</a:t>
            </a:fld>
            <a:endParaRPr lang="en-US" altLang="en-US" sz="1200"/>
          </a:p>
        </p:txBody>
      </p:sp>
      <p:sp>
        <p:nvSpPr>
          <p:cNvPr id="250882" name="Rectangle 2">
            <a:extLst>
              <a:ext uri="{FF2B5EF4-FFF2-40B4-BE49-F238E27FC236}">
                <a16:creationId xmlns:a16="http://schemas.microsoft.com/office/drawing/2014/main" id="{6706A52F-AAD0-2FB6-CBCD-2FE43AE1695C}"/>
              </a:ext>
            </a:extLst>
          </p:cNvPr>
          <p:cNvSpPr>
            <a:spLocks noChangeArrowheads="1" noTextEdit="1"/>
          </p:cNvSpPr>
          <p:nvPr>
            <p:ph type="sldImg"/>
          </p:nvPr>
        </p:nvSpPr>
        <p:spPr>
          <a:ln/>
        </p:spPr>
      </p:sp>
      <p:sp>
        <p:nvSpPr>
          <p:cNvPr id="250883" name="Rectangle 3">
            <a:extLst>
              <a:ext uri="{FF2B5EF4-FFF2-40B4-BE49-F238E27FC236}">
                <a16:creationId xmlns:a16="http://schemas.microsoft.com/office/drawing/2014/main" id="{5A6984AF-5144-158E-92BA-9E143843296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a:extLst>
              <a:ext uri="{FF2B5EF4-FFF2-40B4-BE49-F238E27FC236}">
                <a16:creationId xmlns:a16="http://schemas.microsoft.com/office/drawing/2014/main" id="{1359CA18-8EA9-1879-6B7D-8410BC81D4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C33D6E6-A2C8-904C-8CC6-F7C7C1381F8B}" type="slidenum">
              <a:rPr lang="en-US" altLang="en-US" sz="1200" smtClean="0"/>
              <a:pPr/>
              <a:t>117</a:t>
            </a:fld>
            <a:endParaRPr lang="en-US" altLang="en-US" sz="1200"/>
          </a:p>
        </p:txBody>
      </p:sp>
      <p:sp>
        <p:nvSpPr>
          <p:cNvPr id="252930" name="Rectangle 2">
            <a:extLst>
              <a:ext uri="{FF2B5EF4-FFF2-40B4-BE49-F238E27FC236}">
                <a16:creationId xmlns:a16="http://schemas.microsoft.com/office/drawing/2014/main" id="{21C5440A-84BE-4462-2B2F-A7628497118A}"/>
              </a:ext>
            </a:extLst>
          </p:cNvPr>
          <p:cNvSpPr>
            <a:spLocks noChangeArrowheads="1" noTextEdit="1"/>
          </p:cNvSpPr>
          <p:nvPr>
            <p:ph type="sldImg"/>
          </p:nvPr>
        </p:nvSpPr>
        <p:spPr>
          <a:solidFill>
            <a:srgbClr val="FFFFFF"/>
          </a:solidFill>
          <a:ln/>
        </p:spPr>
      </p:sp>
      <p:sp>
        <p:nvSpPr>
          <p:cNvPr id="252931" name="Rectangle 3">
            <a:extLst>
              <a:ext uri="{FF2B5EF4-FFF2-40B4-BE49-F238E27FC236}">
                <a16:creationId xmlns:a16="http://schemas.microsoft.com/office/drawing/2014/main" id="{A4E4C02D-B70C-B275-D8C9-E7C138E7799A}"/>
              </a:ext>
            </a:extLst>
          </p:cNvPr>
          <p:cNvSpPr>
            <a:spLocks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75A7B35D-8067-5DA2-E3FC-28A418A34B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10A2FA9-0230-4C4B-95F1-5EC7FF135482}" type="slidenum">
              <a:rPr lang="en-US" altLang="en-US" sz="1200" smtClean="0"/>
              <a:pPr/>
              <a:t>118</a:t>
            </a:fld>
            <a:endParaRPr lang="en-US" altLang="en-US" sz="1200"/>
          </a:p>
        </p:txBody>
      </p:sp>
      <p:sp>
        <p:nvSpPr>
          <p:cNvPr id="254978" name="Rectangle 2">
            <a:extLst>
              <a:ext uri="{FF2B5EF4-FFF2-40B4-BE49-F238E27FC236}">
                <a16:creationId xmlns:a16="http://schemas.microsoft.com/office/drawing/2014/main" id="{2AFBED4C-C49B-0DB1-A66F-3C93FF262846}"/>
              </a:ext>
            </a:extLst>
          </p:cNvPr>
          <p:cNvSpPr>
            <a:spLocks noChangeArrowheads="1" noTextEdit="1"/>
          </p:cNvSpPr>
          <p:nvPr>
            <p:ph type="sldImg"/>
          </p:nvPr>
        </p:nvSpPr>
        <p:spPr>
          <a:ln/>
        </p:spPr>
      </p:sp>
      <p:sp>
        <p:nvSpPr>
          <p:cNvPr id="254979" name="Rectangle 3">
            <a:extLst>
              <a:ext uri="{FF2B5EF4-FFF2-40B4-BE49-F238E27FC236}">
                <a16:creationId xmlns:a16="http://schemas.microsoft.com/office/drawing/2014/main" id="{9610A0FA-1B6C-AF44-8E62-89C425E669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7C00AAFB-C285-F661-4646-2D391B8C3A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5DA24D9-6D1D-704E-A341-F5636988D2BE}" type="slidenum">
              <a:rPr lang="en-US" altLang="en-US" sz="1200" smtClean="0"/>
              <a:pPr/>
              <a:t>119</a:t>
            </a:fld>
            <a:endParaRPr lang="en-US" altLang="en-US" sz="1200"/>
          </a:p>
        </p:txBody>
      </p:sp>
      <p:sp>
        <p:nvSpPr>
          <p:cNvPr id="257026" name="Rectangle 2">
            <a:extLst>
              <a:ext uri="{FF2B5EF4-FFF2-40B4-BE49-F238E27FC236}">
                <a16:creationId xmlns:a16="http://schemas.microsoft.com/office/drawing/2014/main" id="{61D1F858-0F3F-6159-1F75-0A47C3D14E1B}"/>
              </a:ext>
            </a:extLst>
          </p:cNvPr>
          <p:cNvSpPr>
            <a:spLocks noChangeArrowheads="1" noTextEdit="1"/>
          </p:cNvSpPr>
          <p:nvPr>
            <p:ph type="sldImg"/>
          </p:nvPr>
        </p:nvSpPr>
        <p:spPr>
          <a:ln/>
        </p:spPr>
      </p:sp>
      <p:sp>
        <p:nvSpPr>
          <p:cNvPr id="257027" name="Rectangle 3">
            <a:extLst>
              <a:ext uri="{FF2B5EF4-FFF2-40B4-BE49-F238E27FC236}">
                <a16:creationId xmlns:a16="http://schemas.microsoft.com/office/drawing/2014/main" id="{8F6DD57D-DC3F-059F-DAA1-1D96D29CCF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AA08C183-7641-1D08-3622-A70B226915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500D563-40B9-9A40-AC51-D1D9050D6C86}" type="slidenum">
              <a:rPr lang="en-US" altLang="en-US" sz="1200" smtClean="0"/>
              <a:pPr/>
              <a:t>12</a:t>
            </a:fld>
            <a:endParaRPr lang="en-US" altLang="en-US" sz="1200"/>
          </a:p>
        </p:txBody>
      </p:sp>
      <p:sp>
        <p:nvSpPr>
          <p:cNvPr id="37890" name="Rectangle 2">
            <a:extLst>
              <a:ext uri="{FF2B5EF4-FFF2-40B4-BE49-F238E27FC236}">
                <a16:creationId xmlns:a16="http://schemas.microsoft.com/office/drawing/2014/main" id="{0587381F-46C8-DF19-945D-7973F21EB7C6}"/>
              </a:ext>
            </a:extLst>
          </p:cNvPr>
          <p:cNvSpPr>
            <a:spLocks noChangeArrowheads="1" noTextEdit="1"/>
          </p:cNvSpPr>
          <p:nvPr>
            <p:ph type="sldImg"/>
          </p:nvPr>
        </p:nvSpPr>
        <p:spPr>
          <a:ln/>
        </p:spPr>
      </p:sp>
      <p:sp>
        <p:nvSpPr>
          <p:cNvPr id="37891" name="Rectangle 3">
            <a:extLst>
              <a:ext uri="{FF2B5EF4-FFF2-40B4-BE49-F238E27FC236}">
                <a16:creationId xmlns:a16="http://schemas.microsoft.com/office/drawing/2014/main" id="{C2B392F6-6D14-6465-DC87-6722152123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F77E21A7-CE90-6C75-3EF9-6D61D54ECB4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7D1A6C0-42F2-0545-A0D1-E2F8DEFC911A}" type="slidenum">
              <a:rPr lang="en-US" altLang="en-US" sz="1200" smtClean="0"/>
              <a:pPr/>
              <a:t>120</a:t>
            </a:fld>
            <a:endParaRPr lang="en-US" altLang="en-US" sz="1200"/>
          </a:p>
        </p:txBody>
      </p:sp>
      <p:sp>
        <p:nvSpPr>
          <p:cNvPr id="259074" name="Rectangle 2">
            <a:extLst>
              <a:ext uri="{FF2B5EF4-FFF2-40B4-BE49-F238E27FC236}">
                <a16:creationId xmlns:a16="http://schemas.microsoft.com/office/drawing/2014/main" id="{D5F64C70-43E4-B23C-76B1-6EEAA5A6E0FA}"/>
              </a:ext>
            </a:extLst>
          </p:cNvPr>
          <p:cNvSpPr>
            <a:spLocks noChangeArrowheads="1" noTextEdit="1"/>
          </p:cNvSpPr>
          <p:nvPr>
            <p:ph type="sldImg"/>
          </p:nvPr>
        </p:nvSpPr>
        <p:spPr>
          <a:ln/>
        </p:spPr>
      </p:sp>
      <p:sp>
        <p:nvSpPr>
          <p:cNvPr id="259075" name="Rectangle 3">
            <a:extLst>
              <a:ext uri="{FF2B5EF4-FFF2-40B4-BE49-F238E27FC236}">
                <a16:creationId xmlns:a16="http://schemas.microsoft.com/office/drawing/2014/main" id="{A294B4B1-20D4-EE13-E07F-DC49C9FF01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C50EC360-900D-0DBD-9774-AFA03FF906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15D1C74-5DE8-084B-86CF-4A93BAA2BA94}" type="slidenum">
              <a:rPr lang="en-US" altLang="en-US" sz="1200" smtClean="0"/>
              <a:pPr/>
              <a:t>121</a:t>
            </a:fld>
            <a:endParaRPr lang="en-US" altLang="en-US" sz="1200"/>
          </a:p>
        </p:txBody>
      </p:sp>
      <p:sp>
        <p:nvSpPr>
          <p:cNvPr id="261122" name="Rectangle 2">
            <a:extLst>
              <a:ext uri="{FF2B5EF4-FFF2-40B4-BE49-F238E27FC236}">
                <a16:creationId xmlns:a16="http://schemas.microsoft.com/office/drawing/2014/main" id="{14F497C7-8C45-3E69-C0B0-4A67EE2D7C58}"/>
              </a:ext>
            </a:extLst>
          </p:cNvPr>
          <p:cNvSpPr>
            <a:spLocks noChangeArrowheads="1" noTextEdit="1"/>
          </p:cNvSpPr>
          <p:nvPr>
            <p:ph type="sldImg"/>
          </p:nvPr>
        </p:nvSpPr>
        <p:spPr>
          <a:ln/>
        </p:spPr>
      </p:sp>
      <p:sp>
        <p:nvSpPr>
          <p:cNvPr id="261123" name="Rectangle 3">
            <a:extLst>
              <a:ext uri="{FF2B5EF4-FFF2-40B4-BE49-F238E27FC236}">
                <a16:creationId xmlns:a16="http://schemas.microsoft.com/office/drawing/2014/main" id="{462BA35B-7F76-D11C-4B97-8FC78E6C15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6C0713B5-8B1D-46C7-A798-E74D18A793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05373D8-6B3C-BC45-9131-54ECB5FA7D73}" type="slidenum">
              <a:rPr lang="en-US" altLang="en-US" sz="1200" smtClean="0"/>
              <a:pPr/>
              <a:t>122</a:t>
            </a:fld>
            <a:endParaRPr lang="en-US" altLang="en-US" sz="1200"/>
          </a:p>
        </p:txBody>
      </p:sp>
      <p:sp>
        <p:nvSpPr>
          <p:cNvPr id="263170" name="Rectangle 2">
            <a:extLst>
              <a:ext uri="{FF2B5EF4-FFF2-40B4-BE49-F238E27FC236}">
                <a16:creationId xmlns:a16="http://schemas.microsoft.com/office/drawing/2014/main" id="{FE648403-F830-D19F-E78D-2D9F2191D9B9}"/>
              </a:ext>
            </a:extLst>
          </p:cNvPr>
          <p:cNvSpPr>
            <a:spLocks noChangeArrowheads="1" noTextEdit="1"/>
          </p:cNvSpPr>
          <p:nvPr>
            <p:ph type="sldImg"/>
          </p:nvPr>
        </p:nvSpPr>
        <p:spPr>
          <a:ln/>
        </p:spPr>
      </p:sp>
      <p:sp>
        <p:nvSpPr>
          <p:cNvPr id="263171" name="Rectangle 3">
            <a:extLst>
              <a:ext uri="{FF2B5EF4-FFF2-40B4-BE49-F238E27FC236}">
                <a16:creationId xmlns:a16="http://schemas.microsoft.com/office/drawing/2014/main" id="{226B4332-A0BD-C3BE-69B2-8078E99909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CEF7862C-AD85-6904-4944-AE17B01C80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8382BC2-5255-FA41-BA26-333F6D516241}" type="slidenum">
              <a:rPr lang="en-US" altLang="en-US" sz="1200" smtClean="0"/>
              <a:pPr/>
              <a:t>123</a:t>
            </a:fld>
            <a:endParaRPr lang="en-US" altLang="en-US" sz="1200"/>
          </a:p>
        </p:txBody>
      </p:sp>
      <p:sp>
        <p:nvSpPr>
          <p:cNvPr id="265218" name="Rectangle 2">
            <a:extLst>
              <a:ext uri="{FF2B5EF4-FFF2-40B4-BE49-F238E27FC236}">
                <a16:creationId xmlns:a16="http://schemas.microsoft.com/office/drawing/2014/main" id="{B18ECB71-98A7-3175-9BBF-AD87281C1F31}"/>
              </a:ext>
            </a:extLst>
          </p:cNvPr>
          <p:cNvSpPr>
            <a:spLocks noChangeArrowheads="1" noTextEdit="1"/>
          </p:cNvSpPr>
          <p:nvPr>
            <p:ph type="sldImg"/>
          </p:nvPr>
        </p:nvSpPr>
        <p:spPr>
          <a:ln/>
        </p:spPr>
      </p:sp>
      <p:sp>
        <p:nvSpPr>
          <p:cNvPr id="265219" name="Rectangle 3">
            <a:extLst>
              <a:ext uri="{FF2B5EF4-FFF2-40B4-BE49-F238E27FC236}">
                <a16:creationId xmlns:a16="http://schemas.microsoft.com/office/drawing/2014/main" id="{EDC4ECAD-6EA9-30DD-ADD2-A4BF77B562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233ABF13-AD2D-D2C0-A427-563CDD4BD9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052E1D6-E703-5445-B4B9-85B6764BACE9}" type="slidenum">
              <a:rPr lang="en-US" altLang="en-US" sz="1200" smtClean="0"/>
              <a:pPr/>
              <a:t>124</a:t>
            </a:fld>
            <a:endParaRPr lang="en-US" altLang="en-US" sz="1200"/>
          </a:p>
        </p:txBody>
      </p:sp>
      <p:sp>
        <p:nvSpPr>
          <p:cNvPr id="267266" name="Rectangle 2">
            <a:extLst>
              <a:ext uri="{FF2B5EF4-FFF2-40B4-BE49-F238E27FC236}">
                <a16:creationId xmlns:a16="http://schemas.microsoft.com/office/drawing/2014/main" id="{7091A5D6-2C9B-80A5-19A1-091355D2AE4D}"/>
              </a:ext>
            </a:extLst>
          </p:cNvPr>
          <p:cNvSpPr>
            <a:spLocks noChangeArrowheads="1" noTextEdit="1"/>
          </p:cNvSpPr>
          <p:nvPr>
            <p:ph type="sldImg"/>
          </p:nvPr>
        </p:nvSpPr>
        <p:spPr>
          <a:ln/>
        </p:spPr>
      </p:sp>
      <p:sp>
        <p:nvSpPr>
          <p:cNvPr id="267267" name="Rectangle 3">
            <a:extLst>
              <a:ext uri="{FF2B5EF4-FFF2-40B4-BE49-F238E27FC236}">
                <a16:creationId xmlns:a16="http://schemas.microsoft.com/office/drawing/2014/main" id="{B6893FE4-F37A-CE78-60B6-8A0A735D25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4338DB7F-3C6B-2CA3-4447-7116587EC2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41D9FCF-BABD-3C4E-99B0-CB817550F6F3}" type="slidenum">
              <a:rPr lang="en-US" altLang="en-US" sz="1200" smtClean="0"/>
              <a:pPr/>
              <a:t>125</a:t>
            </a:fld>
            <a:endParaRPr lang="en-US" altLang="en-US" sz="1200"/>
          </a:p>
        </p:txBody>
      </p:sp>
      <p:sp>
        <p:nvSpPr>
          <p:cNvPr id="269314" name="Rectangle 2">
            <a:extLst>
              <a:ext uri="{FF2B5EF4-FFF2-40B4-BE49-F238E27FC236}">
                <a16:creationId xmlns:a16="http://schemas.microsoft.com/office/drawing/2014/main" id="{4AEC469A-AFF4-C82A-5A97-D8A0A960589C}"/>
              </a:ext>
            </a:extLst>
          </p:cNvPr>
          <p:cNvSpPr>
            <a:spLocks noChangeArrowheads="1" noTextEdit="1"/>
          </p:cNvSpPr>
          <p:nvPr>
            <p:ph type="sldImg"/>
          </p:nvPr>
        </p:nvSpPr>
        <p:spPr>
          <a:ln/>
        </p:spPr>
      </p:sp>
      <p:sp>
        <p:nvSpPr>
          <p:cNvPr id="269315" name="Rectangle 3">
            <a:extLst>
              <a:ext uri="{FF2B5EF4-FFF2-40B4-BE49-F238E27FC236}">
                <a16:creationId xmlns:a16="http://schemas.microsoft.com/office/drawing/2014/main" id="{5FDDBFCB-D479-C8FD-9102-823DA8277C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CD457571-10F2-ECD2-1775-FE63B1A3D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8841A71-914D-7646-8EAD-58DD5507D7E9}" type="slidenum">
              <a:rPr lang="en-US" altLang="en-US" sz="1200" smtClean="0"/>
              <a:pPr/>
              <a:t>126</a:t>
            </a:fld>
            <a:endParaRPr lang="en-US" altLang="en-US" sz="1200"/>
          </a:p>
        </p:txBody>
      </p:sp>
      <p:sp>
        <p:nvSpPr>
          <p:cNvPr id="271362" name="Rectangle 2">
            <a:extLst>
              <a:ext uri="{FF2B5EF4-FFF2-40B4-BE49-F238E27FC236}">
                <a16:creationId xmlns:a16="http://schemas.microsoft.com/office/drawing/2014/main" id="{BC4AC09D-7C00-2A55-FB6C-D1C2E3D08D58}"/>
              </a:ext>
            </a:extLst>
          </p:cNvPr>
          <p:cNvSpPr>
            <a:spLocks noChangeArrowheads="1" noTextEdit="1"/>
          </p:cNvSpPr>
          <p:nvPr>
            <p:ph type="sldImg"/>
          </p:nvPr>
        </p:nvSpPr>
        <p:spPr>
          <a:ln/>
        </p:spPr>
      </p:sp>
      <p:sp>
        <p:nvSpPr>
          <p:cNvPr id="271363" name="Rectangle 3">
            <a:extLst>
              <a:ext uri="{FF2B5EF4-FFF2-40B4-BE49-F238E27FC236}">
                <a16:creationId xmlns:a16="http://schemas.microsoft.com/office/drawing/2014/main" id="{25BA9413-EAB8-465B-B735-D5AB33D0E6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a:extLst>
              <a:ext uri="{FF2B5EF4-FFF2-40B4-BE49-F238E27FC236}">
                <a16:creationId xmlns:a16="http://schemas.microsoft.com/office/drawing/2014/main" id="{71E33A5A-F5CC-645A-0633-D2F04B9A45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56F6C65-2900-5949-A989-2FD9B2E3B749}" type="slidenum">
              <a:rPr lang="en-US" altLang="en-US" sz="1200" smtClean="0"/>
              <a:pPr/>
              <a:t>127</a:t>
            </a:fld>
            <a:endParaRPr lang="en-US" altLang="en-US" sz="1200"/>
          </a:p>
        </p:txBody>
      </p:sp>
      <p:sp>
        <p:nvSpPr>
          <p:cNvPr id="273410" name="Rectangle 2">
            <a:extLst>
              <a:ext uri="{FF2B5EF4-FFF2-40B4-BE49-F238E27FC236}">
                <a16:creationId xmlns:a16="http://schemas.microsoft.com/office/drawing/2014/main" id="{3FDD7CE1-A4EB-BB00-9450-3D22E08AC03E}"/>
              </a:ext>
            </a:extLst>
          </p:cNvPr>
          <p:cNvSpPr>
            <a:spLocks noChangeArrowheads="1" noTextEdit="1"/>
          </p:cNvSpPr>
          <p:nvPr>
            <p:ph type="sldImg"/>
          </p:nvPr>
        </p:nvSpPr>
        <p:spPr>
          <a:ln/>
        </p:spPr>
      </p:sp>
      <p:sp>
        <p:nvSpPr>
          <p:cNvPr id="273411" name="Rectangle 3">
            <a:extLst>
              <a:ext uri="{FF2B5EF4-FFF2-40B4-BE49-F238E27FC236}">
                <a16:creationId xmlns:a16="http://schemas.microsoft.com/office/drawing/2014/main" id="{04FBA66A-8484-2445-F573-AF9620C4A3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21997778-C222-F7FD-D2D5-C88169E2C0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004C0F6-82B4-1741-B810-448F0FDFEB86}" type="slidenum">
              <a:rPr lang="en-US" altLang="en-US" sz="1200" smtClean="0"/>
              <a:pPr/>
              <a:t>128</a:t>
            </a:fld>
            <a:endParaRPr lang="en-US" altLang="en-US" sz="1200"/>
          </a:p>
        </p:txBody>
      </p:sp>
      <p:sp>
        <p:nvSpPr>
          <p:cNvPr id="275458" name="Rectangle 2">
            <a:extLst>
              <a:ext uri="{FF2B5EF4-FFF2-40B4-BE49-F238E27FC236}">
                <a16:creationId xmlns:a16="http://schemas.microsoft.com/office/drawing/2014/main" id="{38E50B55-0511-B66F-3D55-496D88419008}"/>
              </a:ext>
            </a:extLst>
          </p:cNvPr>
          <p:cNvSpPr>
            <a:spLocks noChangeArrowheads="1" noTextEdit="1"/>
          </p:cNvSpPr>
          <p:nvPr>
            <p:ph type="sldImg"/>
          </p:nvPr>
        </p:nvSpPr>
        <p:spPr>
          <a:ln/>
        </p:spPr>
      </p:sp>
      <p:sp>
        <p:nvSpPr>
          <p:cNvPr id="275459" name="Rectangle 3">
            <a:extLst>
              <a:ext uri="{FF2B5EF4-FFF2-40B4-BE49-F238E27FC236}">
                <a16:creationId xmlns:a16="http://schemas.microsoft.com/office/drawing/2014/main" id="{B1DFC6EC-9700-7B02-EA71-3E84B15348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0B8CFCE2-50E9-9043-9E17-40BB78C190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7EC2FCB-ADA2-BA48-BAAA-72CC8FDAD2B0}" type="slidenum">
              <a:rPr lang="en-US" altLang="en-US" sz="1200" smtClean="0"/>
              <a:pPr/>
              <a:t>129</a:t>
            </a:fld>
            <a:endParaRPr lang="en-US" altLang="en-US" sz="1200"/>
          </a:p>
        </p:txBody>
      </p:sp>
      <p:sp>
        <p:nvSpPr>
          <p:cNvPr id="277506" name="Rectangle 2">
            <a:extLst>
              <a:ext uri="{FF2B5EF4-FFF2-40B4-BE49-F238E27FC236}">
                <a16:creationId xmlns:a16="http://schemas.microsoft.com/office/drawing/2014/main" id="{33B71625-1A52-3B15-7F4A-C7D8A047EBF3}"/>
              </a:ext>
            </a:extLst>
          </p:cNvPr>
          <p:cNvSpPr>
            <a:spLocks noChangeArrowheads="1" noTextEdit="1"/>
          </p:cNvSpPr>
          <p:nvPr>
            <p:ph type="sldImg"/>
          </p:nvPr>
        </p:nvSpPr>
        <p:spPr>
          <a:ln/>
        </p:spPr>
      </p:sp>
      <p:sp>
        <p:nvSpPr>
          <p:cNvPr id="277507" name="Rectangle 3">
            <a:extLst>
              <a:ext uri="{FF2B5EF4-FFF2-40B4-BE49-F238E27FC236}">
                <a16:creationId xmlns:a16="http://schemas.microsoft.com/office/drawing/2014/main" id="{87B06144-0EA7-7F7C-748A-1DAF22BF42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A400E0F6-F9F4-48B7-0336-B926D26204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5EAB9DD-A35C-9B4C-B2ED-66049B584020}" type="slidenum">
              <a:rPr lang="en-US" altLang="en-US" sz="1200" smtClean="0"/>
              <a:pPr/>
              <a:t>13</a:t>
            </a:fld>
            <a:endParaRPr lang="en-US" altLang="en-US" sz="1200"/>
          </a:p>
        </p:txBody>
      </p:sp>
      <p:sp>
        <p:nvSpPr>
          <p:cNvPr id="39938" name="Rectangle 2">
            <a:extLst>
              <a:ext uri="{FF2B5EF4-FFF2-40B4-BE49-F238E27FC236}">
                <a16:creationId xmlns:a16="http://schemas.microsoft.com/office/drawing/2014/main" id="{ED445A49-9160-65F9-15A4-E7EA0C8A6C8C}"/>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118F579F-A7C4-F7B8-9413-0EA5466939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12B692F4-446B-00CF-3F49-B73942C139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8CC453B-FC73-4143-806C-8DEACDD57E24}" type="slidenum">
              <a:rPr lang="en-US" altLang="en-US" sz="1200" smtClean="0"/>
              <a:pPr/>
              <a:t>130</a:t>
            </a:fld>
            <a:endParaRPr lang="en-US" altLang="en-US" sz="1200"/>
          </a:p>
        </p:txBody>
      </p:sp>
      <p:sp>
        <p:nvSpPr>
          <p:cNvPr id="279554" name="Rectangle 2">
            <a:extLst>
              <a:ext uri="{FF2B5EF4-FFF2-40B4-BE49-F238E27FC236}">
                <a16:creationId xmlns:a16="http://schemas.microsoft.com/office/drawing/2014/main" id="{2460C7B5-126B-BBC9-CC34-45F14F2C3C6F}"/>
              </a:ext>
            </a:extLst>
          </p:cNvPr>
          <p:cNvSpPr>
            <a:spLocks noChangeArrowheads="1" noTextEdit="1"/>
          </p:cNvSpPr>
          <p:nvPr>
            <p:ph type="sldImg"/>
          </p:nvPr>
        </p:nvSpPr>
        <p:spPr>
          <a:ln/>
        </p:spPr>
      </p:sp>
      <p:sp>
        <p:nvSpPr>
          <p:cNvPr id="279555" name="Rectangle 3">
            <a:extLst>
              <a:ext uri="{FF2B5EF4-FFF2-40B4-BE49-F238E27FC236}">
                <a16:creationId xmlns:a16="http://schemas.microsoft.com/office/drawing/2014/main" id="{1E669EED-243E-EE8A-D2A5-6098792AB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E13C5B82-2F83-8D8D-66DD-2C41D72ED2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4E5B51C-C673-A342-80DF-40A2A51421B9}" type="slidenum">
              <a:rPr lang="en-US" altLang="en-US" sz="1200" smtClean="0"/>
              <a:pPr/>
              <a:t>131</a:t>
            </a:fld>
            <a:endParaRPr lang="en-US" altLang="en-US" sz="1200"/>
          </a:p>
        </p:txBody>
      </p:sp>
      <p:sp>
        <p:nvSpPr>
          <p:cNvPr id="281602" name="Rectangle 2">
            <a:extLst>
              <a:ext uri="{FF2B5EF4-FFF2-40B4-BE49-F238E27FC236}">
                <a16:creationId xmlns:a16="http://schemas.microsoft.com/office/drawing/2014/main" id="{22DA4197-7060-3EB2-4D17-0E20FA75C8F9}"/>
              </a:ext>
            </a:extLst>
          </p:cNvPr>
          <p:cNvSpPr>
            <a:spLocks noChangeArrowheads="1" noTextEdit="1"/>
          </p:cNvSpPr>
          <p:nvPr>
            <p:ph type="sldImg"/>
          </p:nvPr>
        </p:nvSpPr>
        <p:spPr>
          <a:ln/>
        </p:spPr>
      </p:sp>
      <p:sp>
        <p:nvSpPr>
          <p:cNvPr id="281603" name="Rectangle 3">
            <a:extLst>
              <a:ext uri="{FF2B5EF4-FFF2-40B4-BE49-F238E27FC236}">
                <a16:creationId xmlns:a16="http://schemas.microsoft.com/office/drawing/2014/main" id="{F2081111-AC9C-9A04-05F8-1971F0A83D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9904A980-52F5-823E-0628-F7A0651222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1828850-9774-8C41-9217-BC575ED50AE0}" type="slidenum">
              <a:rPr lang="en-US" altLang="en-US" sz="1200" smtClean="0"/>
              <a:pPr/>
              <a:t>132</a:t>
            </a:fld>
            <a:endParaRPr lang="en-US" altLang="en-US" sz="1200"/>
          </a:p>
        </p:txBody>
      </p:sp>
      <p:sp>
        <p:nvSpPr>
          <p:cNvPr id="283650" name="Rectangle 2">
            <a:extLst>
              <a:ext uri="{FF2B5EF4-FFF2-40B4-BE49-F238E27FC236}">
                <a16:creationId xmlns:a16="http://schemas.microsoft.com/office/drawing/2014/main" id="{598D6033-B04C-5AAF-09E8-47C8CFC3F127}"/>
              </a:ext>
            </a:extLst>
          </p:cNvPr>
          <p:cNvSpPr>
            <a:spLocks noChangeArrowheads="1" noTextEdit="1"/>
          </p:cNvSpPr>
          <p:nvPr>
            <p:ph type="sldImg"/>
          </p:nvPr>
        </p:nvSpPr>
        <p:spPr>
          <a:ln/>
        </p:spPr>
      </p:sp>
      <p:sp>
        <p:nvSpPr>
          <p:cNvPr id="283651" name="Rectangle 3">
            <a:extLst>
              <a:ext uri="{FF2B5EF4-FFF2-40B4-BE49-F238E27FC236}">
                <a16:creationId xmlns:a16="http://schemas.microsoft.com/office/drawing/2014/main" id="{D9BA9F00-839F-8478-E64F-6526A00820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B6F0363B-4EB8-F999-56FE-7D40B55351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AFC5694-8F9E-8347-83A7-E3F630AF74A5}" type="slidenum">
              <a:rPr lang="en-US" altLang="en-US" sz="1200" smtClean="0"/>
              <a:pPr/>
              <a:t>133</a:t>
            </a:fld>
            <a:endParaRPr lang="en-US" altLang="en-US" sz="1200"/>
          </a:p>
        </p:txBody>
      </p:sp>
      <p:sp>
        <p:nvSpPr>
          <p:cNvPr id="285698" name="Rectangle 2">
            <a:extLst>
              <a:ext uri="{FF2B5EF4-FFF2-40B4-BE49-F238E27FC236}">
                <a16:creationId xmlns:a16="http://schemas.microsoft.com/office/drawing/2014/main" id="{52A81129-B771-5152-BB10-ED631BA6AB8B}"/>
              </a:ext>
            </a:extLst>
          </p:cNvPr>
          <p:cNvSpPr>
            <a:spLocks noChangeArrowheads="1" noTextEdit="1"/>
          </p:cNvSpPr>
          <p:nvPr>
            <p:ph type="sldImg"/>
          </p:nvPr>
        </p:nvSpPr>
        <p:spPr>
          <a:ln/>
        </p:spPr>
      </p:sp>
      <p:sp>
        <p:nvSpPr>
          <p:cNvPr id="285699" name="Rectangle 3">
            <a:extLst>
              <a:ext uri="{FF2B5EF4-FFF2-40B4-BE49-F238E27FC236}">
                <a16:creationId xmlns:a16="http://schemas.microsoft.com/office/drawing/2014/main" id="{FFC62025-C96F-8DF8-7271-5EF6CB1E78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621DC885-D992-F272-F12A-FEC226C3E5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3A7E20A-14D9-5040-8522-C3F564DD806A}" type="slidenum">
              <a:rPr lang="en-US" altLang="en-US" sz="1200" smtClean="0"/>
              <a:pPr/>
              <a:t>134</a:t>
            </a:fld>
            <a:endParaRPr lang="en-US" altLang="en-US" sz="1200"/>
          </a:p>
        </p:txBody>
      </p:sp>
      <p:sp>
        <p:nvSpPr>
          <p:cNvPr id="287746" name="Rectangle 2">
            <a:extLst>
              <a:ext uri="{FF2B5EF4-FFF2-40B4-BE49-F238E27FC236}">
                <a16:creationId xmlns:a16="http://schemas.microsoft.com/office/drawing/2014/main" id="{E2D36A7B-1C04-4B7B-D332-F622B9B51E6B}"/>
              </a:ext>
            </a:extLst>
          </p:cNvPr>
          <p:cNvSpPr>
            <a:spLocks noChangeArrowheads="1" noTextEdit="1"/>
          </p:cNvSpPr>
          <p:nvPr>
            <p:ph type="sldImg"/>
          </p:nvPr>
        </p:nvSpPr>
        <p:spPr>
          <a:ln/>
        </p:spPr>
      </p:sp>
      <p:sp>
        <p:nvSpPr>
          <p:cNvPr id="287747" name="Rectangle 3">
            <a:extLst>
              <a:ext uri="{FF2B5EF4-FFF2-40B4-BE49-F238E27FC236}">
                <a16:creationId xmlns:a16="http://schemas.microsoft.com/office/drawing/2014/main" id="{393E82E3-D9CF-B50D-8528-19EC796C6B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9195DE22-474B-2381-C044-0566C328CB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C055A64-2A9C-3346-B5F3-83435B2349AF}" type="slidenum">
              <a:rPr lang="en-US" altLang="en-US" sz="1200" smtClean="0"/>
              <a:pPr/>
              <a:t>135</a:t>
            </a:fld>
            <a:endParaRPr lang="en-US" altLang="en-US" sz="1200"/>
          </a:p>
        </p:txBody>
      </p:sp>
      <p:sp>
        <p:nvSpPr>
          <p:cNvPr id="289794" name="Rectangle 2">
            <a:extLst>
              <a:ext uri="{FF2B5EF4-FFF2-40B4-BE49-F238E27FC236}">
                <a16:creationId xmlns:a16="http://schemas.microsoft.com/office/drawing/2014/main" id="{1BE6C1EA-C9B5-6385-74BD-CD97FD07EB38}"/>
              </a:ext>
            </a:extLst>
          </p:cNvPr>
          <p:cNvSpPr>
            <a:spLocks noChangeArrowheads="1" noTextEdit="1"/>
          </p:cNvSpPr>
          <p:nvPr>
            <p:ph type="sldImg"/>
          </p:nvPr>
        </p:nvSpPr>
        <p:spPr>
          <a:ln/>
        </p:spPr>
      </p:sp>
      <p:sp>
        <p:nvSpPr>
          <p:cNvPr id="289795" name="Rectangle 3">
            <a:extLst>
              <a:ext uri="{FF2B5EF4-FFF2-40B4-BE49-F238E27FC236}">
                <a16:creationId xmlns:a16="http://schemas.microsoft.com/office/drawing/2014/main" id="{FE5B371B-AA24-3336-B593-BF6E7F61F3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6D8EE654-E49D-EABE-C3E2-C747019276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CB14C6D-F418-6047-93ED-12C567962D11}" type="slidenum">
              <a:rPr lang="en-US" altLang="en-US" sz="1200" smtClean="0"/>
              <a:pPr/>
              <a:t>136</a:t>
            </a:fld>
            <a:endParaRPr lang="en-US" altLang="en-US" sz="1200"/>
          </a:p>
        </p:txBody>
      </p:sp>
      <p:sp>
        <p:nvSpPr>
          <p:cNvPr id="291842" name="Rectangle 2">
            <a:extLst>
              <a:ext uri="{FF2B5EF4-FFF2-40B4-BE49-F238E27FC236}">
                <a16:creationId xmlns:a16="http://schemas.microsoft.com/office/drawing/2014/main" id="{F0961521-E292-D4EF-14EF-0EA9F9413136}"/>
              </a:ext>
            </a:extLst>
          </p:cNvPr>
          <p:cNvSpPr>
            <a:spLocks noChangeArrowheads="1" noTextEdit="1"/>
          </p:cNvSpPr>
          <p:nvPr>
            <p:ph type="sldImg"/>
          </p:nvPr>
        </p:nvSpPr>
        <p:spPr>
          <a:ln/>
        </p:spPr>
      </p:sp>
      <p:sp>
        <p:nvSpPr>
          <p:cNvPr id="291843" name="Rectangle 3">
            <a:extLst>
              <a:ext uri="{FF2B5EF4-FFF2-40B4-BE49-F238E27FC236}">
                <a16:creationId xmlns:a16="http://schemas.microsoft.com/office/drawing/2014/main" id="{8A593DE0-A86C-7CEA-A101-32250298C1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6BD6F2E7-BEE1-30B0-17A5-63768603D6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3F3A156-8E61-7A42-8EB0-4766F652B8A0}" type="slidenum">
              <a:rPr lang="en-US" altLang="en-US" sz="1200" smtClean="0"/>
              <a:pPr/>
              <a:t>137</a:t>
            </a:fld>
            <a:endParaRPr lang="en-US" altLang="en-US" sz="1200"/>
          </a:p>
        </p:txBody>
      </p:sp>
      <p:sp>
        <p:nvSpPr>
          <p:cNvPr id="293890" name="Rectangle 2">
            <a:extLst>
              <a:ext uri="{FF2B5EF4-FFF2-40B4-BE49-F238E27FC236}">
                <a16:creationId xmlns:a16="http://schemas.microsoft.com/office/drawing/2014/main" id="{716FB616-C564-6C97-F06A-DEF75BFAFB12}"/>
              </a:ext>
            </a:extLst>
          </p:cNvPr>
          <p:cNvSpPr>
            <a:spLocks noChangeArrowheads="1" noTextEdit="1"/>
          </p:cNvSpPr>
          <p:nvPr>
            <p:ph type="sldImg"/>
          </p:nvPr>
        </p:nvSpPr>
        <p:spPr>
          <a:ln/>
        </p:spPr>
      </p:sp>
      <p:sp>
        <p:nvSpPr>
          <p:cNvPr id="293891" name="Rectangle 3">
            <a:extLst>
              <a:ext uri="{FF2B5EF4-FFF2-40B4-BE49-F238E27FC236}">
                <a16:creationId xmlns:a16="http://schemas.microsoft.com/office/drawing/2014/main" id="{5E791846-B65B-A1B1-FDEA-4D2CCCA855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EB907118-1511-C25F-8BC9-836C5B1585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BAF9079-FA55-DF4D-A258-A012BC7F01EB}" type="slidenum">
              <a:rPr lang="en-US" altLang="en-US" sz="1200" smtClean="0"/>
              <a:pPr/>
              <a:t>138</a:t>
            </a:fld>
            <a:endParaRPr lang="en-US" altLang="en-US" sz="1200"/>
          </a:p>
        </p:txBody>
      </p:sp>
      <p:sp>
        <p:nvSpPr>
          <p:cNvPr id="295938" name="Rectangle 2">
            <a:extLst>
              <a:ext uri="{FF2B5EF4-FFF2-40B4-BE49-F238E27FC236}">
                <a16:creationId xmlns:a16="http://schemas.microsoft.com/office/drawing/2014/main" id="{4E765224-2972-4060-3932-6CF3FAEA633C}"/>
              </a:ext>
            </a:extLst>
          </p:cNvPr>
          <p:cNvSpPr>
            <a:spLocks noChangeArrowheads="1" noTextEdit="1"/>
          </p:cNvSpPr>
          <p:nvPr>
            <p:ph type="sldImg"/>
          </p:nvPr>
        </p:nvSpPr>
        <p:spPr>
          <a:ln/>
        </p:spPr>
      </p:sp>
      <p:sp>
        <p:nvSpPr>
          <p:cNvPr id="295939" name="Rectangle 3">
            <a:extLst>
              <a:ext uri="{FF2B5EF4-FFF2-40B4-BE49-F238E27FC236}">
                <a16:creationId xmlns:a16="http://schemas.microsoft.com/office/drawing/2014/main" id="{CB4366F3-C3D5-9B62-0FA4-2665779022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C1008198-4808-415D-27A9-E10A2FD2F5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1A5284E-A125-F148-9703-621880CBCB13}" type="slidenum">
              <a:rPr lang="en-US" altLang="en-US" sz="1200" smtClean="0"/>
              <a:pPr/>
              <a:t>139</a:t>
            </a:fld>
            <a:endParaRPr lang="en-US" altLang="en-US" sz="1200"/>
          </a:p>
        </p:txBody>
      </p:sp>
      <p:sp>
        <p:nvSpPr>
          <p:cNvPr id="297986" name="Rectangle 2">
            <a:extLst>
              <a:ext uri="{FF2B5EF4-FFF2-40B4-BE49-F238E27FC236}">
                <a16:creationId xmlns:a16="http://schemas.microsoft.com/office/drawing/2014/main" id="{5640072D-0412-5F22-8A31-2CC872EE961F}"/>
              </a:ext>
            </a:extLst>
          </p:cNvPr>
          <p:cNvSpPr>
            <a:spLocks noChangeArrowheads="1" noTextEdit="1"/>
          </p:cNvSpPr>
          <p:nvPr>
            <p:ph type="sldImg"/>
          </p:nvPr>
        </p:nvSpPr>
        <p:spPr>
          <a:ln/>
        </p:spPr>
      </p:sp>
      <p:sp>
        <p:nvSpPr>
          <p:cNvPr id="297987" name="Rectangle 3">
            <a:extLst>
              <a:ext uri="{FF2B5EF4-FFF2-40B4-BE49-F238E27FC236}">
                <a16:creationId xmlns:a16="http://schemas.microsoft.com/office/drawing/2014/main" id="{F103EEBD-AC27-2C45-E48A-00BC69AB102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5FE8B3E-75ED-678D-8A64-26D76899AB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2FFEF94-23DB-B348-8DDE-CAEB9B7DD877}" type="slidenum">
              <a:rPr lang="en-US" altLang="en-US" sz="1200" smtClean="0"/>
              <a:pPr/>
              <a:t>14</a:t>
            </a:fld>
            <a:endParaRPr lang="en-US" altLang="en-US" sz="1200"/>
          </a:p>
        </p:txBody>
      </p:sp>
      <p:sp>
        <p:nvSpPr>
          <p:cNvPr id="41986" name="Rectangle 2">
            <a:extLst>
              <a:ext uri="{FF2B5EF4-FFF2-40B4-BE49-F238E27FC236}">
                <a16:creationId xmlns:a16="http://schemas.microsoft.com/office/drawing/2014/main" id="{A8DECB56-A68E-F27A-F963-1B5AAA9A6DA8}"/>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530E0FF8-8724-E54D-8AAF-0740949270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a:extLst>
              <a:ext uri="{FF2B5EF4-FFF2-40B4-BE49-F238E27FC236}">
                <a16:creationId xmlns:a16="http://schemas.microsoft.com/office/drawing/2014/main" id="{C64E2341-00BA-D8B9-4AEF-178EDACC1C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09B7C8E-B8FC-934C-94B1-3E4E00F95215}" type="slidenum">
              <a:rPr lang="en-US" altLang="en-US" sz="1200" smtClean="0"/>
              <a:pPr/>
              <a:t>140</a:t>
            </a:fld>
            <a:endParaRPr lang="en-US" altLang="en-US" sz="1200"/>
          </a:p>
        </p:txBody>
      </p:sp>
      <p:sp>
        <p:nvSpPr>
          <p:cNvPr id="300034" name="Rectangle 2">
            <a:extLst>
              <a:ext uri="{FF2B5EF4-FFF2-40B4-BE49-F238E27FC236}">
                <a16:creationId xmlns:a16="http://schemas.microsoft.com/office/drawing/2014/main" id="{34498F85-A487-150F-B93B-DA4AB725449C}"/>
              </a:ext>
            </a:extLst>
          </p:cNvPr>
          <p:cNvSpPr>
            <a:spLocks noChangeArrowheads="1" noTextEdit="1"/>
          </p:cNvSpPr>
          <p:nvPr>
            <p:ph type="sldImg"/>
          </p:nvPr>
        </p:nvSpPr>
        <p:spPr>
          <a:ln/>
        </p:spPr>
      </p:sp>
      <p:sp>
        <p:nvSpPr>
          <p:cNvPr id="300035" name="Rectangle 3">
            <a:extLst>
              <a:ext uri="{FF2B5EF4-FFF2-40B4-BE49-F238E27FC236}">
                <a16:creationId xmlns:a16="http://schemas.microsoft.com/office/drawing/2014/main" id="{754A4E62-A6CE-7D4F-FF2F-9FDA8CA37B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a:extLst>
              <a:ext uri="{FF2B5EF4-FFF2-40B4-BE49-F238E27FC236}">
                <a16:creationId xmlns:a16="http://schemas.microsoft.com/office/drawing/2014/main" id="{BD4CD2F7-8A9A-FA27-F1F4-D03C6E5277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9ABF6C5-87A9-8C4C-9519-BA6A5BB662BD}" type="slidenum">
              <a:rPr lang="en-US" altLang="en-US" sz="1200" smtClean="0"/>
              <a:pPr/>
              <a:t>141</a:t>
            </a:fld>
            <a:endParaRPr lang="en-US" altLang="en-US" sz="1200"/>
          </a:p>
        </p:txBody>
      </p:sp>
      <p:sp>
        <p:nvSpPr>
          <p:cNvPr id="302082" name="Rectangle 2">
            <a:extLst>
              <a:ext uri="{FF2B5EF4-FFF2-40B4-BE49-F238E27FC236}">
                <a16:creationId xmlns:a16="http://schemas.microsoft.com/office/drawing/2014/main" id="{06E57716-BB4F-9C08-CA49-EBE2A1E8EE93}"/>
              </a:ext>
            </a:extLst>
          </p:cNvPr>
          <p:cNvSpPr>
            <a:spLocks noChangeArrowheads="1" noTextEdit="1"/>
          </p:cNvSpPr>
          <p:nvPr>
            <p:ph type="sldImg"/>
          </p:nvPr>
        </p:nvSpPr>
        <p:spPr>
          <a:ln/>
        </p:spPr>
      </p:sp>
      <p:sp>
        <p:nvSpPr>
          <p:cNvPr id="302083" name="Rectangle 3">
            <a:extLst>
              <a:ext uri="{FF2B5EF4-FFF2-40B4-BE49-F238E27FC236}">
                <a16:creationId xmlns:a16="http://schemas.microsoft.com/office/drawing/2014/main" id="{DC63A49C-72D1-B595-EDD6-7A0A117B0F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a:extLst>
              <a:ext uri="{FF2B5EF4-FFF2-40B4-BE49-F238E27FC236}">
                <a16:creationId xmlns:a16="http://schemas.microsoft.com/office/drawing/2014/main" id="{253DAAB2-1CD3-F5BB-DB49-A27A7CA04F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6556160-751A-7949-BEB0-369E5BC3E618}" type="slidenum">
              <a:rPr lang="en-US" altLang="en-US" sz="1200" smtClean="0"/>
              <a:pPr/>
              <a:t>142</a:t>
            </a:fld>
            <a:endParaRPr lang="en-US" altLang="en-US" sz="1200"/>
          </a:p>
        </p:txBody>
      </p:sp>
      <p:sp>
        <p:nvSpPr>
          <p:cNvPr id="304130" name="Rectangle 2">
            <a:extLst>
              <a:ext uri="{FF2B5EF4-FFF2-40B4-BE49-F238E27FC236}">
                <a16:creationId xmlns:a16="http://schemas.microsoft.com/office/drawing/2014/main" id="{1CBCC309-5F8C-DC26-5DAD-6D624F873EA4}"/>
              </a:ext>
            </a:extLst>
          </p:cNvPr>
          <p:cNvSpPr>
            <a:spLocks noChangeArrowheads="1" noTextEdit="1"/>
          </p:cNvSpPr>
          <p:nvPr>
            <p:ph type="sldImg"/>
          </p:nvPr>
        </p:nvSpPr>
        <p:spPr>
          <a:ln/>
        </p:spPr>
      </p:sp>
      <p:sp>
        <p:nvSpPr>
          <p:cNvPr id="304131" name="Rectangle 3">
            <a:extLst>
              <a:ext uri="{FF2B5EF4-FFF2-40B4-BE49-F238E27FC236}">
                <a16:creationId xmlns:a16="http://schemas.microsoft.com/office/drawing/2014/main" id="{E00ABA3E-CDC1-ECFE-0FCC-10F64C571F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a:extLst>
              <a:ext uri="{FF2B5EF4-FFF2-40B4-BE49-F238E27FC236}">
                <a16:creationId xmlns:a16="http://schemas.microsoft.com/office/drawing/2014/main" id="{D13E9035-0425-04FC-D4CE-0CB0228D0F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F73A8F3-23EA-F841-B602-EA796A70315F}" type="slidenum">
              <a:rPr lang="en-US" altLang="en-US" sz="1200" smtClean="0"/>
              <a:pPr/>
              <a:t>143</a:t>
            </a:fld>
            <a:endParaRPr lang="en-US" altLang="en-US" sz="1200"/>
          </a:p>
        </p:txBody>
      </p:sp>
      <p:sp>
        <p:nvSpPr>
          <p:cNvPr id="306178" name="Rectangle 2">
            <a:extLst>
              <a:ext uri="{FF2B5EF4-FFF2-40B4-BE49-F238E27FC236}">
                <a16:creationId xmlns:a16="http://schemas.microsoft.com/office/drawing/2014/main" id="{130CA3B4-954F-F2D4-181C-63A3121CCA5F}"/>
              </a:ext>
            </a:extLst>
          </p:cNvPr>
          <p:cNvSpPr>
            <a:spLocks noChangeArrowheads="1" noTextEdit="1"/>
          </p:cNvSpPr>
          <p:nvPr>
            <p:ph type="sldImg"/>
          </p:nvPr>
        </p:nvSpPr>
        <p:spPr>
          <a:ln/>
        </p:spPr>
      </p:sp>
      <p:sp>
        <p:nvSpPr>
          <p:cNvPr id="306179" name="Rectangle 3">
            <a:extLst>
              <a:ext uri="{FF2B5EF4-FFF2-40B4-BE49-F238E27FC236}">
                <a16:creationId xmlns:a16="http://schemas.microsoft.com/office/drawing/2014/main" id="{949AD1AC-1F56-317A-6779-EB34E08FCD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a:extLst>
              <a:ext uri="{FF2B5EF4-FFF2-40B4-BE49-F238E27FC236}">
                <a16:creationId xmlns:a16="http://schemas.microsoft.com/office/drawing/2014/main" id="{48C49C75-ADF0-D4B8-450A-5E4F731402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601DA96-A9EA-EF4C-B882-611063C2E64B}" type="slidenum">
              <a:rPr lang="en-US" altLang="en-US" sz="1200" smtClean="0"/>
              <a:pPr/>
              <a:t>144</a:t>
            </a:fld>
            <a:endParaRPr lang="en-US" altLang="en-US" sz="1200"/>
          </a:p>
        </p:txBody>
      </p:sp>
      <p:sp>
        <p:nvSpPr>
          <p:cNvPr id="308226" name="Rectangle 2">
            <a:extLst>
              <a:ext uri="{FF2B5EF4-FFF2-40B4-BE49-F238E27FC236}">
                <a16:creationId xmlns:a16="http://schemas.microsoft.com/office/drawing/2014/main" id="{64D7F4E8-1AD8-5C39-D11B-D10F1286781F}"/>
              </a:ext>
            </a:extLst>
          </p:cNvPr>
          <p:cNvSpPr>
            <a:spLocks noChangeArrowheads="1" noTextEdit="1"/>
          </p:cNvSpPr>
          <p:nvPr>
            <p:ph type="sldImg"/>
          </p:nvPr>
        </p:nvSpPr>
        <p:spPr>
          <a:ln/>
        </p:spPr>
      </p:sp>
      <p:sp>
        <p:nvSpPr>
          <p:cNvPr id="308227" name="Rectangle 3">
            <a:extLst>
              <a:ext uri="{FF2B5EF4-FFF2-40B4-BE49-F238E27FC236}">
                <a16:creationId xmlns:a16="http://schemas.microsoft.com/office/drawing/2014/main" id="{131B5597-5938-F1B7-00D5-227310D05B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a:extLst>
              <a:ext uri="{FF2B5EF4-FFF2-40B4-BE49-F238E27FC236}">
                <a16:creationId xmlns:a16="http://schemas.microsoft.com/office/drawing/2014/main" id="{010C9054-E35F-7572-7792-38456FEFA8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353A035-F64B-4F41-B43C-2EEBFC6C6634}" type="slidenum">
              <a:rPr lang="en-US" altLang="en-US" sz="1200" smtClean="0"/>
              <a:pPr/>
              <a:t>145</a:t>
            </a:fld>
            <a:endParaRPr lang="en-US" altLang="en-US" sz="1200"/>
          </a:p>
        </p:txBody>
      </p:sp>
      <p:sp>
        <p:nvSpPr>
          <p:cNvPr id="310274" name="Rectangle 2">
            <a:extLst>
              <a:ext uri="{FF2B5EF4-FFF2-40B4-BE49-F238E27FC236}">
                <a16:creationId xmlns:a16="http://schemas.microsoft.com/office/drawing/2014/main" id="{D48A7299-4803-D232-9F3F-9202020827A9}"/>
              </a:ext>
            </a:extLst>
          </p:cNvPr>
          <p:cNvSpPr>
            <a:spLocks noChangeArrowheads="1" noTextEdit="1"/>
          </p:cNvSpPr>
          <p:nvPr>
            <p:ph type="sldImg"/>
          </p:nvPr>
        </p:nvSpPr>
        <p:spPr>
          <a:ln/>
        </p:spPr>
      </p:sp>
      <p:sp>
        <p:nvSpPr>
          <p:cNvPr id="310275" name="Rectangle 3">
            <a:extLst>
              <a:ext uri="{FF2B5EF4-FFF2-40B4-BE49-F238E27FC236}">
                <a16:creationId xmlns:a16="http://schemas.microsoft.com/office/drawing/2014/main" id="{26172F1B-0ABE-E887-4FDC-D438E1B25D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a:extLst>
              <a:ext uri="{FF2B5EF4-FFF2-40B4-BE49-F238E27FC236}">
                <a16:creationId xmlns:a16="http://schemas.microsoft.com/office/drawing/2014/main" id="{7EED35A1-3A1E-1700-5E1A-50A9D3F2D2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D9C141B-D168-A24A-86E6-684A27F15D3D}" type="slidenum">
              <a:rPr lang="en-US" altLang="en-US" sz="1200" smtClean="0"/>
              <a:pPr/>
              <a:t>146</a:t>
            </a:fld>
            <a:endParaRPr lang="en-US" altLang="en-US" sz="1200"/>
          </a:p>
        </p:txBody>
      </p:sp>
      <p:sp>
        <p:nvSpPr>
          <p:cNvPr id="312322" name="Rectangle 2">
            <a:extLst>
              <a:ext uri="{FF2B5EF4-FFF2-40B4-BE49-F238E27FC236}">
                <a16:creationId xmlns:a16="http://schemas.microsoft.com/office/drawing/2014/main" id="{1532470F-5687-6E28-FAEB-8038102E007F}"/>
              </a:ext>
            </a:extLst>
          </p:cNvPr>
          <p:cNvSpPr>
            <a:spLocks noChangeArrowheads="1" noTextEdit="1"/>
          </p:cNvSpPr>
          <p:nvPr>
            <p:ph type="sldImg"/>
          </p:nvPr>
        </p:nvSpPr>
        <p:spPr>
          <a:ln/>
        </p:spPr>
      </p:sp>
      <p:sp>
        <p:nvSpPr>
          <p:cNvPr id="312323" name="Rectangle 3">
            <a:extLst>
              <a:ext uri="{FF2B5EF4-FFF2-40B4-BE49-F238E27FC236}">
                <a16:creationId xmlns:a16="http://schemas.microsoft.com/office/drawing/2014/main" id="{8946829B-944E-89E4-4A06-DF85EDB10D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a:extLst>
              <a:ext uri="{FF2B5EF4-FFF2-40B4-BE49-F238E27FC236}">
                <a16:creationId xmlns:a16="http://schemas.microsoft.com/office/drawing/2014/main" id="{328E7CE0-B91B-5E18-E13D-77C85A6699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1EB8CC1-09BE-5B48-8FA6-E9FC873D41B7}" type="slidenum">
              <a:rPr lang="en-US" altLang="en-US" sz="1200" smtClean="0"/>
              <a:pPr/>
              <a:t>147</a:t>
            </a:fld>
            <a:endParaRPr lang="en-US" altLang="en-US" sz="1200"/>
          </a:p>
        </p:txBody>
      </p:sp>
      <p:sp>
        <p:nvSpPr>
          <p:cNvPr id="314370" name="Rectangle 2">
            <a:extLst>
              <a:ext uri="{FF2B5EF4-FFF2-40B4-BE49-F238E27FC236}">
                <a16:creationId xmlns:a16="http://schemas.microsoft.com/office/drawing/2014/main" id="{11110B28-CF86-E7DC-A3D7-39382589DB67}"/>
              </a:ext>
            </a:extLst>
          </p:cNvPr>
          <p:cNvSpPr>
            <a:spLocks noChangeArrowheads="1" noTextEdit="1"/>
          </p:cNvSpPr>
          <p:nvPr>
            <p:ph type="sldImg"/>
          </p:nvPr>
        </p:nvSpPr>
        <p:spPr>
          <a:ln/>
        </p:spPr>
      </p:sp>
      <p:sp>
        <p:nvSpPr>
          <p:cNvPr id="314371" name="Rectangle 3">
            <a:extLst>
              <a:ext uri="{FF2B5EF4-FFF2-40B4-BE49-F238E27FC236}">
                <a16:creationId xmlns:a16="http://schemas.microsoft.com/office/drawing/2014/main" id="{5402D529-AA8A-16F8-3EFD-33A2686005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E7EDFF2B-3B28-DDA3-4A9D-F2FFF7078D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F163941-125E-C346-B8A6-1482C68A735E}" type="slidenum">
              <a:rPr lang="en-US" altLang="en-US" sz="1200" smtClean="0"/>
              <a:pPr/>
              <a:t>148</a:t>
            </a:fld>
            <a:endParaRPr lang="en-US" altLang="en-US" sz="1200"/>
          </a:p>
        </p:txBody>
      </p:sp>
      <p:sp>
        <p:nvSpPr>
          <p:cNvPr id="316418" name="Rectangle 2">
            <a:extLst>
              <a:ext uri="{FF2B5EF4-FFF2-40B4-BE49-F238E27FC236}">
                <a16:creationId xmlns:a16="http://schemas.microsoft.com/office/drawing/2014/main" id="{5495C911-49C4-E915-EB2D-BE7A991C564F}"/>
              </a:ext>
            </a:extLst>
          </p:cNvPr>
          <p:cNvSpPr>
            <a:spLocks noChangeArrowheads="1" noTextEdit="1"/>
          </p:cNvSpPr>
          <p:nvPr>
            <p:ph type="sldImg"/>
          </p:nvPr>
        </p:nvSpPr>
        <p:spPr>
          <a:ln/>
        </p:spPr>
      </p:sp>
      <p:sp>
        <p:nvSpPr>
          <p:cNvPr id="316419" name="Rectangle 3">
            <a:extLst>
              <a:ext uri="{FF2B5EF4-FFF2-40B4-BE49-F238E27FC236}">
                <a16:creationId xmlns:a16="http://schemas.microsoft.com/office/drawing/2014/main" id="{21CF3288-4074-275E-39BD-A3B0CB146C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a:extLst>
              <a:ext uri="{FF2B5EF4-FFF2-40B4-BE49-F238E27FC236}">
                <a16:creationId xmlns:a16="http://schemas.microsoft.com/office/drawing/2014/main" id="{4C7D351F-D3B7-BEC5-605A-51206088B8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6EC2049-79E0-2048-94CB-224E0E7AD8C7}" type="slidenum">
              <a:rPr lang="en-US" altLang="en-US" sz="1200" smtClean="0"/>
              <a:pPr/>
              <a:t>149</a:t>
            </a:fld>
            <a:endParaRPr lang="en-US" altLang="en-US" sz="1200"/>
          </a:p>
        </p:txBody>
      </p:sp>
      <p:sp>
        <p:nvSpPr>
          <p:cNvPr id="318466" name="Rectangle 2">
            <a:extLst>
              <a:ext uri="{FF2B5EF4-FFF2-40B4-BE49-F238E27FC236}">
                <a16:creationId xmlns:a16="http://schemas.microsoft.com/office/drawing/2014/main" id="{A29E67DA-85D7-4408-1015-08EE31C4E7D6}"/>
              </a:ext>
            </a:extLst>
          </p:cNvPr>
          <p:cNvSpPr>
            <a:spLocks noChangeArrowheads="1" noTextEdit="1"/>
          </p:cNvSpPr>
          <p:nvPr>
            <p:ph type="sldImg"/>
          </p:nvPr>
        </p:nvSpPr>
        <p:spPr>
          <a:ln/>
        </p:spPr>
      </p:sp>
      <p:sp>
        <p:nvSpPr>
          <p:cNvPr id="318467" name="Rectangle 3">
            <a:extLst>
              <a:ext uri="{FF2B5EF4-FFF2-40B4-BE49-F238E27FC236}">
                <a16:creationId xmlns:a16="http://schemas.microsoft.com/office/drawing/2014/main" id="{FD4276B8-B375-543B-79F5-C5A37B9DCB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7256AEF-2918-1E49-E4E6-5CD63817C9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2C02971-C996-F04E-B622-CB351F402422}" type="slidenum">
              <a:rPr lang="en-US" altLang="en-US" sz="1200" smtClean="0"/>
              <a:pPr/>
              <a:t>15</a:t>
            </a:fld>
            <a:endParaRPr lang="en-US" altLang="en-US" sz="1200"/>
          </a:p>
        </p:txBody>
      </p:sp>
      <p:sp>
        <p:nvSpPr>
          <p:cNvPr id="44034" name="Rectangle 2">
            <a:extLst>
              <a:ext uri="{FF2B5EF4-FFF2-40B4-BE49-F238E27FC236}">
                <a16:creationId xmlns:a16="http://schemas.microsoft.com/office/drawing/2014/main" id="{8F2C8E28-10F4-4532-1990-0D602454AFBD}"/>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F336F5E3-CD29-C640-6BE8-CBCBAE7E08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a:extLst>
              <a:ext uri="{FF2B5EF4-FFF2-40B4-BE49-F238E27FC236}">
                <a16:creationId xmlns:a16="http://schemas.microsoft.com/office/drawing/2014/main" id="{F51723B4-E898-D521-E908-2A23FA61E2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3B9426B-CE5D-2C42-9021-004D3E68D429}" type="slidenum">
              <a:rPr lang="en-US" altLang="en-US" sz="1200" smtClean="0"/>
              <a:pPr/>
              <a:t>150</a:t>
            </a:fld>
            <a:endParaRPr lang="en-US" altLang="en-US" sz="1200"/>
          </a:p>
        </p:txBody>
      </p:sp>
      <p:sp>
        <p:nvSpPr>
          <p:cNvPr id="320514" name="Rectangle 2">
            <a:extLst>
              <a:ext uri="{FF2B5EF4-FFF2-40B4-BE49-F238E27FC236}">
                <a16:creationId xmlns:a16="http://schemas.microsoft.com/office/drawing/2014/main" id="{AEDEF55B-C61B-8F33-BB37-66E2CC0C9C8E}"/>
              </a:ext>
            </a:extLst>
          </p:cNvPr>
          <p:cNvSpPr>
            <a:spLocks noChangeArrowheads="1" noTextEdit="1"/>
          </p:cNvSpPr>
          <p:nvPr>
            <p:ph type="sldImg"/>
          </p:nvPr>
        </p:nvSpPr>
        <p:spPr>
          <a:ln/>
        </p:spPr>
      </p:sp>
      <p:sp>
        <p:nvSpPr>
          <p:cNvPr id="320515" name="Rectangle 3">
            <a:extLst>
              <a:ext uri="{FF2B5EF4-FFF2-40B4-BE49-F238E27FC236}">
                <a16:creationId xmlns:a16="http://schemas.microsoft.com/office/drawing/2014/main" id="{A920550B-BC09-D4F8-C5A9-73040B2415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a:extLst>
              <a:ext uri="{FF2B5EF4-FFF2-40B4-BE49-F238E27FC236}">
                <a16:creationId xmlns:a16="http://schemas.microsoft.com/office/drawing/2014/main" id="{8882D884-378C-0C4D-3E09-04420A60B2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A62FD41-6A39-F348-BC77-4CC941B06CAA}" type="slidenum">
              <a:rPr lang="en-US" altLang="en-US" sz="1200" smtClean="0"/>
              <a:pPr/>
              <a:t>151</a:t>
            </a:fld>
            <a:endParaRPr lang="en-US" altLang="en-US" sz="1200"/>
          </a:p>
        </p:txBody>
      </p:sp>
      <p:sp>
        <p:nvSpPr>
          <p:cNvPr id="322562" name="Rectangle 2">
            <a:extLst>
              <a:ext uri="{FF2B5EF4-FFF2-40B4-BE49-F238E27FC236}">
                <a16:creationId xmlns:a16="http://schemas.microsoft.com/office/drawing/2014/main" id="{32FE57D0-8CF3-1030-439A-1D6833767D98}"/>
              </a:ext>
            </a:extLst>
          </p:cNvPr>
          <p:cNvSpPr>
            <a:spLocks noChangeArrowheads="1" noTextEdit="1"/>
          </p:cNvSpPr>
          <p:nvPr>
            <p:ph type="sldImg"/>
          </p:nvPr>
        </p:nvSpPr>
        <p:spPr>
          <a:ln/>
        </p:spPr>
      </p:sp>
      <p:sp>
        <p:nvSpPr>
          <p:cNvPr id="322563" name="Rectangle 3">
            <a:extLst>
              <a:ext uri="{FF2B5EF4-FFF2-40B4-BE49-F238E27FC236}">
                <a16:creationId xmlns:a16="http://schemas.microsoft.com/office/drawing/2014/main" id="{EE15DA95-5790-9998-49FA-A796032052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a:extLst>
              <a:ext uri="{FF2B5EF4-FFF2-40B4-BE49-F238E27FC236}">
                <a16:creationId xmlns:a16="http://schemas.microsoft.com/office/drawing/2014/main" id="{1924AA67-6273-BB48-C251-8E45C098B0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B8F1D66-5861-A145-8553-73BF4C9852E0}" type="slidenum">
              <a:rPr lang="en-US" altLang="en-US" sz="1200" smtClean="0"/>
              <a:pPr/>
              <a:t>152</a:t>
            </a:fld>
            <a:endParaRPr lang="en-US" altLang="en-US" sz="1200"/>
          </a:p>
        </p:txBody>
      </p:sp>
      <p:sp>
        <p:nvSpPr>
          <p:cNvPr id="324610" name="Rectangle 2">
            <a:extLst>
              <a:ext uri="{FF2B5EF4-FFF2-40B4-BE49-F238E27FC236}">
                <a16:creationId xmlns:a16="http://schemas.microsoft.com/office/drawing/2014/main" id="{6022506D-67A8-2219-6739-6E80226A9543}"/>
              </a:ext>
            </a:extLst>
          </p:cNvPr>
          <p:cNvSpPr>
            <a:spLocks noChangeArrowheads="1" noTextEdit="1"/>
          </p:cNvSpPr>
          <p:nvPr>
            <p:ph type="sldImg"/>
          </p:nvPr>
        </p:nvSpPr>
        <p:spPr>
          <a:ln/>
        </p:spPr>
      </p:sp>
      <p:sp>
        <p:nvSpPr>
          <p:cNvPr id="324611" name="Rectangle 3">
            <a:extLst>
              <a:ext uri="{FF2B5EF4-FFF2-40B4-BE49-F238E27FC236}">
                <a16:creationId xmlns:a16="http://schemas.microsoft.com/office/drawing/2014/main" id="{A4089B43-D933-A38B-1AF9-0FEF7C5030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BEE82E7E-C38F-92D6-FB5D-A7409726E9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B354103-7DD7-EF42-94BC-5DAD72653A97}" type="slidenum">
              <a:rPr lang="en-US" altLang="en-US" sz="1200" smtClean="0"/>
              <a:pPr/>
              <a:t>16</a:t>
            </a:fld>
            <a:endParaRPr lang="en-US" altLang="en-US" sz="1200"/>
          </a:p>
        </p:txBody>
      </p:sp>
      <p:sp>
        <p:nvSpPr>
          <p:cNvPr id="46082" name="Rectangle 2">
            <a:extLst>
              <a:ext uri="{FF2B5EF4-FFF2-40B4-BE49-F238E27FC236}">
                <a16:creationId xmlns:a16="http://schemas.microsoft.com/office/drawing/2014/main" id="{735F8F63-8446-0DD9-FC66-86ADD6F2537B}"/>
              </a:ext>
            </a:extLst>
          </p:cNvPr>
          <p:cNvSpPr>
            <a:spLocks noChangeArrowheads="1" noTextEdit="1"/>
          </p:cNvSpPr>
          <p:nvPr>
            <p:ph type="sldImg"/>
          </p:nvPr>
        </p:nvSpPr>
        <p:spPr>
          <a:ln/>
        </p:spPr>
      </p:sp>
      <p:sp>
        <p:nvSpPr>
          <p:cNvPr id="46083" name="Rectangle 3">
            <a:extLst>
              <a:ext uri="{FF2B5EF4-FFF2-40B4-BE49-F238E27FC236}">
                <a16:creationId xmlns:a16="http://schemas.microsoft.com/office/drawing/2014/main" id="{644D524B-8AFC-9BF7-7823-29042EB5B6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AE51239-92C8-3A7A-A20D-29ACDB1205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F510F3D-6BF6-F74D-BB86-C05D53756F8F}" type="slidenum">
              <a:rPr lang="en-US" altLang="en-US" sz="1200" smtClean="0"/>
              <a:pPr/>
              <a:t>17</a:t>
            </a:fld>
            <a:endParaRPr lang="en-US" altLang="en-US" sz="1200"/>
          </a:p>
        </p:txBody>
      </p:sp>
      <p:sp>
        <p:nvSpPr>
          <p:cNvPr id="48130" name="Rectangle 2">
            <a:extLst>
              <a:ext uri="{FF2B5EF4-FFF2-40B4-BE49-F238E27FC236}">
                <a16:creationId xmlns:a16="http://schemas.microsoft.com/office/drawing/2014/main" id="{38306451-FF4B-E879-D844-ADC9064B71BB}"/>
              </a:ext>
            </a:extLst>
          </p:cNvPr>
          <p:cNvSpPr>
            <a:spLocks noChangeArrowheads="1" noTextEdit="1"/>
          </p:cNvSpPr>
          <p:nvPr>
            <p:ph type="sldImg"/>
          </p:nvPr>
        </p:nvSpPr>
        <p:spPr>
          <a:ln/>
        </p:spPr>
      </p:sp>
      <p:sp>
        <p:nvSpPr>
          <p:cNvPr id="48131" name="Rectangle 3">
            <a:extLst>
              <a:ext uri="{FF2B5EF4-FFF2-40B4-BE49-F238E27FC236}">
                <a16:creationId xmlns:a16="http://schemas.microsoft.com/office/drawing/2014/main" id="{3E95787A-4089-F98E-F5C3-0B358E8E18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1AED5FC7-6ADB-6F7D-7376-3C9A045F47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CD22202-B8D9-6C44-8D7A-CA6E21F10F0F}" type="slidenum">
              <a:rPr lang="en-US" altLang="en-US" sz="1200" smtClean="0"/>
              <a:pPr/>
              <a:t>18</a:t>
            </a:fld>
            <a:endParaRPr lang="en-US" altLang="en-US" sz="1200"/>
          </a:p>
        </p:txBody>
      </p:sp>
      <p:sp>
        <p:nvSpPr>
          <p:cNvPr id="50178" name="Rectangle 2">
            <a:extLst>
              <a:ext uri="{FF2B5EF4-FFF2-40B4-BE49-F238E27FC236}">
                <a16:creationId xmlns:a16="http://schemas.microsoft.com/office/drawing/2014/main" id="{FDCE3A6A-A8A2-FDC5-E4BA-FE1A3B5B8413}"/>
              </a:ext>
            </a:extLst>
          </p:cNvPr>
          <p:cNvSpPr>
            <a:spLocks noChangeArrowheads="1" noTextEdit="1"/>
          </p:cNvSpPr>
          <p:nvPr>
            <p:ph type="sldImg"/>
          </p:nvPr>
        </p:nvSpPr>
        <p:spPr>
          <a:ln/>
        </p:spPr>
      </p:sp>
      <p:sp>
        <p:nvSpPr>
          <p:cNvPr id="50179" name="Rectangle 3">
            <a:extLst>
              <a:ext uri="{FF2B5EF4-FFF2-40B4-BE49-F238E27FC236}">
                <a16:creationId xmlns:a16="http://schemas.microsoft.com/office/drawing/2014/main" id="{B7F17C36-7361-46A5-5C57-4E473217C1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E4E4465-91D6-6479-011B-467940C3E6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3006F0C-22DF-2B45-BD66-916371BF76C0}" type="slidenum">
              <a:rPr lang="en-US" altLang="en-US" sz="1200" smtClean="0"/>
              <a:pPr/>
              <a:t>19</a:t>
            </a:fld>
            <a:endParaRPr lang="en-US" altLang="en-US" sz="1200"/>
          </a:p>
        </p:txBody>
      </p:sp>
      <p:sp>
        <p:nvSpPr>
          <p:cNvPr id="52226" name="Rectangle 2">
            <a:extLst>
              <a:ext uri="{FF2B5EF4-FFF2-40B4-BE49-F238E27FC236}">
                <a16:creationId xmlns:a16="http://schemas.microsoft.com/office/drawing/2014/main" id="{01CB4663-EE56-F9E1-6BF0-41DD87741A62}"/>
              </a:ext>
            </a:extLst>
          </p:cNvPr>
          <p:cNvSpPr>
            <a:spLocks noChangeArrowheads="1" noTextEdit="1"/>
          </p:cNvSpPr>
          <p:nvPr>
            <p:ph type="sldImg"/>
          </p:nvPr>
        </p:nvSpPr>
        <p:spPr>
          <a:ln/>
        </p:spPr>
      </p:sp>
      <p:sp>
        <p:nvSpPr>
          <p:cNvPr id="52227" name="Rectangle 3">
            <a:extLst>
              <a:ext uri="{FF2B5EF4-FFF2-40B4-BE49-F238E27FC236}">
                <a16:creationId xmlns:a16="http://schemas.microsoft.com/office/drawing/2014/main" id="{03AF3AE6-CC9E-FF9B-3849-790BEE7823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C9D187DA-CB7D-2F9E-C835-0A3E5D740B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340178F-EAAC-7E46-9AF8-C5A76F13CB6C}" type="slidenum">
              <a:rPr lang="en-US" altLang="en-US" sz="1200" smtClean="0"/>
              <a:pPr/>
              <a:t>2</a:t>
            </a:fld>
            <a:endParaRPr lang="en-US" altLang="en-US" sz="1200"/>
          </a:p>
        </p:txBody>
      </p:sp>
      <p:sp>
        <p:nvSpPr>
          <p:cNvPr id="17410" name="Rectangle 2">
            <a:extLst>
              <a:ext uri="{FF2B5EF4-FFF2-40B4-BE49-F238E27FC236}">
                <a16:creationId xmlns:a16="http://schemas.microsoft.com/office/drawing/2014/main" id="{A60862E1-3EE3-9FAB-6F16-5A276F678C98}"/>
              </a:ext>
            </a:extLst>
          </p:cNvPr>
          <p:cNvSpPr>
            <a:spLocks noChangeArrowheads="1" noTextEdit="1"/>
          </p:cNvSpPr>
          <p:nvPr>
            <p:ph type="sldImg"/>
          </p:nvPr>
        </p:nvSpPr>
        <p:spPr>
          <a:ln/>
        </p:spPr>
      </p:sp>
      <p:sp>
        <p:nvSpPr>
          <p:cNvPr id="17411" name="Rectangle 3">
            <a:extLst>
              <a:ext uri="{FF2B5EF4-FFF2-40B4-BE49-F238E27FC236}">
                <a16:creationId xmlns:a16="http://schemas.microsoft.com/office/drawing/2014/main" id="{98C0E816-4610-D6E8-63F9-18B1B6F42F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AF9D849E-6FA3-E105-D002-A71DC5673DB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B606662-D9FE-3B43-BB01-5F8CF6E8EE87}" type="slidenum">
              <a:rPr lang="en-US" altLang="en-US" sz="1200" smtClean="0"/>
              <a:pPr/>
              <a:t>20</a:t>
            </a:fld>
            <a:endParaRPr lang="en-US" altLang="en-US" sz="1200"/>
          </a:p>
        </p:txBody>
      </p:sp>
      <p:sp>
        <p:nvSpPr>
          <p:cNvPr id="54274" name="Rectangle 2">
            <a:extLst>
              <a:ext uri="{FF2B5EF4-FFF2-40B4-BE49-F238E27FC236}">
                <a16:creationId xmlns:a16="http://schemas.microsoft.com/office/drawing/2014/main" id="{DCF2E534-BD26-4F9D-D343-1E244F18565E}"/>
              </a:ext>
            </a:extLst>
          </p:cNvPr>
          <p:cNvSpPr>
            <a:spLocks noChangeArrowheads="1" noTextEdit="1"/>
          </p:cNvSpPr>
          <p:nvPr>
            <p:ph type="sldImg"/>
          </p:nvPr>
        </p:nvSpPr>
        <p:spPr>
          <a:ln/>
        </p:spPr>
      </p:sp>
      <p:sp>
        <p:nvSpPr>
          <p:cNvPr id="54275" name="Rectangle 3">
            <a:extLst>
              <a:ext uri="{FF2B5EF4-FFF2-40B4-BE49-F238E27FC236}">
                <a16:creationId xmlns:a16="http://schemas.microsoft.com/office/drawing/2014/main" id="{538F75FD-572C-5FE6-D975-B31585E5F5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D6BB8804-CB20-CC5C-49EC-0562791922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BEF1D4B-21A9-9A4C-B2D8-9114E3AF9312}" type="slidenum">
              <a:rPr lang="en-US" altLang="en-US" sz="1200" smtClean="0"/>
              <a:pPr/>
              <a:t>21</a:t>
            </a:fld>
            <a:endParaRPr lang="en-US" altLang="en-US" sz="1200"/>
          </a:p>
        </p:txBody>
      </p:sp>
      <p:sp>
        <p:nvSpPr>
          <p:cNvPr id="56322" name="Rectangle 2">
            <a:extLst>
              <a:ext uri="{FF2B5EF4-FFF2-40B4-BE49-F238E27FC236}">
                <a16:creationId xmlns:a16="http://schemas.microsoft.com/office/drawing/2014/main" id="{A0585A99-06FD-2912-5790-7D1A37CD1C6D}"/>
              </a:ext>
            </a:extLst>
          </p:cNvPr>
          <p:cNvSpPr>
            <a:spLocks noChangeArrowheads="1" noTextEdit="1"/>
          </p:cNvSpPr>
          <p:nvPr>
            <p:ph type="sldImg"/>
          </p:nvPr>
        </p:nvSpPr>
        <p:spPr>
          <a:ln/>
        </p:spPr>
      </p:sp>
      <p:sp>
        <p:nvSpPr>
          <p:cNvPr id="56323" name="Rectangle 3">
            <a:extLst>
              <a:ext uri="{FF2B5EF4-FFF2-40B4-BE49-F238E27FC236}">
                <a16:creationId xmlns:a16="http://schemas.microsoft.com/office/drawing/2014/main" id="{B43B32E3-384F-4C5A-F4FC-4267AAE9FF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22C6DDE5-9009-C514-CFE2-5B50F2D3B2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8B54923C-BC5E-0245-AB11-96BEA87BD3B1}" type="slidenum">
              <a:rPr lang="en-US" altLang="en-US" sz="1200" smtClean="0"/>
              <a:pPr/>
              <a:t>22</a:t>
            </a:fld>
            <a:endParaRPr lang="en-US" altLang="en-US" sz="1200"/>
          </a:p>
        </p:txBody>
      </p:sp>
      <p:sp>
        <p:nvSpPr>
          <p:cNvPr id="58370" name="Rectangle 2">
            <a:extLst>
              <a:ext uri="{FF2B5EF4-FFF2-40B4-BE49-F238E27FC236}">
                <a16:creationId xmlns:a16="http://schemas.microsoft.com/office/drawing/2014/main" id="{262D33EF-C850-55BC-3369-773182C66520}"/>
              </a:ext>
            </a:extLst>
          </p:cNvPr>
          <p:cNvSpPr>
            <a:spLocks noChangeArrowheads="1" noTextEdit="1"/>
          </p:cNvSpPr>
          <p:nvPr>
            <p:ph type="sldImg"/>
          </p:nvPr>
        </p:nvSpPr>
        <p:spPr>
          <a:ln/>
        </p:spPr>
      </p:sp>
      <p:sp>
        <p:nvSpPr>
          <p:cNvPr id="58371" name="Rectangle 3">
            <a:extLst>
              <a:ext uri="{FF2B5EF4-FFF2-40B4-BE49-F238E27FC236}">
                <a16:creationId xmlns:a16="http://schemas.microsoft.com/office/drawing/2014/main" id="{988E747C-9F63-AA63-2C02-2EE046FF52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70B0DEBE-750A-C9B6-640A-834C46DC12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990C8BD-DD53-8143-B10F-A89EAB6C6EEC}" type="slidenum">
              <a:rPr lang="en-US" altLang="en-US" sz="1200" smtClean="0"/>
              <a:pPr/>
              <a:t>23</a:t>
            </a:fld>
            <a:endParaRPr lang="en-US" altLang="en-US" sz="1200"/>
          </a:p>
        </p:txBody>
      </p:sp>
      <p:sp>
        <p:nvSpPr>
          <p:cNvPr id="60418" name="Rectangle 2">
            <a:extLst>
              <a:ext uri="{FF2B5EF4-FFF2-40B4-BE49-F238E27FC236}">
                <a16:creationId xmlns:a16="http://schemas.microsoft.com/office/drawing/2014/main" id="{7C87CC20-D154-3AE6-84CD-8DFA05EE9D2B}"/>
              </a:ext>
            </a:extLst>
          </p:cNvPr>
          <p:cNvSpPr>
            <a:spLocks noChangeArrowheads="1" noTextEdit="1"/>
          </p:cNvSpPr>
          <p:nvPr>
            <p:ph type="sldImg"/>
          </p:nvPr>
        </p:nvSpPr>
        <p:spPr>
          <a:ln/>
        </p:spPr>
      </p:sp>
      <p:sp>
        <p:nvSpPr>
          <p:cNvPr id="60419" name="Rectangle 3">
            <a:extLst>
              <a:ext uri="{FF2B5EF4-FFF2-40B4-BE49-F238E27FC236}">
                <a16:creationId xmlns:a16="http://schemas.microsoft.com/office/drawing/2014/main" id="{EA0AA4C8-FD7E-6A1B-4865-D24F6C3246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DAB78577-D737-2974-71AD-E6DA6C54D7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8507588D-C175-7F4B-98CD-5DA1F44AA1B6}" type="slidenum">
              <a:rPr lang="en-US" altLang="en-US" sz="1200" smtClean="0"/>
              <a:pPr/>
              <a:t>24</a:t>
            </a:fld>
            <a:endParaRPr lang="en-US" altLang="en-US" sz="1200"/>
          </a:p>
        </p:txBody>
      </p:sp>
      <p:sp>
        <p:nvSpPr>
          <p:cNvPr id="62466" name="Rectangle 2">
            <a:extLst>
              <a:ext uri="{FF2B5EF4-FFF2-40B4-BE49-F238E27FC236}">
                <a16:creationId xmlns:a16="http://schemas.microsoft.com/office/drawing/2014/main" id="{8A569E75-6922-80A3-C8FD-AC88DCF449BE}"/>
              </a:ext>
            </a:extLst>
          </p:cNvPr>
          <p:cNvSpPr>
            <a:spLocks noChangeArrowheads="1" noTextEdit="1"/>
          </p:cNvSpPr>
          <p:nvPr>
            <p:ph type="sldImg"/>
          </p:nvPr>
        </p:nvSpPr>
        <p:spPr>
          <a:ln/>
        </p:spPr>
      </p:sp>
      <p:sp>
        <p:nvSpPr>
          <p:cNvPr id="62467" name="Rectangle 3">
            <a:extLst>
              <a:ext uri="{FF2B5EF4-FFF2-40B4-BE49-F238E27FC236}">
                <a16:creationId xmlns:a16="http://schemas.microsoft.com/office/drawing/2014/main" id="{9DD6E0B4-EA54-5762-C647-740206A3CB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0A8779C9-CC95-F210-577A-9DEF906DC9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5179D66-79B3-1346-9A85-6C350C119980}" type="slidenum">
              <a:rPr lang="en-US" altLang="en-US" sz="1200" smtClean="0"/>
              <a:pPr/>
              <a:t>25</a:t>
            </a:fld>
            <a:endParaRPr lang="en-US" altLang="en-US" sz="1200"/>
          </a:p>
        </p:txBody>
      </p:sp>
      <p:sp>
        <p:nvSpPr>
          <p:cNvPr id="64514" name="Rectangle 2">
            <a:extLst>
              <a:ext uri="{FF2B5EF4-FFF2-40B4-BE49-F238E27FC236}">
                <a16:creationId xmlns:a16="http://schemas.microsoft.com/office/drawing/2014/main" id="{930382FA-33CB-69EB-7FB3-FE1EA22AEABD}"/>
              </a:ext>
            </a:extLst>
          </p:cNvPr>
          <p:cNvSpPr>
            <a:spLocks noChangeArrowheads="1" noTextEdit="1"/>
          </p:cNvSpPr>
          <p:nvPr>
            <p:ph type="sldImg"/>
          </p:nvPr>
        </p:nvSpPr>
        <p:spPr>
          <a:ln/>
        </p:spPr>
      </p:sp>
      <p:sp>
        <p:nvSpPr>
          <p:cNvPr id="64515" name="Rectangle 3">
            <a:extLst>
              <a:ext uri="{FF2B5EF4-FFF2-40B4-BE49-F238E27FC236}">
                <a16:creationId xmlns:a16="http://schemas.microsoft.com/office/drawing/2014/main" id="{57289C41-369A-A37E-3675-C52D0ECF46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5B6845C9-6A63-EDF4-F766-FABF05FEE4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DF177CD-05C7-B04B-A5B6-341C2AF0A266}" type="slidenum">
              <a:rPr lang="en-US" altLang="en-US" sz="1200" smtClean="0"/>
              <a:pPr/>
              <a:t>26</a:t>
            </a:fld>
            <a:endParaRPr lang="en-US" altLang="en-US" sz="1200"/>
          </a:p>
        </p:txBody>
      </p:sp>
      <p:sp>
        <p:nvSpPr>
          <p:cNvPr id="66562" name="Rectangle 2">
            <a:extLst>
              <a:ext uri="{FF2B5EF4-FFF2-40B4-BE49-F238E27FC236}">
                <a16:creationId xmlns:a16="http://schemas.microsoft.com/office/drawing/2014/main" id="{65C4338B-5A7C-44FD-CC37-F3E18CE59896}"/>
              </a:ext>
            </a:extLst>
          </p:cNvPr>
          <p:cNvSpPr>
            <a:spLocks noChangeArrowheads="1" noTextEdit="1"/>
          </p:cNvSpPr>
          <p:nvPr>
            <p:ph type="sldImg"/>
          </p:nvPr>
        </p:nvSpPr>
        <p:spPr>
          <a:ln/>
        </p:spPr>
      </p:sp>
      <p:sp>
        <p:nvSpPr>
          <p:cNvPr id="66563" name="Rectangle 3">
            <a:extLst>
              <a:ext uri="{FF2B5EF4-FFF2-40B4-BE49-F238E27FC236}">
                <a16:creationId xmlns:a16="http://schemas.microsoft.com/office/drawing/2014/main" id="{01295330-0089-8AF5-9F89-BA75DCBCE0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E6392E8-C217-0D68-288B-6B602B4381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1E6382E-E581-2347-ADBE-D78DC3F16FE3}" type="slidenum">
              <a:rPr lang="en-US" altLang="en-US" sz="1200" smtClean="0"/>
              <a:pPr/>
              <a:t>27</a:t>
            </a:fld>
            <a:endParaRPr lang="en-US" altLang="en-US" sz="1200"/>
          </a:p>
        </p:txBody>
      </p:sp>
      <p:sp>
        <p:nvSpPr>
          <p:cNvPr id="68610" name="Rectangle 2">
            <a:extLst>
              <a:ext uri="{FF2B5EF4-FFF2-40B4-BE49-F238E27FC236}">
                <a16:creationId xmlns:a16="http://schemas.microsoft.com/office/drawing/2014/main" id="{70605C4B-30F4-3A5D-C8EE-AFE084B1F68F}"/>
              </a:ext>
            </a:extLst>
          </p:cNvPr>
          <p:cNvSpPr>
            <a:spLocks noChangeArrowheads="1" noTextEdit="1"/>
          </p:cNvSpPr>
          <p:nvPr>
            <p:ph type="sldImg"/>
          </p:nvPr>
        </p:nvSpPr>
        <p:spPr>
          <a:ln/>
        </p:spPr>
      </p:sp>
      <p:sp>
        <p:nvSpPr>
          <p:cNvPr id="68611" name="Rectangle 3">
            <a:extLst>
              <a:ext uri="{FF2B5EF4-FFF2-40B4-BE49-F238E27FC236}">
                <a16:creationId xmlns:a16="http://schemas.microsoft.com/office/drawing/2014/main" id="{65ED829F-1CFE-94F7-5589-B608EFE433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08DADC1-7EA3-94E5-4D06-647D19ACA9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D7FC34F-5A99-F446-AA0C-28D99D921199}" type="slidenum">
              <a:rPr lang="en-US" altLang="en-US" sz="1200" smtClean="0"/>
              <a:pPr/>
              <a:t>28</a:t>
            </a:fld>
            <a:endParaRPr lang="en-US" altLang="en-US" sz="1200"/>
          </a:p>
        </p:txBody>
      </p:sp>
      <p:sp>
        <p:nvSpPr>
          <p:cNvPr id="70658" name="Rectangle 2">
            <a:extLst>
              <a:ext uri="{FF2B5EF4-FFF2-40B4-BE49-F238E27FC236}">
                <a16:creationId xmlns:a16="http://schemas.microsoft.com/office/drawing/2014/main" id="{90B03194-8E20-BF28-3283-40F8C1F12266}"/>
              </a:ext>
            </a:extLst>
          </p:cNvPr>
          <p:cNvSpPr>
            <a:spLocks noChangeArrowheads="1" noTextEdit="1"/>
          </p:cNvSpPr>
          <p:nvPr>
            <p:ph type="sldImg"/>
          </p:nvPr>
        </p:nvSpPr>
        <p:spPr>
          <a:ln/>
        </p:spPr>
      </p:sp>
      <p:sp>
        <p:nvSpPr>
          <p:cNvPr id="70659" name="Rectangle 5">
            <a:extLst>
              <a:ext uri="{FF2B5EF4-FFF2-40B4-BE49-F238E27FC236}">
                <a16:creationId xmlns:a16="http://schemas.microsoft.com/office/drawing/2014/main" id="{B04C4A89-7402-E283-65AD-2C4A3A8C8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a:cs typeface="Times New Roman" panose="02020603050405020304" pitchFamily="18" charset="0"/>
              </a:rPr>
              <a:t>(1) Mirza Musa, was the ablest and most distinguished among Baha'u'llah's brothers and sisters, and His staunch and valued supporter. [DB 650] This only true brother of Baha’u’llah, [MF 86] was born in Tihran. After the death of his father, Mirza Buzurg in 1839, [BKG 17]  Mirza Musa was raised by Baha’u’llah. [MF 86-87]  He accompanied Baha’u’llah throughout His exiles. [RB Vol. 1, p.15]  He was the head of household during Baha’u’llah’s withdrawal to the mountains of Sulaymaniyyih from 1854-56. [ACEBF 265] He is surnamed Aqay-i-Kalim. AKalim means the Speaker. [EGBBF 78-79]  According to Baha’u’llah, only Mirza Musa and his half-brother Mirza Muhammad Quli were adequately informed of the origins of His Faith. [GPB 108]  He died in ‘Akka in 1897. [ABBC 116]</a:t>
            </a:r>
          </a:p>
          <a:p>
            <a:pPr eaLnBrk="1" hangingPunct="1"/>
            <a:endParaRPr lang="en-US" altLang="en-US" sz="16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C5712FB4-D15E-E00A-0C6C-731A9F7793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E06B809-1668-9B47-B1B2-9E7F4EE88C4D}" type="slidenum">
              <a:rPr lang="en-US" altLang="en-US" sz="1200" smtClean="0"/>
              <a:pPr/>
              <a:t>29</a:t>
            </a:fld>
            <a:endParaRPr lang="en-US" altLang="en-US" sz="1200"/>
          </a:p>
        </p:txBody>
      </p:sp>
      <p:sp>
        <p:nvSpPr>
          <p:cNvPr id="72706" name="Rectangle 2">
            <a:extLst>
              <a:ext uri="{FF2B5EF4-FFF2-40B4-BE49-F238E27FC236}">
                <a16:creationId xmlns:a16="http://schemas.microsoft.com/office/drawing/2014/main" id="{1D1EFBF6-213A-8B29-50B0-B4014BB5D0AB}"/>
              </a:ext>
            </a:extLst>
          </p:cNvPr>
          <p:cNvSpPr>
            <a:spLocks noChangeArrowheads="1" noTextEdit="1"/>
          </p:cNvSpPr>
          <p:nvPr>
            <p:ph type="sldImg"/>
          </p:nvPr>
        </p:nvSpPr>
        <p:spPr>
          <a:ln/>
        </p:spPr>
      </p:sp>
      <p:sp>
        <p:nvSpPr>
          <p:cNvPr id="72707" name="Rectangle 3">
            <a:extLst>
              <a:ext uri="{FF2B5EF4-FFF2-40B4-BE49-F238E27FC236}">
                <a16:creationId xmlns:a16="http://schemas.microsoft.com/office/drawing/2014/main" id="{1173ACCD-707D-CECF-8D48-5A7BDF8C02FA}"/>
              </a:ext>
            </a:extLst>
          </p:cNvPr>
          <p:cNvSpPr>
            <a:spLocks noGrp="1" noChangeArrowheads="1"/>
          </p:cNvSpPr>
          <p:nvPr>
            <p:ph type="body" idx="1"/>
          </p:nvPr>
        </p:nvSpPr>
        <p:spPr>
          <a:xfrm>
            <a:off x="609600" y="4343400"/>
            <a:ext cx="5486400"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(1) Mirza Musa, was the ablest and most distinguished among Baha'u'llah's brothers and sisters, and His staunch and valued supporter. [DB 650] This only true brother of Baha’u’llah, [MF 86] was born in Tihran. After the death of his father, Mirza Buzurg in 1839, [BKG 17]  Mirza Musa was raised by Baha’u’llah. [MF 86-87]  He accompanied Baha’u’llah throughout His exiles. [RB Vol. 1, p.15]  He was the head of household during Baha’u’llah’s withdrawal to the mountains of Sulaymaniyyih from 1854-56. [ACEBF 265] He is surnamed Aqay-i-Kalim. AKalim means the Speaker. [EGBBF 78-79]  According to Baha’u’llah, only Mirza Musa and his half-brother Mirza Muhammad Quli were adequately informed of the origins of His Faith. [GPB 108]  He died in ‘Akka in 1897. [ABBC 116]</a:t>
            </a:r>
          </a:p>
          <a:p>
            <a:pPr eaLnBrk="1" hangingPunct="1"/>
            <a:endParaRPr lang="en-US" altLang="en-US" sz="1800"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6924DF7-A7EC-3B39-2E86-672B416D47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9409993-7BB5-2940-A262-0A75818F2968}" type="slidenum">
              <a:rPr lang="en-US" altLang="en-US" sz="1200" smtClean="0"/>
              <a:pPr/>
              <a:t>3</a:t>
            </a:fld>
            <a:endParaRPr lang="en-US" altLang="en-US" sz="1200"/>
          </a:p>
        </p:txBody>
      </p:sp>
      <p:sp>
        <p:nvSpPr>
          <p:cNvPr id="19458" name="Rectangle 2">
            <a:extLst>
              <a:ext uri="{FF2B5EF4-FFF2-40B4-BE49-F238E27FC236}">
                <a16:creationId xmlns:a16="http://schemas.microsoft.com/office/drawing/2014/main" id="{0E57AE31-C3CC-F61C-D9EB-E40307C5BDAC}"/>
              </a:ext>
            </a:extLst>
          </p:cNvPr>
          <p:cNvSpPr>
            <a:spLocks noChangeArrowheads="1" noTextEdit="1"/>
          </p:cNvSpPr>
          <p:nvPr>
            <p:ph type="sldImg"/>
          </p:nvPr>
        </p:nvSpPr>
        <p:spPr>
          <a:ln/>
        </p:spPr>
      </p:sp>
      <p:sp>
        <p:nvSpPr>
          <p:cNvPr id="19459" name="Rectangle 3">
            <a:extLst>
              <a:ext uri="{FF2B5EF4-FFF2-40B4-BE49-F238E27FC236}">
                <a16:creationId xmlns:a16="http://schemas.microsoft.com/office/drawing/2014/main" id="{5097423D-89CB-AFAC-A3AA-756F0DC388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9B00508F-4AB1-3642-5099-EC0AA96C65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08D2D91-45B2-1F4F-982A-83119DE32F6D}" type="slidenum">
              <a:rPr lang="en-US" altLang="en-US" sz="1200" smtClean="0"/>
              <a:pPr/>
              <a:t>30</a:t>
            </a:fld>
            <a:endParaRPr lang="en-US" altLang="en-US" sz="1200"/>
          </a:p>
        </p:txBody>
      </p:sp>
      <p:sp>
        <p:nvSpPr>
          <p:cNvPr id="74754" name="Rectangle 2">
            <a:extLst>
              <a:ext uri="{FF2B5EF4-FFF2-40B4-BE49-F238E27FC236}">
                <a16:creationId xmlns:a16="http://schemas.microsoft.com/office/drawing/2014/main" id="{283EC059-7561-D1B3-E4E8-E31C7FF5B36B}"/>
              </a:ext>
            </a:extLst>
          </p:cNvPr>
          <p:cNvSpPr>
            <a:spLocks noChangeArrowheads="1" noTextEdit="1"/>
          </p:cNvSpPr>
          <p:nvPr>
            <p:ph type="sldImg"/>
          </p:nvPr>
        </p:nvSpPr>
        <p:spPr>
          <a:solidFill>
            <a:srgbClr val="FFFFFF"/>
          </a:solidFill>
          <a:ln/>
        </p:spPr>
      </p:sp>
      <p:sp>
        <p:nvSpPr>
          <p:cNvPr id="74755" name="Rectangle 3">
            <a:extLst>
              <a:ext uri="{FF2B5EF4-FFF2-40B4-BE49-F238E27FC236}">
                <a16:creationId xmlns:a16="http://schemas.microsoft.com/office/drawing/2014/main" id="{A7DB27CE-BFD5-5587-7F56-804632BDEF72}"/>
              </a:ext>
            </a:extLst>
          </p:cNvPr>
          <p:cNvSpPr>
            <a:spLocks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a:cs typeface="Times New Roman" panose="02020603050405020304" pitchFamily="18" charset="0"/>
              </a:rPr>
              <a:t>(1) Mirza Musa, was the ablest and most distinguished among Baha'u'llah's brothers and sisters, and His staunch and valued supporter. [DB 650] This only true brother of Baha’u’llah, [MF 86] was born in Tihran. After the death of his father, Mirza Buzurg in 1839, [BKG 17]  Mirza Musa was raised by Baha’u’llah. [MF 86-87]  He accompanied Baha’u’llah throughout His exiles. [RB Vol. 1, p.15]  He was the head of household during Baha’u’llah’s withdrawal to the mountains of Sulaymaniyyih from 1854-56. [ACEBF 265] He is surnamed Aqay-i-Kalim. AKalim means the Speaker. [EGBBF 78-79]  According to Baha’u’llah, only Mirza Musa and his half-brother Mirza Muhammad Quli were adequately informed of the origins of His Faith. [GPB 108]  He died in ‘Akka in 1897. [ABBC 116]</a:t>
            </a:r>
          </a:p>
          <a:p>
            <a:pPr eaLnBrk="1" hangingPunct="1"/>
            <a:endParaRPr lang="en-US" altLang="en-US" sz="16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9DE7930E-3C94-A9B6-0B95-2B93DE60D2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53E663B-82F6-3741-A89E-3D4175B2795D}" type="slidenum">
              <a:rPr lang="en-US" altLang="en-US" sz="1200" smtClean="0"/>
              <a:pPr/>
              <a:t>31</a:t>
            </a:fld>
            <a:endParaRPr lang="en-US" altLang="en-US" sz="1200"/>
          </a:p>
        </p:txBody>
      </p:sp>
      <p:sp>
        <p:nvSpPr>
          <p:cNvPr id="76802" name="Rectangle 2">
            <a:extLst>
              <a:ext uri="{FF2B5EF4-FFF2-40B4-BE49-F238E27FC236}">
                <a16:creationId xmlns:a16="http://schemas.microsoft.com/office/drawing/2014/main" id="{C7B8D081-C039-A716-F1D8-2B78B7B7CF2F}"/>
              </a:ext>
            </a:extLst>
          </p:cNvPr>
          <p:cNvSpPr>
            <a:spLocks noChangeArrowheads="1" noTextEdit="1"/>
          </p:cNvSpPr>
          <p:nvPr>
            <p:ph type="sldImg"/>
          </p:nvPr>
        </p:nvSpPr>
        <p:spPr>
          <a:ln/>
        </p:spPr>
      </p:sp>
      <p:sp>
        <p:nvSpPr>
          <p:cNvPr id="76803" name="Rectangle 3">
            <a:extLst>
              <a:ext uri="{FF2B5EF4-FFF2-40B4-BE49-F238E27FC236}">
                <a16:creationId xmlns:a16="http://schemas.microsoft.com/office/drawing/2014/main" id="{F7E0BB58-6582-9E71-53A7-9D510EE4C4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66694AB-13C8-EA58-2853-568ABBCDD3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9D7F73C-EB76-4844-8111-83BF3D714AF1}" type="slidenum">
              <a:rPr lang="en-US" altLang="en-US" sz="1200" smtClean="0"/>
              <a:pPr/>
              <a:t>32</a:t>
            </a:fld>
            <a:endParaRPr lang="en-US" altLang="en-US" sz="1200"/>
          </a:p>
        </p:txBody>
      </p:sp>
      <p:sp>
        <p:nvSpPr>
          <p:cNvPr id="78850" name="Rectangle 2">
            <a:extLst>
              <a:ext uri="{FF2B5EF4-FFF2-40B4-BE49-F238E27FC236}">
                <a16:creationId xmlns:a16="http://schemas.microsoft.com/office/drawing/2014/main" id="{BCEC135C-3873-6616-C3A0-038A0D11BDF3}"/>
              </a:ext>
            </a:extLst>
          </p:cNvPr>
          <p:cNvSpPr>
            <a:spLocks noChangeArrowheads="1" noTextEdit="1"/>
          </p:cNvSpPr>
          <p:nvPr>
            <p:ph type="sldImg"/>
          </p:nvPr>
        </p:nvSpPr>
        <p:spPr>
          <a:ln/>
        </p:spPr>
      </p:sp>
      <p:sp>
        <p:nvSpPr>
          <p:cNvPr id="78851" name="Rectangle 3">
            <a:extLst>
              <a:ext uri="{FF2B5EF4-FFF2-40B4-BE49-F238E27FC236}">
                <a16:creationId xmlns:a16="http://schemas.microsoft.com/office/drawing/2014/main" id="{2BF40A56-4493-D501-5E4F-9477961C08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4FCC2ADD-FCAA-CC02-F34F-ECF27024E5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B7FDA98-71A9-1B43-AEED-1F0C1442C906}" type="slidenum">
              <a:rPr lang="en-US" altLang="en-US" sz="1200" smtClean="0"/>
              <a:pPr/>
              <a:t>33</a:t>
            </a:fld>
            <a:endParaRPr lang="en-US" altLang="en-US" sz="1200"/>
          </a:p>
        </p:txBody>
      </p:sp>
      <p:sp>
        <p:nvSpPr>
          <p:cNvPr id="80898" name="Rectangle 2">
            <a:extLst>
              <a:ext uri="{FF2B5EF4-FFF2-40B4-BE49-F238E27FC236}">
                <a16:creationId xmlns:a16="http://schemas.microsoft.com/office/drawing/2014/main" id="{B22654E9-8E04-66B5-94A3-2809391FD1D0}"/>
              </a:ext>
            </a:extLst>
          </p:cNvPr>
          <p:cNvSpPr>
            <a:spLocks noChangeArrowheads="1" noTextEdit="1"/>
          </p:cNvSpPr>
          <p:nvPr>
            <p:ph type="sldImg"/>
          </p:nvPr>
        </p:nvSpPr>
        <p:spPr>
          <a:ln/>
        </p:spPr>
      </p:sp>
      <p:sp>
        <p:nvSpPr>
          <p:cNvPr id="80899" name="Rectangle 3">
            <a:extLst>
              <a:ext uri="{FF2B5EF4-FFF2-40B4-BE49-F238E27FC236}">
                <a16:creationId xmlns:a16="http://schemas.microsoft.com/office/drawing/2014/main" id="{F82401ED-BABF-3CD4-34E5-285846A892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43E6696A-6273-B7A4-004D-E707759E56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A87D656-DF8B-394B-A9F5-CD19CB11DB58}" type="slidenum">
              <a:rPr lang="en-US" altLang="en-US" sz="1200" smtClean="0"/>
              <a:pPr/>
              <a:t>34</a:t>
            </a:fld>
            <a:endParaRPr lang="en-US" altLang="en-US" sz="1200"/>
          </a:p>
        </p:txBody>
      </p:sp>
      <p:sp>
        <p:nvSpPr>
          <p:cNvPr id="82946" name="Rectangle 2">
            <a:extLst>
              <a:ext uri="{FF2B5EF4-FFF2-40B4-BE49-F238E27FC236}">
                <a16:creationId xmlns:a16="http://schemas.microsoft.com/office/drawing/2014/main" id="{827432FC-2B4A-A826-DA5F-00C01F9CCE66}"/>
              </a:ext>
            </a:extLst>
          </p:cNvPr>
          <p:cNvSpPr>
            <a:spLocks noChangeArrowheads="1" noTextEdit="1"/>
          </p:cNvSpPr>
          <p:nvPr>
            <p:ph type="sldImg"/>
          </p:nvPr>
        </p:nvSpPr>
        <p:spPr>
          <a:ln/>
        </p:spPr>
      </p:sp>
      <p:sp>
        <p:nvSpPr>
          <p:cNvPr id="82947" name="Rectangle 3">
            <a:extLst>
              <a:ext uri="{FF2B5EF4-FFF2-40B4-BE49-F238E27FC236}">
                <a16:creationId xmlns:a16="http://schemas.microsoft.com/office/drawing/2014/main" id="{59354B92-C02E-4BA0-9877-73BCE6FA81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64F72037-EC5E-357D-D835-9557C30A2E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0B65881-4101-A848-928E-631BC021FDCA}" type="slidenum">
              <a:rPr lang="en-US" altLang="en-US" sz="1200" smtClean="0"/>
              <a:pPr/>
              <a:t>35</a:t>
            </a:fld>
            <a:endParaRPr lang="en-US" altLang="en-US" sz="1200"/>
          </a:p>
        </p:txBody>
      </p:sp>
      <p:sp>
        <p:nvSpPr>
          <p:cNvPr id="84994" name="Rectangle 2">
            <a:extLst>
              <a:ext uri="{FF2B5EF4-FFF2-40B4-BE49-F238E27FC236}">
                <a16:creationId xmlns:a16="http://schemas.microsoft.com/office/drawing/2014/main" id="{D932C0AF-09B2-3272-BCC2-0CA8E83E315D}"/>
              </a:ext>
            </a:extLst>
          </p:cNvPr>
          <p:cNvSpPr>
            <a:spLocks noChangeArrowheads="1" noTextEdit="1"/>
          </p:cNvSpPr>
          <p:nvPr>
            <p:ph type="sldImg"/>
          </p:nvPr>
        </p:nvSpPr>
        <p:spPr>
          <a:ln/>
        </p:spPr>
      </p:sp>
      <p:sp>
        <p:nvSpPr>
          <p:cNvPr id="84995" name="Rectangle 3">
            <a:extLst>
              <a:ext uri="{FF2B5EF4-FFF2-40B4-BE49-F238E27FC236}">
                <a16:creationId xmlns:a16="http://schemas.microsoft.com/office/drawing/2014/main" id="{2329B876-2289-A564-1FFF-3ED17B0473D8}"/>
              </a:ext>
            </a:extLst>
          </p:cNvPr>
          <p:cNvSpPr>
            <a:spLocks noGrp="1" noChangeArrowheads="1"/>
          </p:cNvSpPr>
          <p:nvPr>
            <p:ph type="body" idx="1"/>
          </p:nvPr>
        </p:nvSpPr>
        <p:spPr>
          <a:xfrm>
            <a:off x="838200" y="4343400"/>
            <a:ext cx="5105400"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(2) the salt of My Tablets - the Pride of Martyrs</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Aqa (or Mirza) Buzurg Khurasani, born in Mashhad c. 1852. [ABBC 54], is known to history by the name given him by Baha’u’llah, Badi`(Wonderful). [RB, vol. 3, 179] In 1869 the seventeen year old met with Baha’u’llah in ‘Akka and was given the task of delivering Baha’u’llah’s Tablet to Nasiri’d-Din Shah, the Lawh-i-Sultan. [BKG 297] Badi journeyed on foot to Lar, [A-B 29] the Shah’s summer resort north of Tihran. [BKG 304] After delivering the Tablet he was tortured, then executed.[BKG 307] For three years ABaha'u'llah continued to extol in His writings the heroism of that youth, characterizing the references made by Him to the sublime sacrifice as the "salt of My Tablets" and the Pride of Martyrs [GPB 199], (Fakhru’sh-shuhada). [BKG 300]</a:t>
            </a:r>
          </a:p>
          <a:p>
            <a:pPr eaLnBrk="1" hangingPunct="1"/>
            <a:endParaRPr lang="en-US" altLang="en-US" sz="1600" b="1">
              <a:cs typeface="Times New Roman" panose="02020603050405020304" pitchFamily="18" charset="0"/>
            </a:endParaRPr>
          </a:p>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3D1E009C-FFA5-E575-EE10-30B998D6CA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C4D9FF6-C7D6-3945-9B0A-16D6994DFAE9}" type="slidenum">
              <a:rPr lang="en-US" altLang="en-US" sz="1200" smtClean="0"/>
              <a:pPr/>
              <a:t>36</a:t>
            </a:fld>
            <a:endParaRPr lang="en-US" altLang="en-US" sz="1200"/>
          </a:p>
        </p:txBody>
      </p:sp>
      <p:sp>
        <p:nvSpPr>
          <p:cNvPr id="87042" name="Rectangle 1026">
            <a:extLst>
              <a:ext uri="{FF2B5EF4-FFF2-40B4-BE49-F238E27FC236}">
                <a16:creationId xmlns:a16="http://schemas.microsoft.com/office/drawing/2014/main" id="{DDE5FBD7-8110-A71D-5ED5-20D5A510C213}"/>
              </a:ext>
            </a:extLst>
          </p:cNvPr>
          <p:cNvSpPr>
            <a:spLocks noChangeArrowheads="1" noTextEdit="1"/>
          </p:cNvSpPr>
          <p:nvPr>
            <p:ph type="sldImg"/>
          </p:nvPr>
        </p:nvSpPr>
        <p:spPr>
          <a:ln/>
        </p:spPr>
      </p:sp>
      <p:sp>
        <p:nvSpPr>
          <p:cNvPr id="87043" name="Rectangle 1027">
            <a:extLst>
              <a:ext uri="{FF2B5EF4-FFF2-40B4-BE49-F238E27FC236}">
                <a16:creationId xmlns:a16="http://schemas.microsoft.com/office/drawing/2014/main" id="{27368F15-A5A9-2714-1B97-7383103725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(2) the salt of My Tablets - the Pride of Martyrs</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Aqa (or Mirza) Buzurg Khurasani, born in Mashhad c. 1852. [ABBC 54], is known to history by the name given him by Baha’u’llah, Badi`(Wonderful). [RB, vol. 3, 179] In 1869 the seventeen year old met with Baha’u’llah in ‘Akka and was given the task of delivering Baha’u’llah’s Tablet to Nasiri’d-Din Shah, the Lawh-i-Sultan. [BKG 297] Badi journeyed on foot to Lar, [A-B 29] the Shah’s summer resort north of Tihran. [BKG 304] After delivering the Tablet he was tortured, then executed.[BKG 307] For three years ABaha'u'llah continued to extol in His writings the heroism of that youth, characterizing the references made by Him to the sublime sacrifice as the "salt of My Tablets" and the Pride of Martyrs [GPB 199], (Fakhru’sh-shuhada). [BKG 300]</a:t>
            </a:r>
          </a:p>
          <a:p>
            <a:pPr eaLnBrk="1" hangingPunct="1"/>
            <a:endParaRPr lang="en-US" altLang="en-US" sz="1600"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62D0E8D5-F123-F047-D000-A7D37903CF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CBA5130-C7A6-2142-9E4D-ED6F700DC96F}" type="slidenum">
              <a:rPr lang="en-US" altLang="en-US" sz="1200" smtClean="0"/>
              <a:pPr/>
              <a:t>37</a:t>
            </a:fld>
            <a:endParaRPr lang="en-US" altLang="en-US" sz="1200"/>
          </a:p>
        </p:txBody>
      </p:sp>
      <p:sp>
        <p:nvSpPr>
          <p:cNvPr id="89090" name="Rectangle 2">
            <a:extLst>
              <a:ext uri="{FF2B5EF4-FFF2-40B4-BE49-F238E27FC236}">
                <a16:creationId xmlns:a16="http://schemas.microsoft.com/office/drawing/2014/main" id="{5086ECFE-4A9F-FDB2-79B4-4A567FB45B8E}"/>
              </a:ext>
            </a:extLst>
          </p:cNvPr>
          <p:cNvSpPr>
            <a:spLocks noChangeArrowheads="1" noTextEdit="1"/>
          </p:cNvSpPr>
          <p:nvPr>
            <p:ph type="sldImg"/>
          </p:nvPr>
        </p:nvSpPr>
        <p:spPr>
          <a:ln/>
        </p:spPr>
      </p:sp>
      <p:sp>
        <p:nvSpPr>
          <p:cNvPr id="89091" name="Rectangle 3">
            <a:extLst>
              <a:ext uri="{FF2B5EF4-FFF2-40B4-BE49-F238E27FC236}">
                <a16:creationId xmlns:a16="http://schemas.microsoft.com/office/drawing/2014/main" id="{EFBBF5E0-E520-4D78-A359-6C095878F1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2A089418-CEBF-FEF0-17AE-842CFCAFD2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0D45FF2-F764-E54C-80A8-E42CF6A92458}" type="slidenum">
              <a:rPr lang="en-US" altLang="en-US" sz="1200" smtClean="0"/>
              <a:pPr/>
              <a:t>38</a:t>
            </a:fld>
            <a:endParaRPr lang="en-US" altLang="en-US" sz="1200"/>
          </a:p>
        </p:txBody>
      </p:sp>
      <p:sp>
        <p:nvSpPr>
          <p:cNvPr id="91138" name="Rectangle 2">
            <a:extLst>
              <a:ext uri="{FF2B5EF4-FFF2-40B4-BE49-F238E27FC236}">
                <a16:creationId xmlns:a16="http://schemas.microsoft.com/office/drawing/2014/main" id="{C7BFA088-6BF8-6E42-ED7E-41639947CF5B}"/>
              </a:ext>
            </a:extLst>
          </p:cNvPr>
          <p:cNvSpPr>
            <a:spLocks noChangeArrowheads="1" noTextEdit="1"/>
          </p:cNvSpPr>
          <p:nvPr>
            <p:ph type="sldImg"/>
          </p:nvPr>
        </p:nvSpPr>
        <p:spPr>
          <a:ln/>
        </p:spPr>
      </p:sp>
      <p:sp>
        <p:nvSpPr>
          <p:cNvPr id="91139" name="Rectangle 3">
            <a:extLst>
              <a:ext uri="{FF2B5EF4-FFF2-40B4-BE49-F238E27FC236}">
                <a16:creationId xmlns:a16="http://schemas.microsoft.com/office/drawing/2014/main" id="{17A3D930-D194-D3B3-ABDC-5F7C8A35B80C}"/>
              </a:ext>
            </a:extLst>
          </p:cNvPr>
          <p:cNvSpPr>
            <a:spLocks noGrp="1" noChangeArrowheads="1"/>
          </p:cNvSpPr>
          <p:nvPr>
            <p:ph type="body" idx="1"/>
          </p:nvPr>
        </p:nvSpPr>
        <p:spPr>
          <a:xfrm>
            <a:off x="304800" y="4343400"/>
            <a:ext cx="632460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Nabil played a significant roles in the conversion of a fellow Apostle, Badi. Nabil journed to Nishapur (Neyshabur, some 50 km from Mashhad) in Khurasan and met with Haji Abdu'l‑Majid‑i‑Shalfurush (dealer in shawls), a noted merchant and a survivor of Shaykh Tabarsi...[BKG 294] Badi was the 17 year old son of Haji Abdu'l‑Majid‑i‑Shalfurush but was indifferent to his father’s Faith. Then Nabil began to chant from a poem by Baha’u’llah and melted the heart of that youth who fervently embraced the Cause. [BKG 295-296] Later that year he travelled to ‘Akka where Baha’u’llah entrusted him to carry a Tablet to the Shah of Persia, a act that resulted in Badi’s martyrdom.[BKG 296-300]</a:t>
            </a:r>
            <a:r>
              <a:rPr lang="en-US" altLang="en-US" sz="1800" b="1"/>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4A02DC58-BDD5-2F7B-0409-A076EEFEFC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789A7D7-2458-1244-9CFA-F7DBA5E7813E}" type="slidenum">
              <a:rPr lang="en-US" altLang="en-US" sz="1200" smtClean="0"/>
              <a:pPr/>
              <a:t>39</a:t>
            </a:fld>
            <a:endParaRPr lang="en-US" altLang="en-US" sz="1200"/>
          </a:p>
        </p:txBody>
      </p:sp>
      <p:sp>
        <p:nvSpPr>
          <p:cNvPr id="93186" name="Rectangle 2">
            <a:extLst>
              <a:ext uri="{FF2B5EF4-FFF2-40B4-BE49-F238E27FC236}">
                <a16:creationId xmlns:a16="http://schemas.microsoft.com/office/drawing/2014/main" id="{5A21F0C1-7704-C850-1AF5-38CFF1599040}"/>
              </a:ext>
            </a:extLst>
          </p:cNvPr>
          <p:cNvSpPr>
            <a:spLocks noChangeArrowheads="1" noTextEdit="1"/>
          </p:cNvSpPr>
          <p:nvPr>
            <p:ph type="sldImg"/>
          </p:nvPr>
        </p:nvSpPr>
        <p:spPr>
          <a:ln/>
        </p:spPr>
      </p:sp>
      <p:sp>
        <p:nvSpPr>
          <p:cNvPr id="93187" name="Rectangle 3">
            <a:extLst>
              <a:ext uri="{FF2B5EF4-FFF2-40B4-BE49-F238E27FC236}">
                <a16:creationId xmlns:a16="http://schemas.microsoft.com/office/drawing/2014/main" id="{B975C590-8222-6EA3-5E12-BC8327345E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A5B84E6-2B66-3E33-05B5-3521ED662F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DBD10F8-46D7-E343-B18B-3571531D247D}" type="slidenum">
              <a:rPr lang="en-US" altLang="en-US" sz="1200" smtClean="0"/>
              <a:pPr/>
              <a:t>4</a:t>
            </a:fld>
            <a:endParaRPr lang="en-US" altLang="en-US" sz="1200"/>
          </a:p>
        </p:txBody>
      </p:sp>
      <p:sp>
        <p:nvSpPr>
          <p:cNvPr id="21506" name="Rectangle 2">
            <a:extLst>
              <a:ext uri="{FF2B5EF4-FFF2-40B4-BE49-F238E27FC236}">
                <a16:creationId xmlns:a16="http://schemas.microsoft.com/office/drawing/2014/main" id="{147D055A-6E2D-32CA-DD10-364974E5B49C}"/>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0488200B-06EC-D605-4A09-1328EDCBC3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5F905327-517C-1733-EE00-3EB13BDAE2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5F90FCF-E8C1-2B46-8FB1-0227A12B1214}" type="slidenum">
              <a:rPr lang="en-US" altLang="en-US" sz="1200" smtClean="0"/>
              <a:pPr/>
              <a:t>40</a:t>
            </a:fld>
            <a:endParaRPr lang="en-US" altLang="en-US" sz="1200"/>
          </a:p>
        </p:txBody>
      </p:sp>
      <p:sp>
        <p:nvSpPr>
          <p:cNvPr id="95234" name="Rectangle 2">
            <a:extLst>
              <a:ext uri="{FF2B5EF4-FFF2-40B4-BE49-F238E27FC236}">
                <a16:creationId xmlns:a16="http://schemas.microsoft.com/office/drawing/2014/main" id="{1230A5FD-847D-4836-B5FC-A8D9E8D275FC}"/>
              </a:ext>
            </a:extLst>
          </p:cNvPr>
          <p:cNvSpPr>
            <a:spLocks noChangeArrowheads="1" noTextEdit="1"/>
          </p:cNvSpPr>
          <p:nvPr>
            <p:ph type="sldImg"/>
          </p:nvPr>
        </p:nvSpPr>
        <p:spPr>
          <a:ln/>
        </p:spPr>
      </p:sp>
      <p:sp>
        <p:nvSpPr>
          <p:cNvPr id="95235" name="Rectangle 3">
            <a:extLst>
              <a:ext uri="{FF2B5EF4-FFF2-40B4-BE49-F238E27FC236}">
                <a16:creationId xmlns:a16="http://schemas.microsoft.com/office/drawing/2014/main" id="{05FBC44A-8668-50BB-CF50-4A60E64BEE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63E1598A-2C76-0620-B83C-A5434A2411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BE913C4-71EE-8F48-9793-6322126C9067}" type="slidenum">
              <a:rPr lang="en-US" altLang="en-US" sz="1200" smtClean="0"/>
              <a:pPr/>
              <a:t>41</a:t>
            </a:fld>
            <a:endParaRPr lang="en-US" altLang="en-US" sz="1200"/>
          </a:p>
        </p:txBody>
      </p:sp>
      <p:sp>
        <p:nvSpPr>
          <p:cNvPr id="97282" name="Rectangle 2">
            <a:extLst>
              <a:ext uri="{FF2B5EF4-FFF2-40B4-BE49-F238E27FC236}">
                <a16:creationId xmlns:a16="http://schemas.microsoft.com/office/drawing/2014/main" id="{677CCEBF-06A2-8204-C100-009D9AE8A0DF}"/>
              </a:ext>
            </a:extLst>
          </p:cNvPr>
          <p:cNvSpPr>
            <a:spLocks noChangeArrowheads="1" noTextEdit="1"/>
          </p:cNvSpPr>
          <p:nvPr>
            <p:ph type="sldImg"/>
          </p:nvPr>
        </p:nvSpPr>
        <p:spPr>
          <a:ln/>
        </p:spPr>
      </p:sp>
      <p:sp>
        <p:nvSpPr>
          <p:cNvPr id="97283" name="Rectangle 3">
            <a:extLst>
              <a:ext uri="{FF2B5EF4-FFF2-40B4-BE49-F238E27FC236}">
                <a16:creationId xmlns:a16="http://schemas.microsoft.com/office/drawing/2014/main" id="{679196B1-334C-9A70-9418-F087955720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1142E76C-F0F0-009F-C7EC-F93B886F2B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3CA2BA4-9D87-8A43-87EE-4CE0757FB105}" type="slidenum">
              <a:rPr lang="en-US" altLang="en-US" sz="1200" smtClean="0"/>
              <a:pPr/>
              <a:t>42</a:t>
            </a:fld>
            <a:endParaRPr lang="en-US" altLang="en-US" sz="1200"/>
          </a:p>
        </p:txBody>
      </p:sp>
      <p:sp>
        <p:nvSpPr>
          <p:cNvPr id="99330" name="Rectangle 2">
            <a:extLst>
              <a:ext uri="{FF2B5EF4-FFF2-40B4-BE49-F238E27FC236}">
                <a16:creationId xmlns:a16="http://schemas.microsoft.com/office/drawing/2014/main" id="{C5119BFE-5064-11F6-1CF0-BAA45947B24C}"/>
              </a:ext>
            </a:extLst>
          </p:cNvPr>
          <p:cNvSpPr>
            <a:spLocks noChangeArrowheads="1" noTextEdit="1"/>
          </p:cNvSpPr>
          <p:nvPr>
            <p:ph type="sldImg"/>
          </p:nvPr>
        </p:nvSpPr>
        <p:spPr>
          <a:ln/>
        </p:spPr>
      </p:sp>
      <p:sp>
        <p:nvSpPr>
          <p:cNvPr id="99331" name="Rectangle 3">
            <a:extLst>
              <a:ext uri="{FF2B5EF4-FFF2-40B4-BE49-F238E27FC236}">
                <a16:creationId xmlns:a16="http://schemas.microsoft.com/office/drawing/2014/main" id="{E932ABDD-7089-DCAC-4848-EBA124427B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81D758B7-33AC-38EB-0669-3D7418BC8D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A24F493-EE3C-CF48-A4AB-8AE387C94D22}" type="slidenum">
              <a:rPr lang="en-US" altLang="en-US" sz="1200" smtClean="0"/>
              <a:pPr/>
              <a:t>43</a:t>
            </a:fld>
            <a:endParaRPr lang="en-US" altLang="en-US" sz="1200"/>
          </a:p>
        </p:txBody>
      </p:sp>
      <p:sp>
        <p:nvSpPr>
          <p:cNvPr id="101378" name="Rectangle 2">
            <a:extLst>
              <a:ext uri="{FF2B5EF4-FFF2-40B4-BE49-F238E27FC236}">
                <a16:creationId xmlns:a16="http://schemas.microsoft.com/office/drawing/2014/main" id="{F8029F7D-5E56-0E45-9CA1-DCE7BAEF5BEA}"/>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424D6160-872F-018D-7C4E-8299DF99E0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229DA26-43CA-16E1-BA71-F029266F73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5C5E7F3-3192-AB49-9F4C-4B5244D5E041}" type="slidenum">
              <a:rPr lang="en-US" altLang="en-US" sz="1200" smtClean="0"/>
              <a:pPr/>
              <a:t>44</a:t>
            </a:fld>
            <a:endParaRPr lang="en-US" altLang="en-US" sz="1200"/>
          </a:p>
        </p:txBody>
      </p:sp>
      <p:sp>
        <p:nvSpPr>
          <p:cNvPr id="103426" name="Rectangle 2">
            <a:extLst>
              <a:ext uri="{FF2B5EF4-FFF2-40B4-BE49-F238E27FC236}">
                <a16:creationId xmlns:a16="http://schemas.microsoft.com/office/drawing/2014/main" id="{F48527B1-4EB2-140F-05FF-EB0BC3495281}"/>
              </a:ext>
            </a:extLst>
          </p:cNvPr>
          <p:cNvSpPr>
            <a:spLocks noChangeArrowheads="1" noTextEdit="1"/>
          </p:cNvSpPr>
          <p:nvPr>
            <p:ph type="sldImg"/>
          </p:nvPr>
        </p:nvSpPr>
        <p:spPr>
          <a:ln/>
        </p:spPr>
      </p:sp>
      <p:sp>
        <p:nvSpPr>
          <p:cNvPr id="103427" name="Rectangle 3">
            <a:extLst>
              <a:ext uri="{FF2B5EF4-FFF2-40B4-BE49-F238E27FC236}">
                <a16:creationId xmlns:a16="http://schemas.microsoft.com/office/drawing/2014/main" id="{48F89AB4-3036-7894-39F0-7305F1C16B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775258C-27C2-9D41-D40A-3CBF7EAA56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3ED62E0-7608-F34F-A836-1DBD4A2E5D72}" type="slidenum">
              <a:rPr lang="en-US" altLang="en-US" sz="1200" smtClean="0"/>
              <a:pPr/>
              <a:t>45</a:t>
            </a:fld>
            <a:endParaRPr lang="en-US" altLang="en-US" sz="1200"/>
          </a:p>
        </p:txBody>
      </p:sp>
      <p:sp>
        <p:nvSpPr>
          <p:cNvPr id="105474" name="Rectangle 2">
            <a:extLst>
              <a:ext uri="{FF2B5EF4-FFF2-40B4-BE49-F238E27FC236}">
                <a16:creationId xmlns:a16="http://schemas.microsoft.com/office/drawing/2014/main" id="{77CCF9B8-4006-90A3-B506-D5D9F7FB9264}"/>
              </a:ext>
            </a:extLst>
          </p:cNvPr>
          <p:cNvSpPr>
            <a:spLocks noChangeArrowheads="1" noTextEdit="1"/>
          </p:cNvSpPr>
          <p:nvPr>
            <p:ph type="sldImg"/>
          </p:nvPr>
        </p:nvSpPr>
        <p:spPr>
          <a:ln/>
        </p:spPr>
      </p:sp>
      <p:sp>
        <p:nvSpPr>
          <p:cNvPr id="105475" name="Rectangle 3">
            <a:extLst>
              <a:ext uri="{FF2B5EF4-FFF2-40B4-BE49-F238E27FC236}">
                <a16:creationId xmlns:a16="http://schemas.microsoft.com/office/drawing/2014/main" id="{2755146F-5730-7EF2-C819-1B5430E7232F}"/>
              </a:ext>
            </a:extLst>
          </p:cNvPr>
          <p:cNvSpPr>
            <a:spLocks noGrp="1" noChangeArrowheads="1"/>
          </p:cNvSpPr>
          <p:nvPr>
            <p:ph type="body" idx="1"/>
          </p:nvPr>
        </p:nvSpPr>
        <p:spPr>
          <a:xfrm>
            <a:off x="914400" y="4343400"/>
            <a:ext cx="5105400"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(3) King of Martyrs</a:t>
            </a:r>
          </a:p>
          <a:p>
            <a:pPr eaLnBrk="1" hangingPunct="1"/>
            <a:r>
              <a:rPr lang="en-US" altLang="en-US" sz="1800" b="1">
                <a:cs typeface="Times New Roman" panose="02020603050405020304" pitchFamily="18" charset="0"/>
              </a:rPr>
              <a:t> Siyyid Hasan, surnamed by Baha’u’llah Sultanu’sh-Shuhada (King of Martyrs), was born in Isfahan in 1837. [ABBC 11] ‘Abdu’l-Baha described Siyyid Hasan and his brother Siyyid Husayn, as celebrated for their piety, trustworthiness, and nobility; men of wealth, engaged in commerce, behaving towards all men with perfect kindliness and courtesy. [TN 93] Siyyid Hasan, along with his brother Siyyid Husayn, were publicly beheaded for their faith on 17 March 1879 and their bodies dragged to the Maydan-i-Shah, [DB 228] the main courtyard of Isfahan, and there exposed to the indignities heaped upon them by a degraded and rapacious populace. [GPB 201], [ACEBF 218-219]</a:t>
            </a:r>
          </a:p>
          <a:p>
            <a:pPr eaLnBrk="1" hangingPunct="1"/>
            <a:endParaRPr lang="en-US" altLang="en-US" sz="1800"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A80B0386-8312-6579-F60F-AA1A4C37BA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6B25093-E490-4E43-B748-A822B1D7F509}" type="slidenum">
              <a:rPr lang="en-US" altLang="en-US" sz="1200" smtClean="0"/>
              <a:pPr/>
              <a:t>46</a:t>
            </a:fld>
            <a:endParaRPr lang="en-US" altLang="en-US" sz="1200"/>
          </a:p>
        </p:txBody>
      </p:sp>
      <p:sp>
        <p:nvSpPr>
          <p:cNvPr id="107522" name="Rectangle 2">
            <a:extLst>
              <a:ext uri="{FF2B5EF4-FFF2-40B4-BE49-F238E27FC236}">
                <a16:creationId xmlns:a16="http://schemas.microsoft.com/office/drawing/2014/main" id="{A7C2D9D3-8464-95DD-29A4-5B6E877E10BA}"/>
              </a:ext>
            </a:extLst>
          </p:cNvPr>
          <p:cNvSpPr>
            <a:spLocks noChangeArrowheads="1" noTextEdit="1"/>
          </p:cNvSpPr>
          <p:nvPr>
            <p:ph type="sldImg"/>
          </p:nvPr>
        </p:nvSpPr>
        <p:spPr>
          <a:solidFill>
            <a:srgbClr val="FFFFFF"/>
          </a:solidFill>
          <a:ln/>
        </p:spPr>
      </p:sp>
      <p:sp>
        <p:nvSpPr>
          <p:cNvPr id="107523" name="Rectangle 3">
            <a:extLst>
              <a:ext uri="{FF2B5EF4-FFF2-40B4-BE49-F238E27FC236}">
                <a16:creationId xmlns:a16="http://schemas.microsoft.com/office/drawing/2014/main" id="{08796CD1-846B-96A6-B350-B069BA837986}"/>
              </a:ext>
            </a:extLst>
          </p:cNvPr>
          <p:cNvSpPr>
            <a:spLocks noChangeArrowheads="1"/>
          </p:cNvSpPr>
          <p:nvPr>
            <p:ph type="body" idx="1"/>
          </p:nvPr>
        </p:nvSpPr>
        <p:spPr>
          <a:xfrm>
            <a:off x="914400" y="4343400"/>
            <a:ext cx="5105400" cy="4572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(3) King of Martyrs</a:t>
            </a:r>
          </a:p>
          <a:p>
            <a:pPr eaLnBrk="1" hangingPunct="1"/>
            <a:r>
              <a:rPr lang="en-US" altLang="en-US" sz="1800" b="1">
                <a:cs typeface="Times New Roman" panose="02020603050405020304" pitchFamily="18" charset="0"/>
              </a:rPr>
              <a:t> Siyyid Hasan, surnamed by Baha’u’llah Sultanu’sh-Shuhada (King of Martyrs), was born in Isfahan in 1837. [ABBC 11] ‘Abdu’l-Baha described Siyyid Hasan and his brother Siyyid Husayn, as celebrated for their piety, trustworthiness, and nobility; men of wealth, engaged in commerce, behaving towards all men with perfect kindliness and courtesy. [TN 93] Siyyid Hasan, along with his brother Siyyid Husayn, were publicly beheaded for their faith on 17 March 1879 and their bodies dragged to the Maydan-i-Shah, [DB 228] the main courtyard of Isfahan, and there exposed to the indignities heaped upon them by a degraded and rapacious populace. [GPB 201], [ACEBF 218-219]</a:t>
            </a:r>
          </a:p>
          <a:p>
            <a:pPr eaLnBrk="1" hangingPunct="1"/>
            <a:endParaRPr lang="en-US" altLang="en-US" sz="1800"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A8F4967-9FF8-CEF9-114A-85B3431A73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DC29F9B-7B74-C74D-8C1A-9CACDBD908AD}" type="slidenum">
              <a:rPr lang="en-US" altLang="en-US" sz="1200" smtClean="0"/>
              <a:pPr/>
              <a:t>47</a:t>
            </a:fld>
            <a:endParaRPr lang="en-US" altLang="en-US" sz="1200"/>
          </a:p>
        </p:txBody>
      </p:sp>
      <p:sp>
        <p:nvSpPr>
          <p:cNvPr id="109570" name="Rectangle 2">
            <a:extLst>
              <a:ext uri="{FF2B5EF4-FFF2-40B4-BE49-F238E27FC236}">
                <a16:creationId xmlns:a16="http://schemas.microsoft.com/office/drawing/2014/main" id="{AF646D9E-FF8C-EB45-2AD1-774482B9D1C4}"/>
              </a:ext>
            </a:extLst>
          </p:cNvPr>
          <p:cNvSpPr>
            <a:spLocks noChangeArrowheads="1" noTextEdit="1"/>
          </p:cNvSpPr>
          <p:nvPr>
            <p:ph type="sldImg"/>
          </p:nvPr>
        </p:nvSpPr>
        <p:spPr>
          <a:ln/>
        </p:spPr>
      </p:sp>
      <p:sp>
        <p:nvSpPr>
          <p:cNvPr id="109571" name="Rectangle 3">
            <a:extLst>
              <a:ext uri="{FF2B5EF4-FFF2-40B4-BE49-F238E27FC236}">
                <a16:creationId xmlns:a16="http://schemas.microsoft.com/office/drawing/2014/main" id="{A68EF7C9-49F7-22F7-9326-8BBACE0597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60652DC9-45DC-D249-7511-93FE269E3A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8E043A7-9CAF-D940-ADD8-58E07D34723B}" type="slidenum">
              <a:rPr lang="en-US" altLang="en-US" sz="1200" smtClean="0"/>
              <a:pPr/>
              <a:t>48</a:t>
            </a:fld>
            <a:endParaRPr lang="en-US" altLang="en-US" sz="1200"/>
          </a:p>
        </p:txBody>
      </p:sp>
      <p:sp>
        <p:nvSpPr>
          <p:cNvPr id="111618" name="Rectangle 2">
            <a:extLst>
              <a:ext uri="{FF2B5EF4-FFF2-40B4-BE49-F238E27FC236}">
                <a16:creationId xmlns:a16="http://schemas.microsoft.com/office/drawing/2014/main" id="{5FA48AEF-00B1-29CD-B9C0-2F6A42514EC2}"/>
              </a:ext>
            </a:extLst>
          </p:cNvPr>
          <p:cNvSpPr>
            <a:spLocks noChangeArrowheads="1" noTextEdit="1"/>
          </p:cNvSpPr>
          <p:nvPr>
            <p:ph type="sldImg"/>
          </p:nvPr>
        </p:nvSpPr>
        <p:spPr>
          <a:solidFill>
            <a:srgbClr val="FFFFFF"/>
          </a:solidFill>
          <a:ln/>
        </p:spPr>
      </p:sp>
      <p:sp>
        <p:nvSpPr>
          <p:cNvPr id="111619" name="Rectangle 3">
            <a:extLst>
              <a:ext uri="{FF2B5EF4-FFF2-40B4-BE49-F238E27FC236}">
                <a16:creationId xmlns:a16="http://schemas.microsoft.com/office/drawing/2014/main" id="{865DDEDF-A865-90E4-4E18-38DDDEA4AEA4}"/>
              </a:ext>
            </a:extLst>
          </p:cNvPr>
          <p:cNvSpPr>
            <a:spLocks noChangeArrowheads="1"/>
          </p:cNvSpPr>
          <p:nvPr>
            <p:ph type="body" idx="1"/>
          </p:nvPr>
        </p:nvSpPr>
        <p:spPr>
          <a:xfrm>
            <a:off x="914400" y="4343400"/>
            <a:ext cx="5105400" cy="4572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(3) King of Martyrs</a:t>
            </a:r>
          </a:p>
          <a:p>
            <a:pPr eaLnBrk="1" hangingPunct="1"/>
            <a:r>
              <a:rPr lang="en-US" altLang="en-US" sz="1800" b="1">
                <a:cs typeface="Times New Roman" panose="02020603050405020304" pitchFamily="18" charset="0"/>
              </a:rPr>
              <a:t> Siyyid Hasan, surnamed by Baha’u’llah Sultanu’sh-Shuhada (King of Martyrs), was born in Isfahan in 1837. [ABBC 11] ‘Abdu’l-Baha described Siyyid Hasan and his brother Siyyid Husayn, as celebrated for their piety, trustworthiness, and nobility; men of wealth, engaged in commerce, behaving towards all men with perfect kindliness and courtesy. [TN 93] Siyyid Hasan, along with his brother Siyyid Husayn, were publicly beheaded for their faith on 17 March 1879 and their bodies dragged to the Maydan-i-Shah, [DB 228] the main courtyard of Isfahan, and there exposed to the indignities heaped upon them by a degraded and rapacious populace. [GPB 201], [ACEBF 218-219]</a:t>
            </a:r>
          </a:p>
          <a:p>
            <a:pPr eaLnBrk="1" hangingPunct="1"/>
            <a:endParaRPr lang="en-US" altLang="en-US" sz="1800"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1F3A8421-3DA9-3A33-2908-B4D835CD61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F86FD7B-A6D8-8547-A594-58729EF35A84}" type="slidenum">
              <a:rPr lang="en-US" altLang="en-US" sz="1200" smtClean="0"/>
              <a:pPr/>
              <a:t>49</a:t>
            </a:fld>
            <a:endParaRPr lang="en-US" altLang="en-US" sz="1200"/>
          </a:p>
        </p:txBody>
      </p:sp>
      <p:sp>
        <p:nvSpPr>
          <p:cNvPr id="113666" name="Rectangle 2">
            <a:extLst>
              <a:ext uri="{FF2B5EF4-FFF2-40B4-BE49-F238E27FC236}">
                <a16:creationId xmlns:a16="http://schemas.microsoft.com/office/drawing/2014/main" id="{F709E8F0-85C0-F947-481B-B226B0BF8D95}"/>
              </a:ext>
            </a:extLst>
          </p:cNvPr>
          <p:cNvSpPr>
            <a:spLocks noChangeArrowheads="1" noTextEdit="1"/>
          </p:cNvSpPr>
          <p:nvPr>
            <p:ph type="sldImg"/>
          </p:nvPr>
        </p:nvSpPr>
        <p:spPr>
          <a:ln/>
        </p:spPr>
      </p:sp>
      <p:sp>
        <p:nvSpPr>
          <p:cNvPr id="113667" name="Rectangle 3">
            <a:extLst>
              <a:ext uri="{FF2B5EF4-FFF2-40B4-BE49-F238E27FC236}">
                <a16:creationId xmlns:a16="http://schemas.microsoft.com/office/drawing/2014/main" id="{9C6E93C4-66E2-0C85-EDFF-68485005B5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89AAD9B3-D8E1-21F6-0526-41BEC0AF270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8562F0A-4F2F-FD45-BA4A-EA323CE23383}" type="slidenum">
              <a:rPr lang="en-US" altLang="en-US" sz="1200" smtClean="0"/>
              <a:pPr/>
              <a:t>5</a:t>
            </a:fld>
            <a:endParaRPr lang="en-US" altLang="en-US" sz="1200"/>
          </a:p>
        </p:txBody>
      </p:sp>
      <p:sp>
        <p:nvSpPr>
          <p:cNvPr id="23554" name="Rectangle 2">
            <a:extLst>
              <a:ext uri="{FF2B5EF4-FFF2-40B4-BE49-F238E27FC236}">
                <a16:creationId xmlns:a16="http://schemas.microsoft.com/office/drawing/2014/main" id="{EF84811D-61D1-0B6A-0A8E-AF659BDC174C}"/>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BD04DB76-0C2A-F0A1-8AA9-0A7FA3D75B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05C429D-E986-0D71-0ACE-9FF45C9944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FF1DDC9-C15A-C34E-9822-C2194744EA52}" type="slidenum">
              <a:rPr lang="en-US" altLang="en-US" sz="1200" smtClean="0"/>
              <a:pPr/>
              <a:t>50</a:t>
            </a:fld>
            <a:endParaRPr lang="en-US" altLang="en-US" sz="1200"/>
          </a:p>
        </p:txBody>
      </p:sp>
      <p:sp>
        <p:nvSpPr>
          <p:cNvPr id="115714" name="Rectangle 2">
            <a:extLst>
              <a:ext uri="{FF2B5EF4-FFF2-40B4-BE49-F238E27FC236}">
                <a16:creationId xmlns:a16="http://schemas.microsoft.com/office/drawing/2014/main" id="{A6695FFC-4D8F-AE85-6124-102270D57FEC}"/>
              </a:ext>
            </a:extLst>
          </p:cNvPr>
          <p:cNvSpPr>
            <a:spLocks noChangeArrowheads="1" noTextEdit="1"/>
          </p:cNvSpPr>
          <p:nvPr>
            <p:ph type="sldImg"/>
          </p:nvPr>
        </p:nvSpPr>
        <p:spPr>
          <a:ln/>
        </p:spPr>
      </p:sp>
      <p:sp>
        <p:nvSpPr>
          <p:cNvPr id="115715" name="Rectangle 3">
            <a:extLst>
              <a:ext uri="{FF2B5EF4-FFF2-40B4-BE49-F238E27FC236}">
                <a16:creationId xmlns:a16="http://schemas.microsoft.com/office/drawing/2014/main" id="{6D81AECD-263C-D141-1C83-691E5557EA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44530C8F-92C5-EC78-D135-E3A34CE065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FB46809-7B9D-AF4A-9A8C-6E85F56DF441}" type="slidenum">
              <a:rPr lang="en-US" altLang="en-US" sz="1200" smtClean="0"/>
              <a:pPr/>
              <a:t>51</a:t>
            </a:fld>
            <a:endParaRPr lang="en-US" altLang="en-US" sz="1200"/>
          </a:p>
        </p:txBody>
      </p:sp>
      <p:sp>
        <p:nvSpPr>
          <p:cNvPr id="117762" name="Rectangle 2">
            <a:extLst>
              <a:ext uri="{FF2B5EF4-FFF2-40B4-BE49-F238E27FC236}">
                <a16:creationId xmlns:a16="http://schemas.microsoft.com/office/drawing/2014/main" id="{7AA8FE0A-2EAE-1F45-BEB1-A1E868F70566}"/>
              </a:ext>
            </a:extLst>
          </p:cNvPr>
          <p:cNvSpPr>
            <a:spLocks noChangeArrowheads="1" noTextEdit="1"/>
          </p:cNvSpPr>
          <p:nvPr>
            <p:ph type="sldImg"/>
          </p:nvPr>
        </p:nvSpPr>
        <p:spPr>
          <a:ln/>
        </p:spPr>
      </p:sp>
      <p:sp>
        <p:nvSpPr>
          <p:cNvPr id="117763" name="Rectangle 3">
            <a:extLst>
              <a:ext uri="{FF2B5EF4-FFF2-40B4-BE49-F238E27FC236}">
                <a16:creationId xmlns:a16="http://schemas.microsoft.com/office/drawing/2014/main" id="{A4795A3E-7346-7A4F-F25A-52F0BA6BCC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10F3D0CD-DDC2-F53A-0C09-28FD0D8B6C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563139D-B91D-424F-817A-73E924D55DA6}" type="slidenum">
              <a:rPr lang="en-US" altLang="en-US" sz="1200" smtClean="0"/>
              <a:pPr/>
              <a:t>52</a:t>
            </a:fld>
            <a:endParaRPr lang="en-US" altLang="en-US" sz="1200"/>
          </a:p>
        </p:txBody>
      </p:sp>
      <p:sp>
        <p:nvSpPr>
          <p:cNvPr id="119810" name="Rectangle 2">
            <a:extLst>
              <a:ext uri="{FF2B5EF4-FFF2-40B4-BE49-F238E27FC236}">
                <a16:creationId xmlns:a16="http://schemas.microsoft.com/office/drawing/2014/main" id="{BF7176D8-C454-5B65-8C19-BD2CAF7BC943}"/>
              </a:ext>
            </a:extLst>
          </p:cNvPr>
          <p:cNvSpPr>
            <a:spLocks noChangeArrowheads="1" noTextEdit="1"/>
          </p:cNvSpPr>
          <p:nvPr>
            <p:ph type="sldImg"/>
          </p:nvPr>
        </p:nvSpPr>
        <p:spPr>
          <a:ln/>
        </p:spPr>
      </p:sp>
      <p:sp>
        <p:nvSpPr>
          <p:cNvPr id="119811" name="Rectangle 3">
            <a:extLst>
              <a:ext uri="{FF2B5EF4-FFF2-40B4-BE49-F238E27FC236}">
                <a16:creationId xmlns:a16="http://schemas.microsoft.com/office/drawing/2014/main" id="{4B6B2DCB-932C-A409-A77E-B51BDE6FC6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A37E6C9-9F9D-7960-8D44-ED3188A6D5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90317D8-3E77-3A46-93A8-054B360917A3}" type="slidenum">
              <a:rPr lang="en-US" altLang="en-US" sz="1200" smtClean="0"/>
              <a:pPr/>
              <a:t>53</a:t>
            </a:fld>
            <a:endParaRPr lang="en-US" altLang="en-US" sz="1200"/>
          </a:p>
        </p:txBody>
      </p:sp>
      <p:sp>
        <p:nvSpPr>
          <p:cNvPr id="121858" name="Rectangle 2">
            <a:extLst>
              <a:ext uri="{FF2B5EF4-FFF2-40B4-BE49-F238E27FC236}">
                <a16:creationId xmlns:a16="http://schemas.microsoft.com/office/drawing/2014/main" id="{8C7AA869-2435-5D57-D6C4-EBC2E79E42ED}"/>
              </a:ext>
            </a:extLst>
          </p:cNvPr>
          <p:cNvSpPr>
            <a:spLocks noChangeArrowheads="1" noTextEdit="1"/>
          </p:cNvSpPr>
          <p:nvPr>
            <p:ph type="sldImg"/>
          </p:nvPr>
        </p:nvSpPr>
        <p:spPr>
          <a:ln/>
        </p:spPr>
      </p:sp>
      <p:sp>
        <p:nvSpPr>
          <p:cNvPr id="121859" name="Rectangle 3">
            <a:extLst>
              <a:ext uri="{FF2B5EF4-FFF2-40B4-BE49-F238E27FC236}">
                <a16:creationId xmlns:a16="http://schemas.microsoft.com/office/drawing/2014/main" id="{256288A5-67BB-8DAD-3E91-64A85B8C7C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39AB5710-ADFF-1B06-E17D-3C31987ADD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67D54A2-4B53-3F48-938B-DEC12CC84DD4}" type="slidenum">
              <a:rPr lang="en-US" altLang="en-US" sz="1200" smtClean="0"/>
              <a:pPr/>
              <a:t>54</a:t>
            </a:fld>
            <a:endParaRPr lang="en-US" altLang="en-US" sz="1200"/>
          </a:p>
        </p:txBody>
      </p:sp>
      <p:sp>
        <p:nvSpPr>
          <p:cNvPr id="123906" name="Rectangle 2">
            <a:extLst>
              <a:ext uri="{FF2B5EF4-FFF2-40B4-BE49-F238E27FC236}">
                <a16:creationId xmlns:a16="http://schemas.microsoft.com/office/drawing/2014/main" id="{E0652990-BA4F-0E5F-D1C7-60B455AB1722}"/>
              </a:ext>
            </a:extLst>
          </p:cNvPr>
          <p:cNvSpPr>
            <a:spLocks noChangeArrowheads="1" noTextEdit="1"/>
          </p:cNvSpPr>
          <p:nvPr>
            <p:ph type="sldImg"/>
          </p:nvPr>
        </p:nvSpPr>
        <p:spPr>
          <a:ln/>
        </p:spPr>
      </p:sp>
      <p:sp>
        <p:nvSpPr>
          <p:cNvPr id="123907" name="Rectangle 3">
            <a:extLst>
              <a:ext uri="{FF2B5EF4-FFF2-40B4-BE49-F238E27FC236}">
                <a16:creationId xmlns:a16="http://schemas.microsoft.com/office/drawing/2014/main" id="{2D6CA99D-572F-794D-24D1-CBDC9C2865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9FAFB631-D689-BA31-44B5-FCB58BABA2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E97B3D5-47A9-EB43-B79A-1BC2BD77486E}" type="slidenum">
              <a:rPr lang="en-US" altLang="en-US" sz="1200" smtClean="0"/>
              <a:pPr/>
              <a:t>55</a:t>
            </a:fld>
            <a:endParaRPr lang="en-US" altLang="en-US" sz="1200"/>
          </a:p>
        </p:txBody>
      </p:sp>
      <p:sp>
        <p:nvSpPr>
          <p:cNvPr id="125954" name="Rectangle 2">
            <a:extLst>
              <a:ext uri="{FF2B5EF4-FFF2-40B4-BE49-F238E27FC236}">
                <a16:creationId xmlns:a16="http://schemas.microsoft.com/office/drawing/2014/main" id="{7D04901C-2616-43DB-34F6-7C866C06951D}"/>
              </a:ext>
            </a:extLst>
          </p:cNvPr>
          <p:cNvSpPr>
            <a:spLocks noChangeArrowheads="1" noTextEdit="1"/>
          </p:cNvSpPr>
          <p:nvPr>
            <p:ph type="sldImg"/>
          </p:nvPr>
        </p:nvSpPr>
        <p:spPr>
          <a:ln/>
        </p:spPr>
      </p:sp>
      <p:sp>
        <p:nvSpPr>
          <p:cNvPr id="125955" name="Rectangle 3">
            <a:extLst>
              <a:ext uri="{FF2B5EF4-FFF2-40B4-BE49-F238E27FC236}">
                <a16:creationId xmlns:a16="http://schemas.microsoft.com/office/drawing/2014/main" id="{35303084-A772-469D-8AE0-5DFB6D6C10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BD09FE3-822F-20E9-31DE-AFBEACD012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85F7F62-9485-1E44-90F7-1D7A1DE9D806}" type="slidenum">
              <a:rPr lang="en-US" altLang="en-US" sz="1200" smtClean="0"/>
              <a:pPr/>
              <a:t>56</a:t>
            </a:fld>
            <a:endParaRPr lang="en-US" altLang="en-US" sz="1200"/>
          </a:p>
        </p:txBody>
      </p:sp>
      <p:sp>
        <p:nvSpPr>
          <p:cNvPr id="128002" name="Rectangle 2">
            <a:extLst>
              <a:ext uri="{FF2B5EF4-FFF2-40B4-BE49-F238E27FC236}">
                <a16:creationId xmlns:a16="http://schemas.microsoft.com/office/drawing/2014/main" id="{DD55B552-82E3-8E42-DB8B-53A8DABB5E3C}"/>
              </a:ext>
            </a:extLst>
          </p:cNvPr>
          <p:cNvSpPr>
            <a:spLocks noChangeArrowheads="1" noTextEdit="1"/>
          </p:cNvSpPr>
          <p:nvPr>
            <p:ph type="sldImg"/>
          </p:nvPr>
        </p:nvSpPr>
        <p:spPr>
          <a:ln/>
        </p:spPr>
      </p:sp>
      <p:sp>
        <p:nvSpPr>
          <p:cNvPr id="128003" name="Rectangle 3">
            <a:extLst>
              <a:ext uri="{FF2B5EF4-FFF2-40B4-BE49-F238E27FC236}">
                <a16:creationId xmlns:a16="http://schemas.microsoft.com/office/drawing/2014/main" id="{210887DA-DD7A-5365-F784-787274845A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42D88017-9822-569E-8164-7DEC885671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E21E0A4-D48D-7842-A527-58966945A348}" type="slidenum">
              <a:rPr lang="en-US" altLang="en-US" sz="1200" smtClean="0"/>
              <a:pPr/>
              <a:t>57</a:t>
            </a:fld>
            <a:endParaRPr lang="en-US" altLang="en-US" sz="1200"/>
          </a:p>
        </p:txBody>
      </p:sp>
      <p:sp>
        <p:nvSpPr>
          <p:cNvPr id="130050" name="Rectangle 2">
            <a:extLst>
              <a:ext uri="{FF2B5EF4-FFF2-40B4-BE49-F238E27FC236}">
                <a16:creationId xmlns:a16="http://schemas.microsoft.com/office/drawing/2014/main" id="{969F2CA3-8FCC-DA8B-FD64-99BC951105BD}"/>
              </a:ext>
            </a:extLst>
          </p:cNvPr>
          <p:cNvSpPr>
            <a:spLocks noChangeArrowheads="1" noTextEdit="1"/>
          </p:cNvSpPr>
          <p:nvPr>
            <p:ph type="sldImg"/>
          </p:nvPr>
        </p:nvSpPr>
        <p:spPr>
          <a:ln/>
        </p:spPr>
      </p:sp>
      <p:sp>
        <p:nvSpPr>
          <p:cNvPr id="130051" name="Rectangle 3">
            <a:extLst>
              <a:ext uri="{FF2B5EF4-FFF2-40B4-BE49-F238E27FC236}">
                <a16:creationId xmlns:a16="http://schemas.microsoft.com/office/drawing/2014/main" id="{2D1A1C22-0F34-50C7-0499-66AE74DA99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0283334-03CB-27C7-AC8E-4082340FE8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989F837-2F06-3046-8673-93E01FD04582}" type="slidenum">
              <a:rPr lang="en-US" altLang="en-US" sz="1200" smtClean="0"/>
              <a:pPr/>
              <a:t>58</a:t>
            </a:fld>
            <a:endParaRPr lang="en-US" altLang="en-US" sz="1200"/>
          </a:p>
        </p:txBody>
      </p:sp>
      <p:sp>
        <p:nvSpPr>
          <p:cNvPr id="132098" name="Rectangle 2">
            <a:extLst>
              <a:ext uri="{FF2B5EF4-FFF2-40B4-BE49-F238E27FC236}">
                <a16:creationId xmlns:a16="http://schemas.microsoft.com/office/drawing/2014/main" id="{09EFA7CD-C04A-1C7F-AD02-0BCD106FF4CE}"/>
              </a:ext>
            </a:extLst>
          </p:cNvPr>
          <p:cNvSpPr>
            <a:spLocks noChangeArrowheads="1" noTextEdit="1"/>
          </p:cNvSpPr>
          <p:nvPr>
            <p:ph type="sldImg"/>
          </p:nvPr>
        </p:nvSpPr>
        <p:spPr>
          <a:ln/>
        </p:spPr>
      </p:sp>
      <p:sp>
        <p:nvSpPr>
          <p:cNvPr id="132099" name="Rectangle 3">
            <a:extLst>
              <a:ext uri="{FF2B5EF4-FFF2-40B4-BE49-F238E27FC236}">
                <a16:creationId xmlns:a16="http://schemas.microsoft.com/office/drawing/2014/main" id="{2AF6A979-01E1-33E8-F4E3-7A5F0C9DCC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86D41C0-267E-08E3-98C6-3FB52A11CB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CAD92CF-7BA8-114E-A5E0-954D64EA4966}" type="slidenum">
              <a:rPr lang="en-US" altLang="en-US" sz="1200" smtClean="0"/>
              <a:pPr/>
              <a:t>59</a:t>
            </a:fld>
            <a:endParaRPr lang="en-US" altLang="en-US" sz="1200"/>
          </a:p>
        </p:txBody>
      </p:sp>
      <p:sp>
        <p:nvSpPr>
          <p:cNvPr id="134146" name="Rectangle 2">
            <a:extLst>
              <a:ext uri="{FF2B5EF4-FFF2-40B4-BE49-F238E27FC236}">
                <a16:creationId xmlns:a16="http://schemas.microsoft.com/office/drawing/2014/main" id="{13A3A05C-BD27-9163-BEDE-371D9BD7B539}"/>
              </a:ext>
            </a:extLst>
          </p:cNvPr>
          <p:cNvSpPr>
            <a:spLocks noChangeArrowheads="1" noTextEdit="1"/>
          </p:cNvSpPr>
          <p:nvPr>
            <p:ph type="sldImg"/>
          </p:nvPr>
        </p:nvSpPr>
        <p:spPr>
          <a:ln/>
        </p:spPr>
      </p:sp>
      <p:sp>
        <p:nvSpPr>
          <p:cNvPr id="134147" name="Rectangle 3">
            <a:extLst>
              <a:ext uri="{FF2B5EF4-FFF2-40B4-BE49-F238E27FC236}">
                <a16:creationId xmlns:a16="http://schemas.microsoft.com/office/drawing/2014/main" id="{1ADDE023-3E3D-D4BB-8E28-EAC0604DEC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64BF429F-A63D-15D2-302E-CCD7EEB467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CAA66E9-84A0-424F-A461-472C3B7FEF05}" type="slidenum">
              <a:rPr lang="en-US" altLang="en-US" sz="1200" smtClean="0"/>
              <a:pPr/>
              <a:t>6</a:t>
            </a:fld>
            <a:endParaRPr lang="en-US" altLang="en-US" sz="1200"/>
          </a:p>
        </p:txBody>
      </p:sp>
      <p:sp>
        <p:nvSpPr>
          <p:cNvPr id="25602" name="Rectangle 2">
            <a:extLst>
              <a:ext uri="{FF2B5EF4-FFF2-40B4-BE49-F238E27FC236}">
                <a16:creationId xmlns:a16="http://schemas.microsoft.com/office/drawing/2014/main" id="{6A219C21-E13F-955B-71BD-C749EE155AC2}"/>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B0FD2D79-1C7D-5C0E-1CD4-C552FF77A0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8D2FB023-4DF5-6739-3E80-3197450F0E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A0140126-EF8C-7641-A068-AE64B66AA5E7}" type="slidenum">
              <a:rPr lang="en-US" altLang="en-US" sz="1200" smtClean="0"/>
              <a:pPr/>
              <a:t>60</a:t>
            </a:fld>
            <a:endParaRPr lang="en-US" altLang="en-US" sz="1200"/>
          </a:p>
        </p:txBody>
      </p:sp>
      <p:sp>
        <p:nvSpPr>
          <p:cNvPr id="136194" name="Rectangle 2">
            <a:extLst>
              <a:ext uri="{FF2B5EF4-FFF2-40B4-BE49-F238E27FC236}">
                <a16:creationId xmlns:a16="http://schemas.microsoft.com/office/drawing/2014/main" id="{7EB4BDE0-1580-E0FA-F86C-3AF9853CE9BB}"/>
              </a:ext>
            </a:extLst>
          </p:cNvPr>
          <p:cNvSpPr>
            <a:spLocks noChangeArrowheads="1" noTextEdit="1"/>
          </p:cNvSpPr>
          <p:nvPr>
            <p:ph type="sldImg"/>
          </p:nvPr>
        </p:nvSpPr>
        <p:spPr>
          <a:ln/>
        </p:spPr>
      </p:sp>
      <p:sp>
        <p:nvSpPr>
          <p:cNvPr id="136195" name="Rectangle 3">
            <a:extLst>
              <a:ext uri="{FF2B5EF4-FFF2-40B4-BE49-F238E27FC236}">
                <a16:creationId xmlns:a16="http://schemas.microsoft.com/office/drawing/2014/main" id="{8EF2769C-A894-C989-D6CB-8F64355A60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93212D58-8745-CC97-8462-3B413E9A42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57F25B0-F4C3-3C45-BBB2-B4310CB7A6B3}" type="slidenum">
              <a:rPr lang="en-US" altLang="en-US" sz="1200" smtClean="0"/>
              <a:pPr/>
              <a:t>61</a:t>
            </a:fld>
            <a:endParaRPr lang="en-US" altLang="en-US" sz="1200"/>
          </a:p>
        </p:txBody>
      </p:sp>
      <p:sp>
        <p:nvSpPr>
          <p:cNvPr id="138242" name="Rectangle 2">
            <a:extLst>
              <a:ext uri="{FF2B5EF4-FFF2-40B4-BE49-F238E27FC236}">
                <a16:creationId xmlns:a16="http://schemas.microsoft.com/office/drawing/2014/main" id="{97334C50-899B-FE45-04C0-3B87A6511DF7}"/>
              </a:ext>
            </a:extLst>
          </p:cNvPr>
          <p:cNvSpPr>
            <a:spLocks noChangeArrowheads="1" noTextEdit="1"/>
          </p:cNvSpPr>
          <p:nvPr>
            <p:ph type="sldImg"/>
          </p:nvPr>
        </p:nvSpPr>
        <p:spPr>
          <a:ln/>
        </p:spPr>
      </p:sp>
      <p:sp>
        <p:nvSpPr>
          <p:cNvPr id="138243" name="Rectangle 3">
            <a:extLst>
              <a:ext uri="{FF2B5EF4-FFF2-40B4-BE49-F238E27FC236}">
                <a16:creationId xmlns:a16="http://schemas.microsoft.com/office/drawing/2014/main" id="{59E77E89-690C-B49B-425C-100CDF3E2C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(4) Mirza Abu'l‑Hasan was so overwhelmed at the majestic presence of his Lord [Baha’u’llah] that he shook, stumbled, and fell to the floor; his head was injured and the blood flowed out. [MF A-B 46]</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Mulla Abu'l-Hasan, surnamed Amin, also known as Haji Amin-i-Ilahi, was born c. 1831* in Ardikan near Yazd. [ACEBF 37].  He accepted the Bab around 1851 and then Baha’u’llah. After a time he became the assistant of Haji Shah-Muhammad Manshadi who was the first Trustee of the Huququ’llah. [MF 46] [EBITTB 203] Ache was the first Baha’i from the outside world to be able to meet Baha’u’llah in ‘Akka (in the Public Baths).[GPB 187] [EBITTB 203] [BKG 288] He was appointed Trustee (Amin) of the Huququ’llah in 1880. ... He was imprisoned for the Faith more than once. In 1891 he was imprisoned in Qazvin for about two years. [RB 4, 185][BKG 454][A-B 29] Shoghi Effendi described him as "self-denying." [GPB 187] He died in Tihran in 1928 [ABBC 233] and was posthumously named a Hand of the Cause of God by Shoghi Effendi. [EBITTB 203]</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5BA6DF63-02AC-3339-6E95-069DC02E9D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FA38DC5-E44F-5B42-ABF6-C404EEFAC1C7}" type="slidenum">
              <a:rPr lang="en-US" altLang="en-US" sz="1200" smtClean="0"/>
              <a:pPr/>
              <a:t>62</a:t>
            </a:fld>
            <a:endParaRPr lang="en-US" altLang="en-US" sz="1200"/>
          </a:p>
        </p:txBody>
      </p:sp>
      <p:sp>
        <p:nvSpPr>
          <p:cNvPr id="140290" name="Rectangle 2">
            <a:extLst>
              <a:ext uri="{FF2B5EF4-FFF2-40B4-BE49-F238E27FC236}">
                <a16:creationId xmlns:a16="http://schemas.microsoft.com/office/drawing/2014/main" id="{D86571D3-2177-2FA7-59A3-DED7FCF7E0E8}"/>
              </a:ext>
            </a:extLst>
          </p:cNvPr>
          <p:cNvSpPr>
            <a:spLocks noChangeArrowheads="1" noTextEdit="1"/>
          </p:cNvSpPr>
          <p:nvPr>
            <p:ph type="sldImg"/>
          </p:nvPr>
        </p:nvSpPr>
        <p:spPr>
          <a:ln/>
        </p:spPr>
      </p:sp>
      <p:sp>
        <p:nvSpPr>
          <p:cNvPr id="140291" name="Rectangle 3">
            <a:extLst>
              <a:ext uri="{FF2B5EF4-FFF2-40B4-BE49-F238E27FC236}">
                <a16:creationId xmlns:a16="http://schemas.microsoft.com/office/drawing/2014/main" id="{4DA57497-B5A1-4B25-B20A-69F462F8CC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CEC67B35-43DB-14F0-B98B-8BBAA1BC89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69DAD3D9-D00B-F44F-B316-1E79DFC2D65E}" type="slidenum">
              <a:rPr lang="en-US" altLang="en-US" sz="1200" smtClean="0"/>
              <a:pPr/>
              <a:t>63</a:t>
            </a:fld>
            <a:endParaRPr lang="en-US" altLang="en-US" sz="1200"/>
          </a:p>
        </p:txBody>
      </p:sp>
      <p:sp>
        <p:nvSpPr>
          <p:cNvPr id="142338" name="Rectangle 2">
            <a:extLst>
              <a:ext uri="{FF2B5EF4-FFF2-40B4-BE49-F238E27FC236}">
                <a16:creationId xmlns:a16="http://schemas.microsoft.com/office/drawing/2014/main" id="{9F2341C9-4066-4D00-3CCD-932EE1395B10}"/>
              </a:ext>
            </a:extLst>
          </p:cNvPr>
          <p:cNvSpPr>
            <a:spLocks noChangeArrowheads="1" noTextEdit="1"/>
          </p:cNvSpPr>
          <p:nvPr>
            <p:ph type="sldImg"/>
          </p:nvPr>
        </p:nvSpPr>
        <p:spPr>
          <a:ln/>
        </p:spPr>
      </p:sp>
      <p:sp>
        <p:nvSpPr>
          <p:cNvPr id="142339" name="Rectangle 3">
            <a:extLst>
              <a:ext uri="{FF2B5EF4-FFF2-40B4-BE49-F238E27FC236}">
                <a16:creationId xmlns:a16="http://schemas.microsoft.com/office/drawing/2014/main" id="{761C316B-525E-5F15-475D-EAE9F2830E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AC32E40A-8D5D-F19F-1670-12306C45FB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31CBB5E-2657-2247-BA84-C3048B8C707A}" type="slidenum">
              <a:rPr lang="en-US" altLang="en-US" sz="1200" smtClean="0"/>
              <a:pPr/>
              <a:t>64</a:t>
            </a:fld>
            <a:endParaRPr lang="en-US" altLang="en-US" sz="1200"/>
          </a:p>
        </p:txBody>
      </p:sp>
      <p:sp>
        <p:nvSpPr>
          <p:cNvPr id="144386" name="Rectangle 2">
            <a:extLst>
              <a:ext uri="{FF2B5EF4-FFF2-40B4-BE49-F238E27FC236}">
                <a16:creationId xmlns:a16="http://schemas.microsoft.com/office/drawing/2014/main" id="{09062581-087C-7BF0-1FB2-BB1276B9616B}"/>
              </a:ext>
            </a:extLst>
          </p:cNvPr>
          <p:cNvSpPr>
            <a:spLocks noChangeArrowheads="1" noTextEdit="1"/>
          </p:cNvSpPr>
          <p:nvPr>
            <p:ph type="sldImg"/>
          </p:nvPr>
        </p:nvSpPr>
        <p:spPr>
          <a:ln/>
        </p:spPr>
      </p:sp>
      <p:sp>
        <p:nvSpPr>
          <p:cNvPr id="144387" name="Rectangle 3">
            <a:extLst>
              <a:ext uri="{FF2B5EF4-FFF2-40B4-BE49-F238E27FC236}">
                <a16:creationId xmlns:a16="http://schemas.microsoft.com/office/drawing/2014/main" id="{A6EC726F-00CC-5FC1-5C2C-3D246962DB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2E0C1DD9-A199-13C8-3502-6483A36BD9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D95CFC8-2325-254C-9133-8FA03BC2D170}" type="slidenum">
              <a:rPr lang="en-US" altLang="en-US" sz="1200" smtClean="0"/>
              <a:pPr/>
              <a:t>65</a:t>
            </a:fld>
            <a:endParaRPr lang="en-US" altLang="en-US" sz="1200"/>
          </a:p>
        </p:txBody>
      </p:sp>
      <p:sp>
        <p:nvSpPr>
          <p:cNvPr id="146434" name="Rectangle 2">
            <a:extLst>
              <a:ext uri="{FF2B5EF4-FFF2-40B4-BE49-F238E27FC236}">
                <a16:creationId xmlns:a16="http://schemas.microsoft.com/office/drawing/2014/main" id="{59FA643C-F0A5-BEE9-D93B-3621B62B83EB}"/>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88351195-323A-A3C5-7F9A-E89932AED2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DC873D52-5503-57A8-2ED1-B195B5127A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85345232-F93C-974A-9C96-A8781AF4CEFF}" type="slidenum">
              <a:rPr lang="en-US" altLang="en-US" sz="1200" smtClean="0"/>
              <a:pPr/>
              <a:t>66</a:t>
            </a:fld>
            <a:endParaRPr lang="en-US" altLang="en-US" sz="1200"/>
          </a:p>
        </p:txBody>
      </p:sp>
      <p:sp>
        <p:nvSpPr>
          <p:cNvPr id="148482" name="Rectangle 2">
            <a:extLst>
              <a:ext uri="{FF2B5EF4-FFF2-40B4-BE49-F238E27FC236}">
                <a16:creationId xmlns:a16="http://schemas.microsoft.com/office/drawing/2014/main" id="{DC82CD2C-ED04-5814-106C-284592142797}"/>
              </a:ext>
            </a:extLst>
          </p:cNvPr>
          <p:cNvSpPr>
            <a:spLocks noChangeArrowheads="1" noTextEdit="1"/>
          </p:cNvSpPr>
          <p:nvPr>
            <p:ph type="sldImg"/>
          </p:nvPr>
        </p:nvSpPr>
        <p:spPr>
          <a:ln/>
        </p:spPr>
      </p:sp>
      <p:sp>
        <p:nvSpPr>
          <p:cNvPr id="148483" name="Rectangle 3">
            <a:extLst>
              <a:ext uri="{FF2B5EF4-FFF2-40B4-BE49-F238E27FC236}">
                <a16:creationId xmlns:a16="http://schemas.microsoft.com/office/drawing/2014/main" id="{F0975313-B4E3-253F-4926-DE26F0D0DB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C57B1491-7B9A-4DE5-E904-E3553AF1D5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90A0294-ABD4-0048-B287-5DEFAACBA94C}" type="slidenum">
              <a:rPr lang="en-US" altLang="en-US" sz="1200" smtClean="0"/>
              <a:pPr/>
              <a:t>67</a:t>
            </a:fld>
            <a:endParaRPr lang="en-US" altLang="en-US" sz="1200"/>
          </a:p>
        </p:txBody>
      </p:sp>
      <p:sp>
        <p:nvSpPr>
          <p:cNvPr id="150530" name="Rectangle 2">
            <a:extLst>
              <a:ext uri="{FF2B5EF4-FFF2-40B4-BE49-F238E27FC236}">
                <a16:creationId xmlns:a16="http://schemas.microsoft.com/office/drawing/2014/main" id="{17E997AF-3732-034C-6CE1-BFD37060D3E3}"/>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7696AB4D-8FE3-5989-F2F6-B6E759350738}"/>
              </a:ext>
            </a:extLst>
          </p:cNvPr>
          <p:cNvSpPr>
            <a:spLocks noGrp="1" noChangeArrowheads="1"/>
          </p:cNvSpPr>
          <p:nvPr>
            <p:ph type="body" idx="1"/>
          </p:nvPr>
        </p:nvSpPr>
        <p:spPr>
          <a:xfrm>
            <a:off x="0" y="4343400"/>
            <a:ext cx="6781800"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Mirza Abu'l-Fadl-i-Gulpaygani (aka Mirza Abu'l-Fada'il)</a:t>
            </a:r>
          </a:p>
          <a:p>
            <a:pPr eaLnBrk="1" hangingPunct="1"/>
            <a:r>
              <a:rPr lang="en-US" altLang="en-US" sz="1400" b="1">
                <a:cs typeface="Times New Roman" panose="02020603050405020304" pitchFamily="18" charset="0"/>
              </a:rPr>
              <a:t>Mirza Abu'l-Fadl was born in a village near Gulpaygan in 1844. After reading Tablets of Baha'u'llah predicting future events, including downfall of the Ottoman Sultan Abdu’l-Aziz, Abu'l-Fadl determined he would embrace the Baha’i Faith if these prophecies were fulfilled. In that same year (1876) Abdu’l-Aziz was assassinated and Abu’l-Fadl accepted Baha’u’llah. [ACEBF 22-23] He was imprisoned altogether some four years for espousing the Faith of Baha'u'llah. [Ibid]. </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In 1901 'Abdu'l-Baha sent him to America to deepen the knowledge of Baha'is there about their Faith.[RB 2, 45] To this end he wrote The Behai Proofs, translated by 'Ali Kuli Khan and published in English in 1902.[ACEBF 22-23]</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‘Abdu’l-Baha named one of the doors of the Shrine of Bab in his honor. [ACEBF 22-23][SE by U.Giachery 214](The door on the western side of the Shrine of the Bab opening to ‘Abdu’l-Baha’s burial site.)[SE by Ugo 214-216]</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His scholarship was almost wholly related to religion and was written in Arabic and Persian. He is unquestionably the most celebrated scholar the Baha'i Faith has yet produced. He died in Cairo, January 21, 1914.[draft article for BE by M.Momen]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5EC22824-B86A-5C46-7BF6-64DEBCEEBD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9C215C3-F02E-B64C-A1E0-9410C2D7B727}" type="slidenum">
              <a:rPr lang="en-US" altLang="en-US" sz="1200" smtClean="0"/>
              <a:pPr/>
              <a:t>68</a:t>
            </a:fld>
            <a:endParaRPr lang="en-US" altLang="en-US" sz="1200"/>
          </a:p>
        </p:txBody>
      </p:sp>
      <p:sp>
        <p:nvSpPr>
          <p:cNvPr id="152578" name="Rectangle 2">
            <a:extLst>
              <a:ext uri="{FF2B5EF4-FFF2-40B4-BE49-F238E27FC236}">
                <a16:creationId xmlns:a16="http://schemas.microsoft.com/office/drawing/2014/main" id="{AD2ABA8C-6EC3-3732-5E37-3757CC9441BF}"/>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9AD16B27-B1DF-E7ED-0B6A-C950D9890F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87403FF8-E958-3CC0-8260-6A28F0F9B4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C23E099-332D-0B48-9374-95571335F70D}" type="slidenum">
              <a:rPr lang="en-US" altLang="en-US" sz="1200" smtClean="0"/>
              <a:pPr/>
              <a:t>69</a:t>
            </a:fld>
            <a:endParaRPr lang="en-US" altLang="en-US" sz="1200"/>
          </a:p>
        </p:txBody>
      </p:sp>
      <p:sp>
        <p:nvSpPr>
          <p:cNvPr id="154626" name="Rectangle 2">
            <a:extLst>
              <a:ext uri="{FF2B5EF4-FFF2-40B4-BE49-F238E27FC236}">
                <a16:creationId xmlns:a16="http://schemas.microsoft.com/office/drawing/2014/main" id="{7C996E5E-F7BC-58BE-DAEF-2A1BBC17F569}"/>
              </a:ext>
            </a:extLst>
          </p:cNvPr>
          <p:cNvSpPr>
            <a:spLocks noChangeArrowheads="1" noTextEdit="1"/>
          </p:cNvSpPr>
          <p:nvPr>
            <p:ph type="sldImg"/>
          </p:nvPr>
        </p:nvSpPr>
        <p:spPr>
          <a:ln/>
        </p:spPr>
      </p:sp>
      <p:sp>
        <p:nvSpPr>
          <p:cNvPr id="154627" name="Rectangle 3">
            <a:extLst>
              <a:ext uri="{FF2B5EF4-FFF2-40B4-BE49-F238E27FC236}">
                <a16:creationId xmlns:a16="http://schemas.microsoft.com/office/drawing/2014/main" id="{C5A02702-A3AA-6A7B-60A1-049C9ED48C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5833164-E4DD-974A-72C2-5F77C6BA64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E0D01DE-6232-BD4F-B010-AF31BFAC24BC}" type="slidenum">
              <a:rPr lang="en-US" altLang="en-US" sz="1200" smtClean="0"/>
              <a:pPr/>
              <a:t>7</a:t>
            </a:fld>
            <a:endParaRPr lang="en-US" altLang="en-US" sz="1200"/>
          </a:p>
        </p:txBody>
      </p:sp>
      <p:sp>
        <p:nvSpPr>
          <p:cNvPr id="27650" name="Rectangle 2">
            <a:extLst>
              <a:ext uri="{FF2B5EF4-FFF2-40B4-BE49-F238E27FC236}">
                <a16:creationId xmlns:a16="http://schemas.microsoft.com/office/drawing/2014/main" id="{8DB53A6A-F860-DC4D-4815-EDD7461F50F1}"/>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1B50E1E1-7736-F28D-2D77-955E816A2D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1DCF1684-CECC-A9E6-8735-BD603CAAA2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8B3756C-E416-C546-A137-C778050BDFD3}" type="slidenum">
              <a:rPr lang="en-US" altLang="en-US" sz="1200" smtClean="0"/>
              <a:pPr/>
              <a:t>70</a:t>
            </a:fld>
            <a:endParaRPr lang="en-US" altLang="en-US" sz="1200"/>
          </a:p>
        </p:txBody>
      </p:sp>
      <p:sp>
        <p:nvSpPr>
          <p:cNvPr id="156674" name="Rectangle 2">
            <a:extLst>
              <a:ext uri="{FF2B5EF4-FFF2-40B4-BE49-F238E27FC236}">
                <a16:creationId xmlns:a16="http://schemas.microsoft.com/office/drawing/2014/main" id="{B5E9A128-5B5E-B83D-9D38-D6BF18E5D0A8}"/>
              </a:ext>
            </a:extLst>
          </p:cNvPr>
          <p:cNvSpPr>
            <a:spLocks noChangeArrowheads="1" noTextEdit="1"/>
          </p:cNvSpPr>
          <p:nvPr>
            <p:ph type="sldImg"/>
          </p:nvPr>
        </p:nvSpPr>
        <p:spPr>
          <a:ln/>
        </p:spPr>
      </p:sp>
      <p:sp>
        <p:nvSpPr>
          <p:cNvPr id="156675" name="Rectangle 3">
            <a:extLst>
              <a:ext uri="{FF2B5EF4-FFF2-40B4-BE49-F238E27FC236}">
                <a16:creationId xmlns:a16="http://schemas.microsoft.com/office/drawing/2014/main" id="{49CB5672-04C4-2C84-F271-94BF572850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4D3DB621-0118-EE2C-810A-DAE3DC4DBE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C6F386C-7385-6D4A-A5A9-9D059565902F}" type="slidenum">
              <a:rPr lang="en-US" altLang="en-US" sz="1200" smtClean="0"/>
              <a:pPr/>
              <a:t>71</a:t>
            </a:fld>
            <a:endParaRPr lang="en-US" altLang="en-US" sz="1200"/>
          </a:p>
        </p:txBody>
      </p:sp>
      <p:sp>
        <p:nvSpPr>
          <p:cNvPr id="158722" name="Rectangle 2">
            <a:extLst>
              <a:ext uri="{FF2B5EF4-FFF2-40B4-BE49-F238E27FC236}">
                <a16:creationId xmlns:a16="http://schemas.microsoft.com/office/drawing/2014/main" id="{FE3E19E5-1527-AECC-CED8-BEC12872251C}"/>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3FCB4CE7-F3D7-396F-9825-C85E3C5441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E60F068B-F804-DDD2-82FB-666D3243CF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7457356-2376-1741-A85E-F53A72745BA7}" type="slidenum">
              <a:rPr lang="en-US" altLang="en-US" sz="1200" smtClean="0"/>
              <a:pPr/>
              <a:t>72</a:t>
            </a:fld>
            <a:endParaRPr lang="en-US" altLang="en-US" sz="1200"/>
          </a:p>
        </p:txBody>
      </p:sp>
      <p:sp>
        <p:nvSpPr>
          <p:cNvPr id="160770" name="Rectangle 2">
            <a:extLst>
              <a:ext uri="{FF2B5EF4-FFF2-40B4-BE49-F238E27FC236}">
                <a16:creationId xmlns:a16="http://schemas.microsoft.com/office/drawing/2014/main" id="{3F02C639-98AD-5029-14DA-83DC72A126A6}"/>
              </a:ext>
            </a:extLst>
          </p:cNvPr>
          <p:cNvSpPr>
            <a:spLocks noChangeArrowheads="1" noTextEdit="1"/>
          </p:cNvSpPr>
          <p:nvPr>
            <p:ph type="sldImg"/>
          </p:nvPr>
        </p:nvSpPr>
        <p:spPr>
          <a:ln/>
        </p:spPr>
      </p:sp>
      <p:sp>
        <p:nvSpPr>
          <p:cNvPr id="160771" name="Rectangle 3">
            <a:extLst>
              <a:ext uri="{FF2B5EF4-FFF2-40B4-BE49-F238E27FC236}">
                <a16:creationId xmlns:a16="http://schemas.microsoft.com/office/drawing/2014/main" id="{D3044EC7-3C5B-6EB9-2F49-71D54A7CF995}"/>
              </a:ext>
            </a:extLst>
          </p:cNvPr>
          <p:cNvSpPr>
            <a:spLocks noGrp="1" noChangeArrowheads="1"/>
          </p:cNvSpPr>
          <p:nvPr>
            <p:ph type="body" idx="1"/>
          </p:nvPr>
        </p:nvSpPr>
        <p:spPr>
          <a:xfrm>
            <a:off x="228600" y="4343400"/>
            <a:ext cx="6477000" cy="472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(6) Mirza ‘Ali-Muhammad, surnamed Varqa [‘Dove’ EGBBF 30] by Baha’u’llah. Born and brought up in Yazd. [EBITTB 76] His father was Haji Mulla Mihdi [EBITTB 75] Martyred in Tihran, 1 May 1896,[HDBF 422] along with his 12 year old son Ruhu’llah. [BBC 1896] Varqa appears to have been born in Yazd. In 1882 he was arrested and sent to Isfahan where he was imprisoned for a year.[BW18:383][BBC 1882] Hand of the Cause. [EBITTB 78 caption] (His father is buried in Mazra’ih. He died in his quest to reach Bahji and Baha’u’llah. [EBITTB 76]) Varqa was an accomplished poet.[ EBITTB 84] t Baha’u’llah’s direction, Varqa obtained a water-color copy of the portrait of the Bab made by Aqa-Bala of Urumiyyih and sent it to the Holy Land where it now resides in the International Baha’i Archives on Mt. Carmel. [EBITTB 87] Varga, along with his son Ruhu’llah, was martyred by Hajibu’d-Dawlih in the prison of Tihran in the summer of 1896.[EBITTB 96]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DB5AF620-507A-439A-4C0F-AF4934CAE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B2E3A065-801B-3748-BAEC-31B64813F420}" type="slidenum">
              <a:rPr lang="en-US" altLang="en-US" sz="1200" smtClean="0"/>
              <a:pPr/>
              <a:t>73</a:t>
            </a:fld>
            <a:endParaRPr lang="en-US" altLang="en-US" sz="1200"/>
          </a:p>
        </p:txBody>
      </p:sp>
      <p:sp>
        <p:nvSpPr>
          <p:cNvPr id="162818" name="Rectangle 2">
            <a:extLst>
              <a:ext uri="{FF2B5EF4-FFF2-40B4-BE49-F238E27FC236}">
                <a16:creationId xmlns:a16="http://schemas.microsoft.com/office/drawing/2014/main" id="{666FE64C-576F-5103-E8D8-926A77760B0C}"/>
              </a:ext>
            </a:extLst>
          </p:cNvPr>
          <p:cNvSpPr>
            <a:spLocks noChangeArrowheads="1" noTextEdit="1"/>
          </p:cNvSpPr>
          <p:nvPr>
            <p:ph type="sldImg"/>
          </p:nvPr>
        </p:nvSpPr>
        <p:spPr>
          <a:ln/>
        </p:spPr>
      </p:sp>
      <p:sp>
        <p:nvSpPr>
          <p:cNvPr id="162819" name="Rectangle 3">
            <a:extLst>
              <a:ext uri="{FF2B5EF4-FFF2-40B4-BE49-F238E27FC236}">
                <a16:creationId xmlns:a16="http://schemas.microsoft.com/office/drawing/2014/main" id="{BA60BF54-8427-A01E-8E0F-D84554D7E6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FBEDDBF4-A987-9F8A-F00C-D4355597B8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EDAF8F5-2F92-D246-89C2-ACC46857C0DC}" type="slidenum">
              <a:rPr lang="en-US" altLang="en-US" sz="1200" smtClean="0"/>
              <a:pPr/>
              <a:t>74</a:t>
            </a:fld>
            <a:endParaRPr lang="en-US" altLang="en-US" sz="1200"/>
          </a:p>
        </p:txBody>
      </p:sp>
      <p:sp>
        <p:nvSpPr>
          <p:cNvPr id="164866" name="Rectangle 2">
            <a:extLst>
              <a:ext uri="{FF2B5EF4-FFF2-40B4-BE49-F238E27FC236}">
                <a16:creationId xmlns:a16="http://schemas.microsoft.com/office/drawing/2014/main" id="{2DE24E9A-FCFC-AF63-2F5F-F593F9611B27}"/>
              </a:ext>
            </a:extLst>
          </p:cNvPr>
          <p:cNvSpPr>
            <a:spLocks noChangeArrowheads="1" noTextEdit="1"/>
          </p:cNvSpPr>
          <p:nvPr>
            <p:ph type="sldImg"/>
          </p:nvPr>
        </p:nvSpPr>
        <p:spPr>
          <a:ln/>
        </p:spPr>
      </p:sp>
      <p:sp>
        <p:nvSpPr>
          <p:cNvPr id="164867" name="Rectangle 3">
            <a:extLst>
              <a:ext uri="{FF2B5EF4-FFF2-40B4-BE49-F238E27FC236}">
                <a16:creationId xmlns:a16="http://schemas.microsoft.com/office/drawing/2014/main" id="{023E1592-DA49-D7D5-6197-1480AE2CF9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AEB6F418-4686-228E-0026-02BA540F04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602C1BE-F245-F844-B716-C771F7D51928}" type="slidenum">
              <a:rPr lang="en-US" altLang="en-US" sz="1200" smtClean="0"/>
              <a:pPr/>
              <a:t>75</a:t>
            </a:fld>
            <a:endParaRPr lang="en-US" altLang="en-US" sz="1200"/>
          </a:p>
        </p:txBody>
      </p:sp>
      <p:sp>
        <p:nvSpPr>
          <p:cNvPr id="166914" name="Rectangle 2">
            <a:extLst>
              <a:ext uri="{FF2B5EF4-FFF2-40B4-BE49-F238E27FC236}">
                <a16:creationId xmlns:a16="http://schemas.microsoft.com/office/drawing/2014/main" id="{C905EC5A-E1A0-C166-36E5-CD5BFA787DB3}"/>
              </a:ext>
            </a:extLst>
          </p:cNvPr>
          <p:cNvSpPr>
            <a:spLocks noChangeArrowheads="1" noTextEdit="1"/>
          </p:cNvSpPr>
          <p:nvPr>
            <p:ph type="sldImg"/>
          </p:nvPr>
        </p:nvSpPr>
        <p:spPr>
          <a:ln/>
        </p:spPr>
      </p:sp>
      <p:sp>
        <p:nvSpPr>
          <p:cNvPr id="166915" name="Rectangle 3">
            <a:extLst>
              <a:ext uri="{FF2B5EF4-FFF2-40B4-BE49-F238E27FC236}">
                <a16:creationId xmlns:a16="http://schemas.microsoft.com/office/drawing/2014/main" id="{C372A098-FBF8-E6D0-79B8-12BEB18C9884}"/>
              </a:ext>
            </a:extLst>
          </p:cNvPr>
          <p:cNvSpPr>
            <a:spLocks noGrp="1" noChangeArrowheads="1"/>
          </p:cNvSpPr>
          <p:nvPr>
            <p:ph type="body" idx="1"/>
          </p:nvPr>
        </p:nvSpPr>
        <p:spPr>
          <a:xfrm>
            <a:off x="304800" y="4343400"/>
            <a:ext cx="6248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(7) Mirza Mahmud (Furughi) Mirza Mahmud was born the village of Dughabad in Khurasan.[ACEBF 162] Baha’u’llah honored Dughabad with the designation Furugh (Splendor, Light).[EBITTB 157] [ACEBF 162] Shortly after the assassination of Nasiri’d-Din Shah, Furughi had an audience with the new Shah, Muzaffarid’d-Din in which he apprised him of the tenents of the Faith of Baha’u’llah in such a manner that the Shah was induced to look favourably upon it. [EBITTB 169] On two occasions in Mashad he survived assassination attempts. [EBITTB 169-170] He died shortly after being deliberately poisoned at a feast in Dughabad in AH 1346 (sometime between 1 July 1927 and 19 June 1928) after being poisoned.[EBITTB 170]</a:t>
            </a:r>
            <a:r>
              <a:rPr lang="en-US" altLang="en-US" sz="1800" b="1"/>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BD5EE2F4-2C2C-D171-32BF-EF2BF74933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4879749-C698-8245-9DA4-67AE8A70BF58}" type="slidenum">
              <a:rPr lang="en-US" altLang="en-US" sz="1200" smtClean="0"/>
              <a:pPr/>
              <a:t>76</a:t>
            </a:fld>
            <a:endParaRPr lang="en-US" altLang="en-US" sz="1200"/>
          </a:p>
        </p:txBody>
      </p:sp>
      <p:sp>
        <p:nvSpPr>
          <p:cNvPr id="168962" name="Rectangle 2">
            <a:extLst>
              <a:ext uri="{FF2B5EF4-FFF2-40B4-BE49-F238E27FC236}">
                <a16:creationId xmlns:a16="http://schemas.microsoft.com/office/drawing/2014/main" id="{04A9AC1C-7415-C785-E9C7-8A74AB8C55CF}"/>
              </a:ext>
            </a:extLst>
          </p:cNvPr>
          <p:cNvSpPr>
            <a:spLocks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1331E5F6-802B-84C3-FC4D-76A310C16EB8}"/>
              </a:ext>
            </a:extLst>
          </p:cNvPr>
          <p:cNvSpPr>
            <a:spLocks noChangeArrowheads="1"/>
          </p:cNvSpPr>
          <p:nvPr>
            <p:ph type="body" idx="1"/>
          </p:nvPr>
        </p:nvSpPr>
        <p:spPr>
          <a:xfrm>
            <a:off x="228600" y="4343400"/>
            <a:ext cx="6400800" cy="44196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One of the most sacred tasks entrusted to Aminu’l‑Bayan was to go to Iran to receive the Remains of the Bab from their custodian, the devoted and valiant Hand of the Cause of God Jinab‑i‑Haji Akhund, and to transfer them through innumerable dangers to a safe hiding place in the Mosque of the Imamzadih Zayd in Tihran, where they lay concealed until the time when, at the behest of ‘Abdu’l‑Baha, they were transferred to the Holy Land to be laid in their permanent resting place on the slopes of Mount Carmel.</a:t>
            </a:r>
          </a:p>
          <a:p>
            <a:pPr eaLnBrk="1" hangingPunct="1"/>
            <a:r>
              <a:rPr lang="en-US" altLang="en-US" sz="1800" b="1">
                <a:cs typeface="Times New Roman" panose="02020603050405020304" pitchFamily="18" charset="0"/>
              </a:rPr>
              <a:t> </a:t>
            </a:r>
          </a:p>
          <a:p>
            <a:pPr eaLnBrk="1" hangingPunct="1"/>
            <a:r>
              <a:rPr lang="en-US" altLang="en-US" sz="1800" b="1">
                <a:cs typeface="Times New Roman" panose="02020603050405020304" pitchFamily="18" charset="0"/>
              </a:rPr>
              <a:t>(Letters of The Universal House of Justice, 2002 Jul 30, Revised ‑ Development of Institution of Huququ'llah, p. 3)</a:t>
            </a:r>
          </a:p>
          <a:p>
            <a:pPr eaLnBrk="1" hangingPunct="1"/>
            <a:r>
              <a:rPr lang="en-US" altLang="en-US" sz="1800" b="1">
                <a:cs typeface="Times New Roman" panose="02020603050405020304" pitchFamily="18" charset="0"/>
              </a:rPr>
              <a:t> Died March 4, 1910 in Tihran. [ABBC 1910][EBITTB 266]</a:t>
            </a:r>
            <a:r>
              <a:rPr lang="en-US" altLang="en-US"/>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1DCFD993-5F82-E7C4-AC15-F0BECE710F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EF69971-6F9F-9E48-ACD9-64FDC384B19D}" type="slidenum">
              <a:rPr lang="en-US" altLang="en-US" sz="1200" smtClean="0"/>
              <a:pPr/>
              <a:t>77</a:t>
            </a:fld>
            <a:endParaRPr lang="en-US" altLang="en-US" sz="1200"/>
          </a:p>
        </p:txBody>
      </p:sp>
      <p:sp>
        <p:nvSpPr>
          <p:cNvPr id="171010" name="Rectangle 2">
            <a:extLst>
              <a:ext uri="{FF2B5EF4-FFF2-40B4-BE49-F238E27FC236}">
                <a16:creationId xmlns:a16="http://schemas.microsoft.com/office/drawing/2014/main" id="{B1809B4F-55F7-4493-FF15-F06400720E09}"/>
              </a:ext>
            </a:extLst>
          </p:cNvPr>
          <p:cNvSpPr>
            <a:spLocks noChangeArrowheads="1" noTextEdit="1"/>
          </p:cNvSpPr>
          <p:nvPr>
            <p:ph type="sldImg"/>
          </p:nvPr>
        </p:nvSpPr>
        <p:spPr>
          <a:ln/>
        </p:spPr>
      </p:sp>
      <p:sp>
        <p:nvSpPr>
          <p:cNvPr id="171011" name="Rectangle 3">
            <a:extLst>
              <a:ext uri="{FF2B5EF4-FFF2-40B4-BE49-F238E27FC236}">
                <a16:creationId xmlns:a16="http://schemas.microsoft.com/office/drawing/2014/main" id="{3F5A9E78-BC7C-4F98-DC88-CB8C29A6CD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210B7444-A59F-C325-AC0B-A045D80D8C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AD216A9-0AE4-1E4C-B18E-582973AEA8A0}" type="slidenum">
              <a:rPr lang="en-US" altLang="en-US" sz="1200" smtClean="0"/>
              <a:pPr/>
              <a:t>78</a:t>
            </a:fld>
            <a:endParaRPr lang="en-US" altLang="en-US" sz="1200"/>
          </a:p>
        </p:txBody>
      </p:sp>
      <p:sp>
        <p:nvSpPr>
          <p:cNvPr id="173058" name="Rectangle 2">
            <a:extLst>
              <a:ext uri="{FF2B5EF4-FFF2-40B4-BE49-F238E27FC236}">
                <a16:creationId xmlns:a16="http://schemas.microsoft.com/office/drawing/2014/main" id="{E9CB0E20-CCCD-4739-A99F-96024070007E}"/>
              </a:ext>
            </a:extLst>
          </p:cNvPr>
          <p:cNvSpPr>
            <a:spLocks noChangeArrowheads="1" noTextEdit="1"/>
          </p:cNvSpPr>
          <p:nvPr>
            <p:ph type="sldImg"/>
          </p:nvPr>
        </p:nvSpPr>
        <p:spPr>
          <a:ln/>
        </p:spPr>
      </p:sp>
      <p:sp>
        <p:nvSpPr>
          <p:cNvPr id="173059" name="Rectangle 3">
            <a:extLst>
              <a:ext uri="{FF2B5EF4-FFF2-40B4-BE49-F238E27FC236}">
                <a16:creationId xmlns:a16="http://schemas.microsoft.com/office/drawing/2014/main" id="{2DB9AEDB-7693-4901-7736-367A8A8329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862D6136-796B-CF68-0EF5-9E4EBBCBB9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7DC25B4-9C5B-6546-BD9F-188CAD8B9CC9}" type="slidenum">
              <a:rPr lang="en-US" altLang="en-US" sz="1200" smtClean="0"/>
              <a:pPr/>
              <a:t>79</a:t>
            </a:fld>
            <a:endParaRPr lang="en-US" altLang="en-US" sz="1200"/>
          </a:p>
        </p:txBody>
      </p:sp>
      <p:sp>
        <p:nvSpPr>
          <p:cNvPr id="175106" name="Rectangle 2">
            <a:extLst>
              <a:ext uri="{FF2B5EF4-FFF2-40B4-BE49-F238E27FC236}">
                <a16:creationId xmlns:a16="http://schemas.microsoft.com/office/drawing/2014/main" id="{7787B67D-D82A-D501-9D19-3EF2F5666F98}"/>
              </a:ext>
            </a:extLst>
          </p:cNvPr>
          <p:cNvSpPr>
            <a:spLocks noChangeArrowheads="1" noTextEdit="1"/>
          </p:cNvSpPr>
          <p:nvPr>
            <p:ph type="sldImg"/>
          </p:nvPr>
        </p:nvSpPr>
        <p:spPr>
          <a:ln/>
        </p:spPr>
      </p:sp>
      <p:sp>
        <p:nvSpPr>
          <p:cNvPr id="175107" name="Rectangle 3">
            <a:extLst>
              <a:ext uri="{FF2B5EF4-FFF2-40B4-BE49-F238E27FC236}">
                <a16:creationId xmlns:a16="http://schemas.microsoft.com/office/drawing/2014/main" id="{D601EA54-C06F-A772-BD04-467C691A24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3458B33-49E7-7919-2678-BA6E895A62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3904C6D-EC62-B84E-A237-78648F200D74}" type="slidenum">
              <a:rPr lang="en-US" altLang="en-US" sz="1200" smtClean="0"/>
              <a:pPr/>
              <a:t>8</a:t>
            </a:fld>
            <a:endParaRPr lang="en-US" altLang="en-US" sz="1200"/>
          </a:p>
        </p:txBody>
      </p:sp>
      <p:sp>
        <p:nvSpPr>
          <p:cNvPr id="29698" name="Rectangle 2">
            <a:extLst>
              <a:ext uri="{FF2B5EF4-FFF2-40B4-BE49-F238E27FC236}">
                <a16:creationId xmlns:a16="http://schemas.microsoft.com/office/drawing/2014/main" id="{7F19DE65-531A-5AE7-944C-68AA85BAC576}"/>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CAA07875-FB6C-09A4-9CBC-67328C28A2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E1F30841-3B23-B33F-7C05-7A2C75EF89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A76ABCF-F0EA-A342-8FCC-315A5FA1A434}" type="slidenum">
              <a:rPr lang="en-US" altLang="en-US" sz="1200" smtClean="0"/>
              <a:pPr/>
              <a:t>80</a:t>
            </a:fld>
            <a:endParaRPr lang="en-US" altLang="en-US" sz="1200"/>
          </a:p>
        </p:txBody>
      </p:sp>
      <p:sp>
        <p:nvSpPr>
          <p:cNvPr id="177154" name="Rectangle 1026">
            <a:extLst>
              <a:ext uri="{FF2B5EF4-FFF2-40B4-BE49-F238E27FC236}">
                <a16:creationId xmlns:a16="http://schemas.microsoft.com/office/drawing/2014/main" id="{97E935A8-F850-49E3-44AE-16C39944CD32}"/>
              </a:ext>
            </a:extLst>
          </p:cNvPr>
          <p:cNvSpPr>
            <a:spLocks noChangeArrowheads="1" noTextEdit="1"/>
          </p:cNvSpPr>
          <p:nvPr>
            <p:ph type="sldImg"/>
          </p:nvPr>
        </p:nvSpPr>
        <p:spPr>
          <a:ln/>
        </p:spPr>
      </p:sp>
      <p:sp>
        <p:nvSpPr>
          <p:cNvPr id="177155" name="Rectangle 1027">
            <a:extLst>
              <a:ext uri="{FF2B5EF4-FFF2-40B4-BE49-F238E27FC236}">
                <a16:creationId xmlns:a16="http://schemas.microsoft.com/office/drawing/2014/main" id="{867BB5E5-6C62-53C4-8876-DF677589F63A}"/>
              </a:ext>
            </a:extLst>
          </p:cNvPr>
          <p:cNvSpPr>
            <a:spLocks noGrp="1" noChangeArrowheads="1"/>
          </p:cNvSpPr>
          <p:nvPr>
            <p:ph type="body" idx="1"/>
          </p:nvPr>
        </p:nvSpPr>
        <p:spPr>
          <a:xfrm>
            <a:off x="304800" y="4343400"/>
            <a:ext cx="6324600" cy="426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(8) Mulla ‘Ali-Akbar (Haji Akhund)    This honored man was successful in converting a multitude. For the sake of God he cast all caution aside, as he  hastened along the ways of love.  He became as one frenzied, as a vagrant and one known to be mad. [A-B, MF 10-11]</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[USE S CAPTION] The photograph of this blessed individual, together with that of the great Amin, taken of them in their chains, will serve as an example to whoever has eyes to see.  There they sit, those two distinguished men, hung with chains, shackled, yet composed, acquiescent, undisturbed. [A-B, MF 11]</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Born in Shahmirzad (near Simnan) around 1842. [EBITTB 265][ACEBF 31]. He attended the religious colleges in Mashad. He became a Babi in 1861 after reading the Kitab-i-Iqan and meeting with Babis.[EBITTB 266][ACEBF 31] He was arrested an imprisoned for the Faith at least five times.[EBITTB 266]</a:t>
            </a:r>
            <a:r>
              <a:rPr lang="en-US" altLang="en-US"/>
              <a:t>  </a:t>
            </a:r>
            <a:r>
              <a:rPr lang="en-US" altLang="en-US" b="1">
                <a:solidFill>
                  <a:srgbClr val="FF0000"/>
                </a:solidFill>
              </a:rPr>
              <a:t>(MORE ON NEXT NOTE PG)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2026906B-DFFC-2758-8D3F-79DA7A4D64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C77E0BE-664D-AF46-998C-91A1C1CC545F}" type="slidenum">
              <a:rPr lang="en-US" altLang="en-US" sz="1200" smtClean="0"/>
              <a:pPr/>
              <a:t>81</a:t>
            </a:fld>
            <a:endParaRPr lang="en-US" altLang="en-US" sz="1200"/>
          </a:p>
        </p:txBody>
      </p:sp>
      <p:sp>
        <p:nvSpPr>
          <p:cNvPr id="179202" name="Rectangle 2">
            <a:extLst>
              <a:ext uri="{FF2B5EF4-FFF2-40B4-BE49-F238E27FC236}">
                <a16:creationId xmlns:a16="http://schemas.microsoft.com/office/drawing/2014/main" id="{01D7FCC5-E2CB-95E4-6EB9-F5C7DEE38388}"/>
              </a:ext>
            </a:extLst>
          </p:cNvPr>
          <p:cNvSpPr>
            <a:spLocks noChangeArrowheads="1" noTextEdit="1"/>
          </p:cNvSpPr>
          <p:nvPr>
            <p:ph type="sldImg"/>
          </p:nvPr>
        </p:nvSpPr>
        <p:spPr>
          <a:ln/>
        </p:spPr>
      </p:sp>
      <p:sp>
        <p:nvSpPr>
          <p:cNvPr id="179203" name="Rectangle 3">
            <a:extLst>
              <a:ext uri="{FF2B5EF4-FFF2-40B4-BE49-F238E27FC236}">
                <a16:creationId xmlns:a16="http://schemas.microsoft.com/office/drawing/2014/main" id="{50B2E390-071D-ADDD-063D-8F411BCB61A5}"/>
              </a:ext>
            </a:extLst>
          </p:cNvPr>
          <p:cNvSpPr>
            <a:spLocks noGrp="1" noChangeArrowheads="1"/>
          </p:cNvSpPr>
          <p:nvPr>
            <p:ph type="body" idx="1"/>
          </p:nvPr>
        </p:nvSpPr>
        <p:spPr>
          <a:xfrm>
            <a:off x="228600" y="4343400"/>
            <a:ext cx="6400800"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One of the most sacred tasks entrusted to Aminu’l‑Bayan was to go to Iran to receive the Remains of the Bab from their custodian, the devoted and valiant Hand of the Cause of God Jinab‑i‑Haji Akhund, and to transfer them through innumerable dangers to a safe hiding place in the Mosque of the Imamzadih Zayd in Tihran, where they lay concealed until the time when, at the behest of ‘Abdu’l‑Baha, they were transferred to the Holy Land to be laid in their permanent resting place on the slopes of Mount Carmel.</a:t>
            </a:r>
          </a:p>
          <a:p>
            <a:pPr eaLnBrk="1" hangingPunct="1"/>
            <a:r>
              <a:rPr lang="en-US" altLang="en-US" sz="1800" b="1">
                <a:cs typeface="Times New Roman" panose="02020603050405020304" pitchFamily="18" charset="0"/>
              </a:rPr>
              <a:t> </a:t>
            </a:r>
          </a:p>
          <a:p>
            <a:pPr eaLnBrk="1" hangingPunct="1"/>
            <a:r>
              <a:rPr lang="en-US" altLang="en-US" sz="1800" b="1">
                <a:cs typeface="Times New Roman" panose="02020603050405020304" pitchFamily="18" charset="0"/>
              </a:rPr>
              <a:t>(Letters of The Universal House of Justice, 2002 Jul 30, Revised ‑ Development of Institution of Huququ'llah, p. 3)</a:t>
            </a:r>
          </a:p>
          <a:p>
            <a:pPr eaLnBrk="1" hangingPunct="1"/>
            <a:r>
              <a:rPr lang="en-US" altLang="en-US" sz="1800" b="1">
                <a:cs typeface="Times New Roman" panose="02020603050405020304" pitchFamily="18" charset="0"/>
              </a:rPr>
              <a:t> Died March 4, 1910 in Tihran. [ABBC 1910][EBITTB 266]</a:t>
            </a:r>
            <a:r>
              <a:rPr lang="en-US" altLang="en-US"/>
              <a:t>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6EAEB8D2-0D75-F770-F95A-C9C8C65ED6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14D7929-F064-FE47-B888-FECA1BAF4227}" type="slidenum">
              <a:rPr lang="en-US" altLang="en-US" sz="1200" smtClean="0"/>
              <a:pPr/>
              <a:t>82</a:t>
            </a:fld>
            <a:endParaRPr lang="en-US" altLang="en-US" sz="1200"/>
          </a:p>
        </p:txBody>
      </p:sp>
      <p:sp>
        <p:nvSpPr>
          <p:cNvPr id="181250" name="Rectangle 2">
            <a:extLst>
              <a:ext uri="{FF2B5EF4-FFF2-40B4-BE49-F238E27FC236}">
                <a16:creationId xmlns:a16="http://schemas.microsoft.com/office/drawing/2014/main" id="{EB1D8CC4-41F4-24A4-8E72-484AD1652DFA}"/>
              </a:ext>
            </a:extLst>
          </p:cNvPr>
          <p:cNvSpPr>
            <a:spLocks noChangeArrowheads="1" noTextEdit="1"/>
          </p:cNvSpPr>
          <p:nvPr>
            <p:ph type="sldImg"/>
          </p:nvPr>
        </p:nvSpPr>
        <p:spPr>
          <a:ln/>
        </p:spPr>
      </p:sp>
      <p:sp>
        <p:nvSpPr>
          <p:cNvPr id="181251" name="Rectangle 3">
            <a:extLst>
              <a:ext uri="{FF2B5EF4-FFF2-40B4-BE49-F238E27FC236}">
                <a16:creationId xmlns:a16="http://schemas.microsoft.com/office/drawing/2014/main" id="{6CB804D1-61FD-4F19-61D8-1022AC258B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86BD9EA6-53D8-AFEE-87B1-944A30AA2A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9B93B1D8-50A2-FD49-94C4-108C2EFD646E}" type="slidenum">
              <a:rPr lang="en-US" altLang="en-US" sz="1200" smtClean="0"/>
              <a:pPr/>
              <a:t>83</a:t>
            </a:fld>
            <a:endParaRPr lang="en-US" altLang="en-US" sz="1200"/>
          </a:p>
        </p:txBody>
      </p:sp>
      <p:sp>
        <p:nvSpPr>
          <p:cNvPr id="183298" name="Rectangle 2">
            <a:extLst>
              <a:ext uri="{FF2B5EF4-FFF2-40B4-BE49-F238E27FC236}">
                <a16:creationId xmlns:a16="http://schemas.microsoft.com/office/drawing/2014/main" id="{2ECC9F3B-9243-CBA1-7AA3-E8E3FC037DE3}"/>
              </a:ext>
            </a:extLst>
          </p:cNvPr>
          <p:cNvSpPr>
            <a:spLocks noChangeArrowheads="1" noTextEdit="1"/>
          </p:cNvSpPr>
          <p:nvPr>
            <p:ph type="sldImg"/>
          </p:nvPr>
        </p:nvSpPr>
        <p:spPr>
          <a:ln/>
        </p:spPr>
      </p:sp>
      <p:sp>
        <p:nvSpPr>
          <p:cNvPr id="183299" name="Rectangle 3">
            <a:extLst>
              <a:ext uri="{FF2B5EF4-FFF2-40B4-BE49-F238E27FC236}">
                <a16:creationId xmlns:a16="http://schemas.microsoft.com/office/drawing/2014/main" id="{00995B22-75D3-5215-8DD3-27D0E84FC6A1}"/>
              </a:ext>
            </a:extLst>
          </p:cNvPr>
          <p:cNvSpPr>
            <a:spLocks noGrp="1" noChangeArrowheads="1"/>
          </p:cNvSpPr>
          <p:nvPr>
            <p:ph type="body" idx="1"/>
          </p:nvPr>
        </p:nvSpPr>
        <p:spPr>
          <a:xfrm>
            <a:off x="228600" y="4343400"/>
            <a:ext cx="6477000" cy="472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(9)</a:t>
            </a:r>
          </a:p>
          <a:p>
            <a:pPr eaLnBrk="1" hangingPunct="1"/>
            <a:r>
              <a:rPr lang="en-US" altLang="en-US" sz="1400" b="1">
                <a:cs typeface="Times New Roman" panose="02020603050405020304" pitchFamily="18" charset="0"/>
              </a:rPr>
              <a:t>When his eyes were opened to the light of Divine guidance, and he breathed in the fragrances of Heaven, he became a flame of God. [MF 1] Mulla Muhammad Qa’ini, surnamed Nabil-i-Akbar, was born in the village of Naw-Firist, near Birjand, Persia on March 29, 1829.[EBTTB 113] It has been claimed that no one within the enclave of the Baha’i Faith has ever surpassed the profundity of his erudition.[EBBTB 112] Baha’u’llah addressed the Lawh-i-Hikmat (Tablet of Wisdom), which sets forth the fundamentals of true philosophy [GPB 219), in honor of Nabil-i-Akbar. [BKG 382]</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Nabil attained the presence of Baha’u’llah in the House of Abbud in ‘Akka sometime in 1873 or 1874.[RB Vol. 4, 33]</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He was imprisoned a number of times in Iran for his Baha’i activities and eventually moved to Ashkhabad (Ishqabad, Turkmenistan).[ACEBF 257]</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Also named a Hand of the Cause of God by A-B. (Tablet of Hikmat addressed to) Died in Bukhara, Uzbekistan 6 July 1892.[ACEBF 257] [EBITTB 115]</a:t>
            </a:r>
          </a:p>
          <a:p>
            <a:pPr eaLnBrk="1" hangingPunct="1"/>
            <a:r>
              <a:rPr lang="en-US" altLang="en-US" sz="1400" b="1">
                <a:cs typeface="Times New Roman" panose="02020603050405020304" pitchFamily="18" charset="0"/>
              </a:rPr>
              <a:t> </a:t>
            </a:r>
            <a:r>
              <a:rPr lang="en-US" altLang="en-US" b="1">
                <a:solidFill>
                  <a:srgbClr val="FF0000"/>
                </a:solidFill>
              </a:rPr>
              <a:t>(MORE ON NEXT NOTE PG)</a:t>
            </a:r>
            <a:r>
              <a:rPr lang="en-US" altLang="en-US"/>
              <a:t>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258DDC5-D140-4C89-E323-3A5E56D513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DE5BD796-5961-1544-8325-222085D879B2}" type="slidenum">
              <a:rPr lang="en-US" altLang="en-US" sz="1200" smtClean="0"/>
              <a:pPr/>
              <a:t>84</a:t>
            </a:fld>
            <a:endParaRPr lang="en-US" altLang="en-US" sz="1200"/>
          </a:p>
        </p:txBody>
      </p:sp>
      <p:sp>
        <p:nvSpPr>
          <p:cNvPr id="185346" name="Rectangle 2">
            <a:extLst>
              <a:ext uri="{FF2B5EF4-FFF2-40B4-BE49-F238E27FC236}">
                <a16:creationId xmlns:a16="http://schemas.microsoft.com/office/drawing/2014/main" id="{F8B43342-A450-CD58-9794-564148081A35}"/>
              </a:ext>
            </a:extLst>
          </p:cNvPr>
          <p:cNvSpPr>
            <a:spLocks noChangeArrowheads="1" noTextEdit="1"/>
          </p:cNvSpPr>
          <p:nvPr>
            <p:ph type="sldImg"/>
          </p:nvPr>
        </p:nvSpPr>
        <p:spPr>
          <a:ln/>
        </p:spPr>
      </p:sp>
      <p:sp>
        <p:nvSpPr>
          <p:cNvPr id="185347" name="Rectangle 3">
            <a:extLst>
              <a:ext uri="{FF2B5EF4-FFF2-40B4-BE49-F238E27FC236}">
                <a16:creationId xmlns:a16="http://schemas.microsoft.com/office/drawing/2014/main" id="{A4DDD9E8-D09D-C9EB-09C5-D2F5189F8A02}"/>
              </a:ext>
            </a:extLst>
          </p:cNvPr>
          <p:cNvSpPr>
            <a:spLocks noGrp="1" noChangeArrowheads="1"/>
          </p:cNvSpPr>
          <p:nvPr>
            <p:ph type="body" idx="1"/>
          </p:nvPr>
        </p:nvSpPr>
        <p:spPr>
          <a:xfrm>
            <a:off x="381000" y="4343400"/>
            <a:ext cx="6172200" cy="426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(9)</a:t>
            </a:r>
          </a:p>
          <a:p>
            <a:pPr eaLnBrk="1" hangingPunct="1"/>
            <a:r>
              <a:rPr lang="en-US" altLang="en-US" sz="1400" b="1">
                <a:cs typeface="Times New Roman" panose="02020603050405020304" pitchFamily="18" charset="0"/>
              </a:rPr>
              <a:t>When his eyes were opened to the light of Divine guidance, and he breathed in the fragrances of Heaven, he became a flame of God. [MF 1] Mulla Muhammad Qa’ini, surnamed Nabil-i-Akbar, was born in the village of Naw-Firist, near Birjand, Persia on March 29, 1829.[EBTTB 113] It has been claimed that no one within the enclave of the Baha’i Faith has ever surpassed the profundity of his erudition.[EBBTB 112] Baha’u’llah addressed the Lawh-i-Hikmat (Tablet of Wisdom), which sets forth the fundamentals of true philosophy [GPB 219), in honor of Nabil-i-Akbar. [BKG 382]</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Nabil attained the presence of Baha’u’llah in the House of Abbud in ‘Akka sometime in 1873 or 1874.[RB Vol. 4, 33]</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He was imprisoned a number of times in Iran for his Baha’i activities and eventually moved to Ashkhabad (Ishqabad, Turkmenistan).[ACEBF 257]</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Also named a Hand of the Cause of God by A-B. (Tablet of Hikmat addressed to) Died in Bukhara, Uzbekistan 6 July</a:t>
            </a: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051CE711-052D-E038-2D43-D363A359E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CCB32A4-DF80-E74E-9E45-370BDF99CACA}" type="slidenum">
              <a:rPr lang="en-US" altLang="en-US" sz="1200" smtClean="0"/>
              <a:pPr/>
              <a:t>85</a:t>
            </a:fld>
            <a:endParaRPr lang="en-US" altLang="en-US" sz="1200"/>
          </a:p>
        </p:txBody>
      </p:sp>
      <p:sp>
        <p:nvSpPr>
          <p:cNvPr id="187394" name="Rectangle 2">
            <a:extLst>
              <a:ext uri="{FF2B5EF4-FFF2-40B4-BE49-F238E27FC236}">
                <a16:creationId xmlns:a16="http://schemas.microsoft.com/office/drawing/2014/main" id="{74CB5C77-E772-77A3-D097-B70B2B3744A3}"/>
              </a:ext>
            </a:extLst>
          </p:cNvPr>
          <p:cNvSpPr>
            <a:spLocks noChangeArrowheads="1" noTextEdit="1"/>
          </p:cNvSpPr>
          <p:nvPr>
            <p:ph type="sldImg"/>
          </p:nvPr>
        </p:nvSpPr>
        <p:spPr>
          <a:ln/>
        </p:spPr>
      </p:sp>
      <p:sp>
        <p:nvSpPr>
          <p:cNvPr id="187395" name="Rectangle 3">
            <a:extLst>
              <a:ext uri="{FF2B5EF4-FFF2-40B4-BE49-F238E27FC236}">
                <a16:creationId xmlns:a16="http://schemas.microsoft.com/office/drawing/2014/main" id="{32F13C18-6DF6-F252-8449-0BF31FDB0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D0E5AF80-4909-4A3D-9E80-86F34EBC32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F94AA9D9-668A-C44A-BB5E-257E1E4C2D99}" type="slidenum">
              <a:rPr lang="en-US" altLang="en-US" sz="1200" smtClean="0"/>
              <a:pPr/>
              <a:t>86</a:t>
            </a:fld>
            <a:endParaRPr lang="en-US" altLang="en-US" sz="1200"/>
          </a:p>
        </p:txBody>
      </p:sp>
      <p:sp>
        <p:nvSpPr>
          <p:cNvPr id="189442" name="Rectangle 2">
            <a:extLst>
              <a:ext uri="{FF2B5EF4-FFF2-40B4-BE49-F238E27FC236}">
                <a16:creationId xmlns:a16="http://schemas.microsoft.com/office/drawing/2014/main" id="{F994284C-5E48-A273-B0BD-E98AE60D1115}"/>
              </a:ext>
            </a:extLst>
          </p:cNvPr>
          <p:cNvSpPr>
            <a:spLocks noChangeArrowheads="1" noTextEdit="1"/>
          </p:cNvSpPr>
          <p:nvPr>
            <p:ph type="sldImg"/>
          </p:nvPr>
        </p:nvSpPr>
        <p:spPr>
          <a:ln/>
        </p:spPr>
      </p:sp>
      <p:sp>
        <p:nvSpPr>
          <p:cNvPr id="189443" name="Rectangle 3">
            <a:extLst>
              <a:ext uri="{FF2B5EF4-FFF2-40B4-BE49-F238E27FC236}">
                <a16:creationId xmlns:a16="http://schemas.microsoft.com/office/drawing/2014/main" id="{E6B3D4A5-CE8B-4676-6E2A-A0CC00ABF4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’Abdu’l‑Baha wrote to Haji Mirza Taqi Afnan, the cousin of the Bab and chief builder of the ‘Ishqabad Temple, commanding him to arrange for the election of the Universal House of Justice should the threats against the Master materialize.[F63. WT, p. 20; WOB, p. 17.] (Msgs UHJ 63-86, p.53)</a:t>
            </a:r>
          </a:p>
          <a:p>
            <a:pPr eaLnBrk="1" hangingPunct="1"/>
            <a:r>
              <a:rPr lang="en-US" altLang="en-US" sz="1600" b="1">
                <a:cs typeface="Times New Roman" panose="02020603050405020304" pitchFamily="18" charset="0"/>
              </a:rPr>
              <a:t> </a:t>
            </a:r>
          </a:p>
          <a:p>
            <a:pPr eaLnBrk="1" hangingPunct="1"/>
            <a:br>
              <a:rPr lang="en-US" altLang="en-US" sz="1600" b="1">
                <a:cs typeface="Times New Roman" panose="02020603050405020304" pitchFamily="18" charset="0"/>
              </a:rPr>
            </a:br>
            <a:r>
              <a:rPr lang="en-US" altLang="en-US" sz="1600" b="1">
                <a:cs typeface="Times New Roman" panose="02020603050405020304" pitchFamily="18" charset="0"/>
              </a:rPr>
              <a:t>He died in Haifa in 1909 and is buried in the Baha’i cemetery at the foot of Mount Carmel.[EB 268] ‘Abdu’l-Baha said His bright grave is in Haifa, beside the Haziratu'l‑Quds, near Elijah's Cave.  A tomb must be erected there, and built solidly and well.</a:t>
            </a:r>
          </a:p>
          <a:p>
            <a:pPr eaLnBrk="1" hangingPunct="1"/>
            <a:r>
              <a:rPr lang="en-US" altLang="en-US" sz="1600" b="1">
                <a:cs typeface="Times New Roman" panose="02020603050405020304" pitchFamily="18" charset="0"/>
              </a:rPr>
              <a:t>(`Abdu'l‑Baha:  Memorials of the Faithful, Page: 129)</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CD0B3E32-E4C7-AB60-72F5-5C262645E3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43AC5F07-3667-6F48-8334-CBB2D3E2D65E}" type="slidenum">
              <a:rPr lang="en-US" altLang="en-US" sz="1200" smtClean="0"/>
              <a:pPr/>
              <a:t>87</a:t>
            </a:fld>
            <a:endParaRPr lang="en-US" altLang="en-US" sz="1200"/>
          </a:p>
        </p:txBody>
      </p:sp>
      <p:sp>
        <p:nvSpPr>
          <p:cNvPr id="191490" name="Rectangle 2">
            <a:extLst>
              <a:ext uri="{FF2B5EF4-FFF2-40B4-BE49-F238E27FC236}">
                <a16:creationId xmlns:a16="http://schemas.microsoft.com/office/drawing/2014/main" id="{5A1EB4FE-51D9-EEF9-A00D-B838015F355B}"/>
              </a:ext>
            </a:extLst>
          </p:cNvPr>
          <p:cNvSpPr>
            <a:spLocks noChangeArrowheads="1" noTextEdit="1"/>
          </p:cNvSpPr>
          <p:nvPr>
            <p:ph type="sldImg"/>
          </p:nvPr>
        </p:nvSpPr>
        <p:spPr>
          <a:ln/>
        </p:spPr>
      </p:sp>
      <p:sp>
        <p:nvSpPr>
          <p:cNvPr id="191491" name="Rectangle 3">
            <a:extLst>
              <a:ext uri="{FF2B5EF4-FFF2-40B4-BE49-F238E27FC236}">
                <a16:creationId xmlns:a16="http://schemas.microsoft.com/office/drawing/2014/main" id="{3F8D7EB3-96E0-FEC5-A85C-A8CDF1F7D9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ABE17C5D-83DE-D3C8-39B1-2386F96136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33C6E65-3853-6942-8BC3-5D861517BD2B}" type="slidenum">
              <a:rPr lang="en-US" altLang="en-US" sz="1200" smtClean="0"/>
              <a:pPr/>
              <a:t>88</a:t>
            </a:fld>
            <a:endParaRPr lang="en-US" altLang="en-US" sz="1200"/>
          </a:p>
        </p:txBody>
      </p:sp>
      <p:sp>
        <p:nvSpPr>
          <p:cNvPr id="193538" name="Rectangle 2">
            <a:extLst>
              <a:ext uri="{FF2B5EF4-FFF2-40B4-BE49-F238E27FC236}">
                <a16:creationId xmlns:a16="http://schemas.microsoft.com/office/drawing/2014/main" id="{35A71BF2-07F8-1619-A5F4-D06EB65FAE0C}"/>
              </a:ext>
            </a:extLst>
          </p:cNvPr>
          <p:cNvSpPr>
            <a:spLocks noChangeArrowheads="1" noTextEdit="1"/>
          </p:cNvSpPr>
          <p:nvPr>
            <p:ph type="sldImg"/>
          </p:nvPr>
        </p:nvSpPr>
        <p:spPr>
          <a:ln/>
        </p:spPr>
      </p:sp>
      <p:sp>
        <p:nvSpPr>
          <p:cNvPr id="193539" name="Rectangle 3">
            <a:extLst>
              <a:ext uri="{FF2B5EF4-FFF2-40B4-BE49-F238E27FC236}">
                <a16:creationId xmlns:a16="http://schemas.microsoft.com/office/drawing/2014/main" id="{C289B6AC-79D7-95F5-D39E-EEDBB1E4DE4A}"/>
              </a:ext>
            </a:extLst>
          </p:cNvPr>
          <p:cNvSpPr>
            <a:spLocks noGrp="1" noChangeArrowheads="1"/>
          </p:cNvSpPr>
          <p:nvPr>
            <p:ph type="body" idx="1"/>
          </p:nvPr>
        </p:nvSpPr>
        <p:spPr>
          <a:xfrm>
            <a:off x="914400" y="4343400"/>
            <a:ext cx="5029200"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(10) His life was righteous, his speech agreeable, his deeds worthy.</a:t>
            </a:r>
          </a:p>
          <a:p>
            <a:pPr eaLnBrk="1" hangingPunct="1"/>
            <a:r>
              <a:rPr lang="en-US" altLang="en-US">
                <a:cs typeface="Times New Roman" panose="02020603050405020304" pitchFamily="18" charset="0"/>
              </a:rPr>
              <a:t> </a:t>
            </a:r>
          </a:p>
          <a:p>
            <a:pPr eaLnBrk="1" hangingPunct="1"/>
            <a:br>
              <a:rPr lang="en-US" altLang="en-US">
                <a:cs typeface="Times New Roman" panose="02020603050405020304" pitchFamily="18" charset="0"/>
              </a:rPr>
            </a:br>
            <a:r>
              <a:rPr lang="en-US" altLang="en-US">
                <a:cs typeface="Times New Roman" panose="02020603050405020304" pitchFamily="18" charset="0"/>
              </a:rPr>
              <a:t>(`Abdu'l‑Baha, ref. To Haji Mirza in  Memorials of the Faithful, Page: 127) *** [He was] the first builder of a House to unify man.</a:t>
            </a:r>
          </a:p>
          <a:p>
            <a:pPr eaLnBrk="1" hangingPunct="1"/>
            <a:r>
              <a:rPr lang="en-US" altLang="en-US">
                <a:cs typeface="Times New Roman" panose="02020603050405020304" pitchFamily="18" charset="0"/>
              </a:rPr>
              <a:t>(`Abdu'l‑Baha:  Memorials of the Faithful, Page: 128)</a:t>
            </a:r>
          </a:p>
          <a:p>
            <a:pPr eaLnBrk="1" hangingPunct="1"/>
            <a:r>
              <a:rPr lang="en-US" altLang="en-US">
                <a:cs typeface="Times New Roman" panose="02020603050405020304" pitchFamily="18" charset="0"/>
              </a:rPr>
              <a:t> </a:t>
            </a:r>
          </a:p>
          <a:p>
            <a:pPr eaLnBrk="1" hangingPunct="1"/>
            <a:r>
              <a:rPr lang="en-US" altLang="en-US">
                <a:cs typeface="Times New Roman" panose="02020603050405020304" pitchFamily="18" charset="0"/>
              </a:rPr>
              <a:t> Haji Mirza Muhammad-Taqi. He was an Afnan, a relative of the Bab. He is also known by the title Vakilu’d-Dawlih, meaning ‘representative of the government’.[ACEBF 254] He was born in Shiraz sometime between 1830 and 1831.[ACEBF 254][EBITTB 266] his father was the Bab’s maternal uncle, Haji Sayyid Muhammad.[ACEBF 254]</a:t>
            </a:r>
          </a:p>
          <a:p>
            <a:pPr eaLnBrk="1" hangingPunct="1"/>
            <a:r>
              <a:rPr lang="en-US" altLang="en-US">
                <a:cs typeface="Times New Roman" panose="02020603050405020304" pitchFamily="18" charset="0"/>
              </a:rPr>
              <a:t> </a:t>
            </a:r>
          </a:p>
          <a:p>
            <a:pPr eaLnBrk="1" hangingPunct="1"/>
            <a:r>
              <a:rPr lang="en-US" altLang="en-US">
                <a:cs typeface="Times New Roman" panose="02020603050405020304" pitchFamily="18" charset="0"/>
              </a:rPr>
              <a:t>As a youth he met the Bab. Baha’u’llah confirmed Haji Mirza’s belief in the Bab when the Haji met Him in Baghdad in 1857.[EBITTB 266]</a:t>
            </a:r>
          </a:p>
          <a:p>
            <a:pPr eaLnBrk="1" hangingPunct="1"/>
            <a:r>
              <a:rPr lang="en-US" altLang="en-US">
                <a:cs typeface="Times New Roman" panose="02020603050405020304" pitchFamily="18" charset="0"/>
              </a:rPr>
              <a:t> </a:t>
            </a:r>
          </a:p>
          <a:p>
            <a:pPr eaLnBrk="1" hangingPunct="1"/>
            <a:r>
              <a:rPr lang="en-US" altLang="en-US">
                <a:cs typeface="Times New Roman" panose="02020603050405020304" pitchFamily="18" charset="0"/>
              </a:rPr>
              <a:t>t the request of ‘Abdu’l-Baha he traveled to Ishqabad, Turkmenistan in 1900 to supervise the construction of the first Baha’i Mashriqu’l-Adhkar in the world.[ACEBF 254][EB 267] The cornerstone was laid in 1902 [ABBC 1902] in the presence of General Krupatkin, the governor-general of Turkistan.[GPB 300; RB4, 122]</a:t>
            </a:r>
            <a:r>
              <a:rPr lang="en-US" altLang="en-US"/>
              <a:t>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1B27D04C-44B6-98F1-CCBE-B25F32FE87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EC1B8161-AE79-B04A-826C-A48A818A933A}" type="slidenum">
              <a:rPr lang="en-US" altLang="en-US" sz="1200" smtClean="0"/>
              <a:pPr/>
              <a:t>89</a:t>
            </a:fld>
            <a:endParaRPr lang="en-US" altLang="en-US" sz="1200"/>
          </a:p>
        </p:txBody>
      </p:sp>
      <p:sp>
        <p:nvSpPr>
          <p:cNvPr id="195586" name="Rectangle 2">
            <a:extLst>
              <a:ext uri="{FF2B5EF4-FFF2-40B4-BE49-F238E27FC236}">
                <a16:creationId xmlns:a16="http://schemas.microsoft.com/office/drawing/2014/main" id="{B9B26B17-041F-B956-25D7-B4482E768F7E}"/>
              </a:ext>
            </a:extLst>
          </p:cNvPr>
          <p:cNvSpPr>
            <a:spLocks noChangeArrowheads="1" noTextEdit="1"/>
          </p:cNvSpPr>
          <p:nvPr>
            <p:ph type="sldImg"/>
          </p:nvPr>
        </p:nvSpPr>
        <p:spPr>
          <a:ln/>
        </p:spPr>
      </p:sp>
      <p:sp>
        <p:nvSpPr>
          <p:cNvPr id="195587" name="Rectangle 3">
            <a:extLst>
              <a:ext uri="{FF2B5EF4-FFF2-40B4-BE49-F238E27FC236}">
                <a16:creationId xmlns:a16="http://schemas.microsoft.com/office/drawing/2014/main" id="{FB46E560-8C28-6797-A019-2B05CAC2A4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AE10B25-9E19-5601-D4FB-41B5349D3E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72EE693F-8ED3-5E40-A07C-2C0C32E2DF9E}" type="slidenum">
              <a:rPr lang="en-US" altLang="en-US" sz="1200" smtClean="0"/>
              <a:pPr/>
              <a:t>9</a:t>
            </a:fld>
            <a:endParaRPr lang="en-US" altLang="en-US" sz="1200"/>
          </a:p>
        </p:txBody>
      </p:sp>
      <p:sp>
        <p:nvSpPr>
          <p:cNvPr id="31746" name="Rectangle 2">
            <a:extLst>
              <a:ext uri="{FF2B5EF4-FFF2-40B4-BE49-F238E27FC236}">
                <a16:creationId xmlns:a16="http://schemas.microsoft.com/office/drawing/2014/main" id="{5DD228C9-0181-F348-69FF-C230443DCA83}"/>
              </a:ext>
            </a:extLst>
          </p:cNvPr>
          <p:cNvSpPr>
            <a:spLocks noChangeArrowheads="1" noTextEdit="1"/>
          </p:cNvSpPr>
          <p:nvPr>
            <p:ph type="sldImg"/>
          </p:nvPr>
        </p:nvSpPr>
        <p:spPr>
          <a:ln/>
        </p:spPr>
      </p:sp>
      <p:sp>
        <p:nvSpPr>
          <p:cNvPr id="31747" name="Rectangle 3">
            <a:extLst>
              <a:ext uri="{FF2B5EF4-FFF2-40B4-BE49-F238E27FC236}">
                <a16:creationId xmlns:a16="http://schemas.microsoft.com/office/drawing/2014/main" id="{F248790F-B89A-14AD-86E7-699580D51A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9F3E2B0A-28D8-3572-4590-493D8A60EA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C59842D-A0E7-0349-A88A-4051780E79DD}" type="slidenum">
              <a:rPr lang="en-US" altLang="en-US" sz="1200" smtClean="0"/>
              <a:pPr/>
              <a:t>90</a:t>
            </a:fld>
            <a:endParaRPr lang="en-US" altLang="en-US" sz="1200"/>
          </a:p>
        </p:txBody>
      </p:sp>
      <p:sp>
        <p:nvSpPr>
          <p:cNvPr id="197634" name="Rectangle 2">
            <a:extLst>
              <a:ext uri="{FF2B5EF4-FFF2-40B4-BE49-F238E27FC236}">
                <a16:creationId xmlns:a16="http://schemas.microsoft.com/office/drawing/2014/main" id="{9C9CE3DC-B4D8-372B-3FA0-1A6FC3CADE64}"/>
              </a:ext>
            </a:extLst>
          </p:cNvPr>
          <p:cNvSpPr>
            <a:spLocks noChangeArrowheads="1" noTextEdit="1"/>
          </p:cNvSpPr>
          <p:nvPr>
            <p:ph type="sldImg"/>
          </p:nvPr>
        </p:nvSpPr>
        <p:spPr>
          <a:ln/>
        </p:spPr>
      </p:sp>
      <p:sp>
        <p:nvSpPr>
          <p:cNvPr id="197635" name="Rectangle 3">
            <a:extLst>
              <a:ext uri="{FF2B5EF4-FFF2-40B4-BE49-F238E27FC236}">
                <a16:creationId xmlns:a16="http://schemas.microsoft.com/office/drawing/2014/main" id="{50D50164-7D9A-EB30-7A31-6A0993F708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Haji Mirza Muhammad-Taqi, Ibn-i-Abhar (Abhar 1853/4 -1917 Tihran)</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Appointed Hand by Baha’u’llah in 1886. [ABBC 1886]. Provided material to A.L.M. Nicholas for his book on the Bab.</a:t>
            </a:r>
          </a:p>
          <a:p>
            <a:pPr eaLnBrk="1" hangingPunct="1"/>
            <a:r>
              <a:rPr lang="en-US" altLang="en-US" sz="1600" b="1">
                <a:cs typeface="Times New Roman" panose="02020603050405020304" pitchFamily="18" charset="0"/>
              </a:rPr>
              <a:t> </a:t>
            </a:r>
          </a:p>
          <a:p>
            <a:pPr eaLnBrk="1" hangingPunct="1"/>
            <a:r>
              <a:rPr lang="en-US" altLang="en-US" sz="1600" b="1">
                <a:cs typeface="Times New Roman" panose="02020603050405020304" pitchFamily="18" charset="0"/>
              </a:rPr>
              <a:t>A number of people in the village of Abhar became Baha'is from about 1285/1868 onwards, through the conversion of the mujtahid of the village, Mirza `Abdu'r-Rahim (d. 1290/1873). The latter's son, Mirza `Adbu'l-`tuuf remained as religious leader in the village while another son, Mirza Muhammad Taqi, Ibn-i-Abhar, became a prominent Baha'i and was named a Hand of the Cause by Baha'u'llah.</a:t>
            </a:r>
            <a:r>
              <a:rPr lang="en-US" altLang="en-US" sz="1600" b="1"/>
              <a:t>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C743005F-7A35-243E-952C-B3968244A1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252B63F5-CB24-6647-910E-662F6AB90EC1}" type="slidenum">
              <a:rPr lang="en-US" altLang="en-US" sz="1200" smtClean="0"/>
              <a:pPr/>
              <a:t>91</a:t>
            </a:fld>
            <a:endParaRPr lang="en-US" altLang="en-US" sz="1200"/>
          </a:p>
        </p:txBody>
      </p:sp>
      <p:sp>
        <p:nvSpPr>
          <p:cNvPr id="199682" name="Rectangle 2">
            <a:extLst>
              <a:ext uri="{FF2B5EF4-FFF2-40B4-BE49-F238E27FC236}">
                <a16:creationId xmlns:a16="http://schemas.microsoft.com/office/drawing/2014/main" id="{B3F09AFE-454B-5680-5219-46C04B365870}"/>
              </a:ext>
            </a:extLst>
          </p:cNvPr>
          <p:cNvSpPr>
            <a:spLocks noChangeArrowheads="1" noTextEdit="1"/>
          </p:cNvSpPr>
          <p:nvPr>
            <p:ph type="sldImg"/>
          </p:nvPr>
        </p:nvSpPr>
        <p:spPr>
          <a:ln/>
        </p:spPr>
      </p:sp>
      <p:sp>
        <p:nvSpPr>
          <p:cNvPr id="199683" name="Rectangle 3">
            <a:extLst>
              <a:ext uri="{FF2B5EF4-FFF2-40B4-BE49-F238E27FC236}">
                <a16:creationId xmlns:a16="http://schemas.microsoft.com/office/drawing/2014/main" id="{B2E09BA0-062D-CD47-2C15-678E9355BB09}"/>
              </a:ext>
            </a:extLst>
          </p:cNvPr>
          <p:cNvSpPr>
            <a:spLocks noGrp="1" noChangeArrowheads="1"/>
          </p:cNvSpPr>
          <p:nvPr>
            <p:ph type="body" idx="1"/>
          </p:nvPr>
        </p:nvSpPr>
        <p:spPr>
          <a:xfrm>
            <a:off x="381000" y="4343400"/>
            <a:ext cx="6324600" cy="472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Two early believers (the latter a Hand of the Cause) who were both arrested during this same period in 1891. Haji Amin was sent to the prison of Qazvin, and Ibn-i-Abhar was consigned for four years in Tihran, in which he bore the same chains as Baha'u'llah did, during the Latter's imprisonment in 1852. [Mehdi Wolf's note] He was addressed by Baha’u’llah as ibn-i-Abhar (the son of Abhar). [RB 4, 304-305] His father was murdered (for the Faith?) In 1874.[ACEBF 192] He was imprisoned for the Faith in 1878-9 and again between 1890 and 1894.[ACEBF 192]. He travelled to India in 1907 to promote the Faith and consolidation of the Baha'i community in that country. In one of His Tablets[22] Baha'u'llah states that Ibn‑i‑Abhar was created to extol God and magnify His name, to teach His Cause and to serve Him. [RB 4, 306]</a:t>
            </a:r>
          </a:p>
          <a:p>
            <a:pPr eaLnBrk="1" hangingPunct="1"/>
            <a:r>
              <a:rPr lang="en-US" altLang="en-US">
                <a:cs typeface="Times New Roman" panose="02020603050405020304" pitchFamily="18" charset="0"/>
              </a:rPr>
              <a:t>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8EF80798-C62C-C003-1170-E5D4AA1EA5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6E9A801-6ABC-8642-9C89-C33DB29B03A7}" type="slidenum">
              <a:rPr lang="en-US" altLang="en-US" sz="1200" smtClean="0"/>
              <a:pPr/>
              <a:t>92</a:t>
            </a:fld>
            <a:endParaRPr lang="en-US" altLang="en-US" sz="1200"/>
          </a:p>
        </p:txBody>
      </p:sp>
      <p:sp>
        <p:nvSpPr>
          <p:cNvPr id="201730" name="Rectangle 2">
            <a:extLst>
              <a:ext uri="{FF2B5EF4-FFF2-40B4-BE49-F238E27FC236}">
                <a16:creationId xmlns:a16="http://schemas.microsoft.com/office/drawing/2014/main" id="{BA272B8F-B1D9-75B4-6342-79061DE9DB9E}"/>
              </a:ext>
            </a:extLst>
          </p:cNvPr>
          <p:cNvSpPr>
            <a:spLocks noChangeArrowheads="1" noTextEdit="1"/>
          </p:cNvSpPr>
          <p:nvPr>
            <p:ph type="sldImg"/>
          </p:nvPr>
        </p:nvSpPr>
        <p:spPr>
          <a:ln/>
        </p:spPr>
      </p:sp>
      <p:sp>
        <p:nvSpPr>
          <p:cNvPr id="201731" name="Rectangle 3">
            <a:extLst>
              <a:ext uri="{FF2B5EF4-FFF2-40B4-BE49-F238E27FC236}">
                <a16:creationId xmlns:a16="http://schemas.microsoft.com/office/drawing/2014/main" id="{58C88C0D-2FB3-D21C-BD5B-C57DB4C798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FA2E7580-5A3D-EF35-F47E-7EB26BB3CF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0784A4EF-3DAB-2E44-AAA5-7C3CC85F1679}" type="slidenum">
              <a:rPr lang="en-US" altLang="en-US" sz="1200" smtClean="0"/>
              <a:pPr/>
              <a:t>93</a:t>
            </a:fld>
            <a:endParaRPr lang="en-US" altLang="en-US" sz="1200"/>
          </a:p>
        </p:txBody>
      </p:sp>
      <p:sp>
        <p:nvSpPr>
          <p:cNvPr id="203778" name="Rectangle 2">
            <a:extLst>
              <a:ext uri="{FF2B5EF4-FFF2-40B4-BE49-F238E27FC236}">
                <a16:creationId xmlns:a16="http://schemas.microsoft.com/office/drawing/2014/main" id="{CB5C77E0-B79C-EA7B-6306-DAB8C1356C82}"/>
              </a:ext>
            </a:extLst>
          </p:cNvPr>
          <p:cNvSpPr>
            <a:spLocks noChangeArrowheads="1" noTextEdit="1"/>
          </p:cNvSpPr>
          <p:nvPr>
            <p:ph type="sldImg"/>
          </p:nvPr>
        </p:nvSpPr>
        <p:spPr>
          <a:ln/>
        </p:spPr>
      </p:sp>
      <p:sp>
        <p:nvSpPr>
          <p:cNvPr id="203779" name="Rectangle 3">
            <a:extLst>
              <a:ext uri="{FF2B5EF4-FFF2-40B4-BE49-F238E27FC236}">
                <a16:creationId xmlns:a16="http://schemas.microsoft.com/office/drawing/2014/main" id="{6F6E2146-5A78-067C-7AFA-CB7A5A386DE8}"/>
              </a:ext>
            </a:extLst>
          </p:cNvPr>
          <p:cNvSpPr>
            <a:spLocks noGrp="1" noChangeArrowheads="1"/>
          </p:cNvSpPr>
          <p:nvPr>
            <p:ph type="body" idx="1"/>
          </p:nvPr>
        </p:nvSpPr>
        <p:spPr>
          <a:xfrm>
            <a:off x="304800" y="4343400"/>
            <a:ext cx="6248400" cy="472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(12) Mulla Muhammad, surnamed Nabil-i-A’zam (Zarand 29 July 1831-1892 ‘Akka)</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He became a chief of the army of lovers... [MF 33] He was a gifted poet, and his tongue most eloquent; a man of mettle, and on fire with passionate love.[MF 34]</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Nabil-i-A’zam, Muhammad-i-Zarandi, was born in Zarand [EB 268] (north of Kirman in south-central Persia)[ENCARTA] on 29 July 1831.[ABBC 1831][DB 434]. His first occupation was that of a shepherd. He became a Babi around 1847 and was one who transcribed and circulated the Writings of the Bab.[ACEBF 257]. At one time Nabil proclaimed himself AHim Whom God Shall Make Manifest but renounced this claim after meeting Baha’u’llah in Baghdad and becoming His follower.[ACEBF 257]. </a:t>
            </a:r>
          </a:p>
          <a:p>
            <a:pPr eaLnBrk="1" hangingPunct="1"/>
            <a:r>
              <a:rPr lang="en-US" altLang="en-US" sz="1400" b="1">
                <a:cs typeface="Times New Roman" panose="02020603050405020304" pitchFamily="18" charset="0"/>
              </a:rPr>
              <a:t> </a:t>
            </a:r>
          </a:p>
          <a:p>
            <a:pPr eaLnBrk="1" hangingPunct="1"/>
            <a:r>
              <a:rPr lang="en-US" altLang="en-US" sz="1400" b="1">
                <a:cs typeface="Times New Roman" panose="02020603050405020304" pitchFamily="18" charset="0"/>
              </a:rPr>
              <a:t>Baha’u’llah sent Nabil on many teaching trips through Persia.[EB 269] Nabil was the first to perform the newly revealed Pilgrimage rituals to the House of the Bab in Shiraz and the House of Baha’u’llah in Baghdad.[ACEBF 257][EB 269]</a:t>
            </a:r>
            <a:r>
              <a:rPr lang="en-US" altLang="en-US" sz="1400" b="1"/>
              <a: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006FBB0-1565-096B-A0B0-8E8DCFA2A5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81363E7A-B79B-F542-B227-6F7D0D13E210}" type="slidenum">
              <a:rPr lang="en-US" altLang="en-US" sz="1200" smtClean="0"/>
              <a:pPr/>
              <a:t>94</a:t>
            </a:fld>
            <a:endParaRPr lang="en-US" altLang="en-US" sz="1200"/>
          </a:p>
        </p:txBody>
      </p:sp>
      <p:sp>
        <p:nvSpPr>
          <p:cNvPr id="205826" name="Rectangle 2">
            <a:extLst>
              <a:ext uri="{FF2B5EF4-FFF2-40B4-BE49-F238E27FC236}">
                <a16:creationId xmlns:a16="http://schemas.microsoft.com/office/drawing/2014/main" id="{66E34E03-8766-44D1-0F83-FF988E28834D}"/>
              </a:ext>
            </a:extLst>
          </p:cNvPr>
          <p:cNvSpPr>
            <a:spLocks noChangeArrowheads="1" noTextEdit="1"/>
          </p:cNvSpPr>
          <p:nvPr>
            <p:ph type="sldImg"/>
          </p:nvPr>
        </p:nvSpPr>
        <p:spPr>
          <a:ln/>
        </p:spPr>
      </p:sp>
      <p:sp>
        <p:nvSpPr>
          <p:cNvPr id="205827" name="Rectangle 3">
            <a:extLst>
              <a:ext uri="{FF2B5EF4-FFF2-40B4-BE49-F238E27FC236}">
                <a16:creationId xmlns:a16="http://schemas.microsoft.com/office/drawing/2014/main" id="{7B76DA33-90D1-7902-AAA8-1C45FF87627E}"/>
              </a:ext>
            </a:extLst>
          </p:cNvPr>
          <p:cNvSpPr>
            <a:spLocks noGrp="1" noChangeArrowheads="1"/>
          </p:cNvSpPr>
          <p:nvPr>
            <p:ph type="body" idx="1"/>
          </p:nvPr>
        </p:nvSpPr>
        <p:spPr>
          <a:xfrm>
            <a:off x="304800" y="4343400"/>
            <a:ext cx="640080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800" b="1">
                <a:cs typeface="Times New Roman" panose="02020603050405020304" pitchFamily="18" charset="0"/>
              </a:rPr>
              <a:t>Nabil was, perhaps, also the first to convert a Christian to the Baha’i fold. While in prison in Alexandria, Nabil met a Christian physician and clergyman named Faris Effendi.[RB 1, 204] Nabil taught Faris the Faith which he embraced whole-heartedly. During that time Baha’u’llah’s ship B bound from Gallipoli to ‘Akka B stopped in Alexandria and Faris was favored with a written address from the hand of Baha’u’llah.[RB 1, 204][BKG 268]</a:t>
            </a:r>
            <a:r>
              <a:rPr lang="en-US" altLang="en-US" sz="1800" b="1"/>
              <a:t> </a:t>
            </a:r>
            <a:r>
              <a:rPr lang="en-US" altLang="en-US" sz="1800" b="1">
                <a:cs typeface="Times New Roman" panose="02020603050405020304" pitchFamily="18" charset="0"/>
              </a:rPr>
              <a:t>Nabil eventually travelled to ‘Akka and joined the companions of Baha’u’llah. In 1892 he drowned himself in the Mediterranean Sea following the death of Baha’u’llah.[ACEBF 257-258]. He was an accomplished writer of poetry and prose. He is best known for his historical narration of The Dawn-Breakers, the earliest authoritative history of the Babi Faith which was translated into English by Shoghi Effendi.[ACEBF 258].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CE05821-0FEC-FFCD-E695-D89C3F88F0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8C1B1EEF-B341-1344-AFAA-7684F7AE990C}" type="slidenum">
              <a:rPr lang="en-US" altLang="en-US" sz="1200" smtClean="0"/>
              <a:pPr/>
              <a:t>95</a:t>
            </a:fld>
            <a:endParaRPr lang="en-US" altLang="en-US" sz="1200"/>
          </a:p>
        </p:txBody>
      </p:sp>
      <p:sp>
        <p:nvSpPr>
          <p:cNvPr id="207874" name="Rectangle 2">
            <a:extLst>
              <a:ext uri="{FF2B5EF4-FFF2-40B4-BE49-F238E27FC236}">
                <a16:creationId xmlns:a16="http://schemas.microsoft.com/office/drawing/2014/main" id="{4992547F-2BEC-3301-EAB7-3E7B8AC33422}"/>
              </a:ext>
            </a:extLst>
          </p:cNvPr>
          <p:cNvSpPr>
            <a:spLocks noChangeArrowheads="1" noTextEdit="1"/>
          </p:cNvSpPr>
          <p:nvPr>
            <p:ph type="sldImg"/>
          </p:nvPr>
        </p:nvSpPr>
        <p:spPr>
          <a:ln/>
        </p:spPr>
      </p:sp>
      <p:sp>
        <p:nvSpPr>
          <p:cNvPr id="207875" name="Rectangle 3">
            <a:extLst>
              <a:ext uri="{FF2B5EF4-FFF2-40B4-BE49-F238E27FC236}">
                <a16:creationId xmlns:a16="http://schemas.microsoft.com/office/drawing/2014/main" id="{AC346F1D-8829-421A-59AE-651B7DA172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9EDB4253-924D-1094-F346-850499CD8E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104F225A-449D-D544-9F81-4BA9F9C24D2A}" type="slidenum">
              <a:rPr lang="en-US" altLang="en-US" sz="1200" smtClean="0"/>
              <a:pPr/>
              <a:t>96</a:t>
            </a:fld>
            <a:endParaRPr lang="en-US" altLang="en-US" sz="1200"/>
          </a:p>
        </p:txBody>
      </p:sp>
      <p:sp>
        <p:nvSpPr>
          <p:cNvPr id="209922" name="Rectangle 2">
            <a:extLst>
              <a:ext uri="{FF2B5EF4-FFF2-40B4-BE49-F238E27FC236}">
                <a16:creationId xmlns:a16="http://schemas.microsoft.com/office/drawing/2014/main" id="{04B88B35-F371-089E-32C5-F2057B7AD779}"/>
              </a:ext>
            </a:extLst>
          </p:cNvPr>
          <p:cNvSpPr>
            <a:spLocks noChangeArrowheads="1" noTextEdit="1"/>
          </p:cNvSpPr>
          <p:nvPr>
            <p:ph type="sldImg"/>
          </p:nvPr>
        </p:nvSpPr>
        <p:spPr>
          <a:ln/>
        </p:spPr>
      </p:sp>
      <p:sp>
        <p:nvSpPr>
          <p:cNvPr id="209923" name="Rectangle 3">
            <a:extLst>
              <a:ext uri="{FF2B5EF4-FFF2-40B4-BE49-F238E27FC236}">
                <a16:creationId xmlns:a16="http://schemas.microsoft.com/office/drawing/2014/main" id="{58B7623F-E02A-EA87-FA90-E45AE0F2945B}"/>
              </a:ext>
            </a:extLst>
          </p:cNvPr>
          <p:cNvSpPr>
            <a:spLocks noGrp="1" noChangeArrowheads="1"/>
          </p:cNvSpPr>
          <p:nvPr>
            <p:ph type="body" idx="1"/>
          </p:nvPr>
        </p:nvSpPr>
        <p:spPr>
          <a:xfrm>
            <a:off x="457200" y="4343400"/>
            <a:ext cx="6096000" cy="434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b="1">
                <a:cs typeface="Times New Roman" panose="02020603050405020304" pitchFamily="18" charset="0"/>
              </a:rPr>
              <a:t>(13) Shaykh Kazim, surnamed Samandar [A legendary bird supposed to live in fire - RB3, 89 Phoenix ACEBF 303] Born in Qazvin (c150 km NW Tihran) 7 Feb 1844.[ABBC 1844] His father was a Baha’i of great distinction. Shaykh Kazim-i-Samandar excelled both in trade and in learning. [EB 200] A...as soon as Baha’u’llah made known His Mission, Samandar gave Him his fealty.[EB 200] He twice obtained the presence of Baha’u’llah. [EB 206]He first attained the presence of Baha’u’llah in Akka sometime in 1874 or 1875.[EB 200] The 2</a:t>
            </a:r>
            <a:r>
              <a:rPr lang="en-US" altLang="en-US" sz="1400" b="1" baseline="30000">
                <a:cs typeface="Times New Roman" panose="02020603050405020304" pitchFamily="18" charset="0"/>
              </a:rPr>
              <a:t>nd</a:t>
            </a:r>
            <a:r>
              <a:rPr lang="en-US" altLang="en-US" sz="1400" b="1">
                <a:cs typeface="Times New Roman" panose="02020603050405020304" pitchFamily="18" charset="0"/>
              </a:rPr>
              <a:t> time he attained the presence was between 1890 and 1891.[EB 208] Between 1899 and 1900 Samandar made a third pilgrimage. This time to visit ‘Abdu’l-Baha.[EB 209] AHis [Samandar’s] daughter Thurayya had been married to Mirza Diya’u’llah, the third surviving son of Baha’u’lah and a breaker of His Covenant.[EB 209] Diya’u’llah was alredy dead and Thurayya had to meet her father in the Most Holy Tomb. The Covenant-Breakers refused to let her leave the Mansion of Bahji. She too wished to be near her husband’s grave, which was in the chamber adjacent to the MHT. Samandar went to the home of  ‘Abdu’l-Baha in ‘Akka. The Master advised Samandar to leave his wife there, which he did.</a:t>
            </a:r>
            <a:r>
              <a:rPr lang="en-US" altLang="en-US"/>
              <a:t>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68A209E4-DE40-DC79-D3C8-E3CD0FF31F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5AE38F8E-947B-1C4C-9B89-15FB02D50B65}" type="slidenum">
              <a:rPr lang="en-US" altLang="en-US" sz="1200" smtClean="0"/>
              <a:pPr/>
              <a:t>97</a:t>
            </a:fld>
            <a:endParaRPr lang="en-US" altLang="en-US" sz="1200"/>
          </a:p>
        </p:txBody>
      </p:sp>
      <p:sp>
        <p:nvSpPr>
          <p:cNvPr id="211970" name="Rectangle 2">
            <a:extLst>
              <a:ext uri="{FF2B5EF4-FFF2-40B4-BE49-F238E27FC236}">
                <a16:creationId xmlns:a16="http://schemas.microsoft.com/office/drawing/2014/main" id="{5C6BC399-E6A1-4CC7-7A12-C12EFF154243}"/>
              </a:ext>
            </a:extLst>
          </p:cNvPr>
          <p:cNvSpPr>
            <a:spLocks noChangeArrowheads="1" noTextEdit="1"/>
          </p:cNvSpPr>
          <p:nvPr>
            <p:ph type="sldImg"/>
          </p:nvPr>
        </p:nvSpPr>
        <p:spPr>
          <a:ln/>
        </p:spPr>
      </p:sp>
      <p:sp>
        <p:nvSpPr>
          <p:cNvPr id="211971" name="Rectangle 3">
            <a:extLst>
              <a:ext uri="{FF2B5EF4-FFF2-40B4-BE49-F238E27FC236}">
                <a16:creationId xmlns:a16="http://schemas.microsoft.com/office/drawing/2014/main" id="{20222BE5-71F0-E4AF-CCEA-AB4140A621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2800" b="1">
                <a:cs typeface="Times New Roman" panose="02020603050405020304" pitchFamily="18" charset="0"/>
              </a:rPr>
              <a:t>Over the course of 63 years (age 11 to 74) Samandar kept meticulous records of his teaching and business journeys.[EB 211]Tablets revealed in his honour by Baha’u’llah were legion. [EB 215] Baha’u’llah Himself testified that were they collected together they would make a book. [EB 215] He died in in 1918.[EB 211]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1AA0A52E-FD8D-F7CB-CD96-C3A25FC969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389455CF-D57E-E843-8910-ADC8D9D98C1E}" type="slidenum">
              <a:rPr lang="en-US" altLang="en-US" sz="1200" smtClean="0"/>
              <a:pPr/>
              <a:t>98</a:t>
            </a:fld>
            <a:endParaRPr lang="en-US" altLang="en-US" sz="1200"/>
          </a:p>
        </p:txBody>
      </p:sp>
      <p:sp>
        <p:nvSpPr>
          <p:cNvPr id="214018" name="Rectangle 2">
            <a:extLst>
              <a:ext uri="{FF2B5EF4-FFF2-40B4-BE49-F238E27FC236}">
                <a16:creationId xmlns:a16="http://schemas.microsoft.com/office/drawing/2014/main" id="{DED2FCB1-AA8F-E16C-B48B-AA8B30842EBB}"/>
              </a:ext>
            </a:extLst>
          </p:cNvPr>
          <p:cNvSpPr>
            <a:spLocks noChangeArrowheads="1" noTextEdit="1"/>
          </p:cNvSpPr>
          <p:nvPr>
            <p:ph type="sldImg"/>
          </p:nvPr>
        </p:nvSpPr>
        <p:spPr>
          <a:ln/>
        </p:spPr>
      </p:sp>
      <p:sp>
        <p:nvSpPr>
          <p:cNvPr id="214019" name="Rectangle 3">
            <a:extLst>
              <a:ext uri="{FF2B5EF4-FFF2-40B4-BE49-F238E27FC236}">
                <a16:creationId xmlns:a16="http://schemas.microsoft.com/office/drawing/2014/main" id="{7880A448-8410-F731-1959-E51FB199002D}"/>
              </a:ext>
            </a:extLst>
          </p:cNvPr>
          <p:cNvSpPr>
            <a:spLocks noGrp="1" noChangeArrowheads="1"/>
          </p:cNvSpPr>
          <p:nvPr>
            <p:ph type="body" idx="1"/>
          </p:nvPr>
        </p:nvSpPr>
        <p:spPr>
          <a:xfrm>
            <a:off x="152400" y="4343400"/>
            <a:ext cx="6705600"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600" b="1">
                <a:cs typeface="Times New Roman" panose="02020603050405020304" pitchFamily="18" charset="0"/>
              </a:rPr>
              <a:t>(13) Shaykh Kazim, surnamed Samandar [A legendary bird supposed to live in fire - RB3, 89 Phoenix ACEBF 303] Born in Qazvin (c150 km NW Tihran) 7 Feb 1844.[ABBC 1844] His father was a Baha’i of great distinction. Shaykh Kazim-i-Samandar excelled both in trade and in learning. [EB 200]...as soon as Baha’u’llah made known His Mission, Samandar gave Him his fealty.[EB 200] He twice obtained the presence of Baha’u’llah. [EB 206]He first attained the presence of Baha’u’llah in Akka sometime in 1874 or 1875.[EB 200] The 2</a:t>
            </a:r>
            <a:r>
              <a:rPr lang="en-US" altLang="en-US" sz="1600" b="1" baseline="30000">
                <a:cs typeface="Times New Roman" panose="02020603050405020304" pitchFamily="18" charset="0"/>
              </a:rPr>
              <a:t>nd</a:t>
            </a:r>
            <a:r>
              <a:rPr lang="en-US" altLang="en-US" sz="1600" b="1">
                <a:cs typeface="Times New Roman" panose="02020603050405020304" pitchFamily="18" charset="0"/>
              </a:rPr>
              <a:t> time he attained the presence was between 1890 and 1891.[EB 208] Between 1899 and 1900 Samandar made a third pilgrimage. This time to visit ‘Abdu’l-Baha.[EB 209] His [Samandar’s] daughter Thurayya had been married to Mirza Diya’u’llah, the third surviving son of Baha’u’lah and a breaker of His Covenant.[EB 209] Diya’u’llah was alredy dead and Thurayya had to meet her father in the Most Holy Tomb. The Covenant-Breakers refused to let her leave the Mansion of Bahji. She too wished to be near her husband’s grave, which was in the chamber adjacent to the MHT. Samandar went to the home of  ‘Abdu’l-Baha in ‘Akka. The Master advised Samandar to leave his wife there, which he did.</a:t>
            </a:r>
            <a:r>
              <a:rPr lang="en-US" altLang="en-US" sz="1600" b="1"/>
              <a: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600E27E0-3F60-595C-3AD5-64690EC04F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Monotype Corsiva" panose="03010101010201010101" pitchFamily="66" charset="0"/>
              </a:defRPr>
            </a:lvl1pPr>
            <a:lvl2pPr marL="742950" indent="-285750">
              <a:defRPr sz="2400">
                <a:solidFill>
                  <a:schemeClr val="tx1"/>
                </a:solidFill>
                <a:latin typeface="Monotype Corsiva" panose="03010101010201010101" pitchFamily="66" charset="0"/>
              </a:defRPr>
            </a:lvl2pPr>
            <a:lvl3pPr marL="1143000" indent="-228600">
              <a:defRPr sz="2400">
                <a:solidFill>
                  <a:schemeClr val="tx1"/>
                </a:solidFill>
                <a:latin typeface="Monotype Corsiva" panose="03010101010201010101" pitchFamily="66" charset="0"/>
              </a:defRPr>
            </a:lvl3pPr>
            <a:lvl4pPr marL="1600200" indent="-228600">
              <a:defRPr sz="2400">
                <a:solidFill>
                  <a:schemeClr val="tx1"/>
                </a:solidFill>
                <a:latin typeface="Monotype Corsiva" panose="03010101010201010101" pitchFamily="66" charset="0"/>
              </a:defRPr>
            </a:lvl4pPr>
            <a:lvl5pPr marL="2057400" indent="-228600">
              <a:defRPr sz="2400">
                <a:solidFill>
                  <a:schemeClr val="tx1"/>
                </a:solidFill>
                <a:latin typeface="Monotype Corsiva" panose="03010101010201010101" pitchFamily="66" charset="0"/>
              </a:defRPr>
            </a:lvl5pPr>
            <a:lvl6pPr marL="2514600" indent="-228600"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eaLnBrk="0" fontAlgn="base" hangingPunct="0">
              <a:spcBef>
                <a:spcPct val="0"/>
              </a:spcBef>
              <a:spcAft>
                <a:spcPct val="0"/>
              </a:spcAft>
              <a:defRPr sz="2400">
                <a:solidFill>
                  <a:schemeClr val="tx1"/>
                </a:solidFill>
                <a:latin typeface="Monotype Corsiva" panose="03010101010201010101" pitchFamily="66" charset="0"/>
              </a:defRPr>
            </a:lvl9pPr>
          </a:lstStyle>
          <a:p>
            <a:fld id="{C01C6C8F-5BF8-8547-A6F4-65FED57F6A32}" type="slidenum">
              <a:rPr lang="en-US" altLang="en-US" sz="1200" smtClean="0"/>
              <a:pPr/>
              <a:t>99</a:t>
            </a:fld>
            <a:endParaRPr lang="en-US" altLang="en-US" sz="1200"/>
          </a:p>
        </p:txBody>
      </p:sp>
      <p:sp>
        <p:nvSpPr>
          <p:cNvPr id="216066" name="Rectangle 2">
            <a:extLst>
              <a:ext uri="{FF2B5EF4-FFF2-40B4-BE49-F238E27FC236}">
                <a16:creationId xmlns:a16="http://schemas.microsoft.com/office/drawing/2014/main" id="{53C0150B-AD94-B7EA-C664-F4AE438660C6}"/>
              </a:ext>
            </a:extLst>
          </p:cNvPr>
          <p:cNvSpPr>
            <a:spLocks noChangeArrowheads="1" noTextEdit="1"/>
          </p:cNvSpPr>
          <p:nvPr>
            <p:ph type="sldImg"/>
          </p:nvPr>
        </p:nvSpPr>
        <p:spPr>
          <a:ln/>
        </p:spPr>
      </p:sp>
      <p:sp>
        <p:nvSpPr>
          <p:cNvPr id="216067" name="Rectangle 3">
            <a:extLst>
              <a:ext uri="{FF2B5EF4-FFF2-40B4-BE49-F238E27FC236}">
                <a16:creationId xmlns:a16="http://schemas.microsoft.com/office/drawing/2014/main" id="{70BABFAC-12E2-E54D-7337-7BEEED162F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88F84F3-8C4F-F70E-68CA-243E97F7E8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FC7C5A-F55B-6C6E-4E5C-F52248CD55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F357695-C5E2-9EF4-E33F-F2ADFE917939}"/>
              </a:ext>
            </a:extLst>
          </p:cNvPr>
          <p:cNvSpPr>
            <a:spLocks noGrp="1" noChangeArrowheads="1"/>
          </p:cNvSpPr>
          <p:nvPr>
            <p:ph type="sldNum" sz="quarter" idx="12"/>
          </p:nvPr>
        </p:nvSpPr>
        <p:spPr>
          <a:ln/>
        </p:spPr>
        <p:txBody>
          <a:bodyPr/>
          <a:lstStyle>
            <a:lvl1pPr>
              <a:defRPr/>
            </a:lvl1pPr>
          </a:lstStyle>
          <a:p>
            <a:pPr>
              <a:defRPr/>
            </a:pPr>
            <a:fld id="{D52F11D6-56F5-A84D-AE6C-85E16E837DD4}" type="slidenum">
              <a:rPr lang="en-US" altLang="en-US"/>
              <a:pPr>
                <a:defRPr/>
              </a:pPr>
              <a:t>‹#›</a:t>
            </a:fld>
            <a:endParaRPr lang="en-US" altLang="en-US"/>
          </a:p>
        </p:txBody>
      </p:sp>
    </p:spTree>
    <p:extLst>
      <p:ext uri="{BB962C8B-B14F-4D97-AF65-F5344CB8AC3E}">
        <p14:creationId xmlns:p14="http://schemas.microsoft.com/office/powerpoint/2010/main" val="8556593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F0A4D8-2C22-8440-916D-C5444D2A95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6607E54-3559-C912-07F3-31C0A249B7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D915E3-4218-4A99-9D60-71AC245FE59C}"/>
              </a:ext>
            </a:extLst>
          </p:cNvPr>
          <p:cNvSpPr>
            <a:spLocks noGrp="1" noChangeArrowheads="1"/>
          </p:cNvSpPr>
          <p:nvPr>
            <p:ph type="sldNum" sz="quarter" idx="12"/>
          </p:nvPr>
        </p:nvSpPr>
        <p:spPr>
          <a:ln/>
        </p:spPr>
        <p:txBody>
          <a:bodyPr/>
          <a:lstStyle>
            <a:lvl1pPr>
              <a:defRPr/>
            </a:lvl1pPr>
          </a:lstStyle>
          <a:p>
            <a:pPr>
              <a:defRPr/>
            </a:pPr>
            <a:fld id="{B660F005-9110-EE45-A596-0BC082DD7E6C}" type="slidenum">
              <a:rPr lang="en-US" altLang="en-US"/>
              <a:pPr>
                <a:defRPr/>
              </a:pPr>
              <a:t>‹#›</a:t>
            </a:fld>
            <a:endParaRPr lang="en-US" altLang="en-US"/>
          </a:p>
        </p:txBody>
      </p:sp>
    </p:spTree>
    <p:extLst>
      <p:ext uri="{BB962C8B-B14F-4D97-AF65-F5344CB8AC3E}">
        <p14:creationId xmlns:p14="http://schemas.microsoft.com/office/powerpoint/2010/main" val="306395207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50AB1C-EBE5-57A1-35A1-D0576EB971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4C1AF0D-7470-8E58-0BFF-693ACC97B9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3F31C92-42D0-C608-1008-528A4287CFA2}"/>
              </a:ext>
            </a:extLst>
          </p:cNvPr>
          <p:cNvSpPr>
            <a:spLocks noGrp="1" noChangeArrowheads="1"/>
          </p:cNvSpPr>
          <p:nvPr>
            <p:ph type="sldNum" sz="quarter" idx="12"/>
          </p:nvPr>
        </p:nvSpPr>
        <p:spPr>
          <a:ln/>
        </p:spPr>
        <p:txBody>
          <a:bodyPr/>
          <a:lstStyle>
            <a:lvl1pPr>
              <a:defRPr/>
            </a:lvl1pPr>
          </a:lstStyle>
          <a:p>
            <a:pPr>
              <a:defRPr/>
            </a:pPr>
            <a:fld id="{0411BBFB-3B43-2746-840C-509BEFB21E5C}" type="slidenum">
              <a:rPr lang="en-US" altLang="en-US"/>
              <a:pPr>
                <a:defRPr/>
              </a:pPr>
              <a:t>‹#›</a:t>
            </a:fld>
            <a:endParaRPr lang="en-US" altLang="en-US"/>
          </a:p>
        </p:txBody>
      </p:sp>
    </p:spTree>
    <p:extLst>
      <p:ext uri="{BB962C8B-B14F-4D97-AF65-F5344CB8AC3E}">
        <p14:creationId xmlns:p14="http://schemas.microsoft.com/office/powerpoint/2010/main" val="24278840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8CC921-0B1F-DDEA-3591-213D077B26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E66CD5-D67A-59E5-A38C-55E6A6E714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952A1DB-3375-F338-8344-553CF9819D25}"/>
              </a:ext>
            </a:extLst>
          </p:cNvPr>
          <p:cNvSpPr>
            <a:spLocks noGrp="1" noChangeArrowheads="1"/>
          </p:cNvSpPr>
          <p:nvPr>
            <p:ph type="sldNum" sz="quarter" idx="12"/>
          </p:nvPr>
        </p:nvSpPr>
        <p:spPr>
          <a:ln/>
        </p:spPr>
        <p:txBody>
          <a:bodyPr/>
          <a:lstStyle>
            <a:lvl1pPr>
              <a:defRPr/>
            </a:lvl1pPr>
          </a:lstStyle>
          <a:p>
            <a:pPr>
              <a:defRPr/>
            </a:pPr>
            <a:fld id="{F0A24DC0-0FFA-F74C-B7E8-37C1D17615C5}" type="slidenum">
              <a:rPr lang="en-US" altLang="en-US"/>
              <a:pPr>
                <a:defRPr/>
              </a:pPr>
              <a:t>‹#›</a:t>
            </a:fld>
            <a:endParaRPr lang="en-US" altLang="en-US"/>
          </a:p>
        </p:txBody>
      </p:sp>
    </p:spTree>
    <p:extLst>
      <p:ext uri="{BB962C8B-B14F-4D97-AF65-F5344CB8AC3E}">
        <p14:creationId xmlns:p14="http://schemas.microsoft.com/office/powerpoint/2010/main" val="18983095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E008970-AF3F-24EC-41E5-023DD81B10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FFE195-9B1D-DF39-EE3F-7ECDE266F2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D5015D-D4D3-10C2-26B8-E42BB0AB8F62}"/>
              </a:ext>
            </a:extLst>
          </p:cNvPr>
          <p:cNvSpPr>
            <a:spLocks noGrp="1" noChangeArrowheads="1"/>
          </p:cNvSpPr>
          <p:nvPr>
            <p:ph type="sldNum" sz="quarter" idx="12"/>
          </p:nvPr>
        </p:nvSpPr>
        <p:spPr>
          <a:ln/>
        </p:spPr>
        <p:txBody>
          <a:bodyPr/>
          <a:lstStyle>
            <a:lvl1pPr>
              <a:defRPr/>
            </a:lvl1pPr>
          </a:lstStyle>
          <a:p>
            <a:pPr>
              <a:defRPr/>
            </a:pPr>
            <a:fld id="{8EE89953-4BDD-534B-8C18-281551C8C98A}" type="slidenum">
              <a:rPr lang="en-US" altLang="en-US"/>
              <a:pPr>
                <a:defRPr/>
              </a:pPr>
              <a:t>‹#›</a:t>
            </a:fld>
            <a:endParaRPr lang="en-US" altLang="en-US"/>
          </a:p>
        </p:txBody>
      </p:sp>
    </p:spTree>
    <p:extLst>
      <p:ext uri="{BB962C8B-B14F-4D97-AF65-F5344CB8AC3E}">
        <p14:creationId xmlns:p14="http://schemas.microsoft.com/office/powerpoint/2010/main" val="27502698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664066-BAA8-B059-5ECE-BF4B3A1405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65C169-D05A-5850-E9D4-8099E2D2D5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E3CE293-E12C-7689-2845-8C117CACC4F4}"/>
              </a:ext>
            </a:extLst>
          </p:cNvPr>
          <p:cNvSpPr>
            <a:spLocks noGrp="1" noChangeArrowheads="1"/>
          </p:cNvSpPr>
          <p:nvPr>
            <p:ph type="sldNum" sz="quarter" idx="12"/>
          </p:nvPr>
        </p:nvSpPr>
        <p:spPr>
          <a:ln/>
        </p:spPr>
        <p:txBody>
          <a:bodyPr/>
          <a:lstStyle>
            <a:lvl1pPr>
              <a:defRPr/>
            </a:lvl1pPr>
          </a:lstStyle>
          <a:p>
            <a:pPr>
              <a:defRPr/>
            </a:pPr>
            <a:fld id="{151610E1-AE40-E848-92F6-11671556C37D}" type="slidenum">
              <a:rPr lang="en-US" altLang="en-US"/>
              <a:pPr>
                <a:defRPr/>
              </a:pPr>
              <a:t>‹#›</a:t>
            </a:fld>
            <a:endParaRPr lang="en-US" altLang="en-US"/>
          </a:p>
        </p:txBody>
      </p:sp>
    </p:spTree>
    <p:extLst>
      <p:ext uri="{BB962C8B-B14F-4D97-AF65-F5344CB8AC3E}">
        <p14:creationId xmlns:p14="http://schemas.microsoft.com/office/powerpoint/2010/main" val="41904678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AE3CF6-87F5-2A57-E0EF-1CB33B4648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9DD3B63-AA92-61E5-5FD1-D95EA3B05A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2A649E2-E4A6-DB88-1D4B-6FDFAA1D674A}"/>
              </a:ext>
            </a:extLst>
          </p:cNvPr>
          <p:cNvSpPr>
            <a:spLocks noGrp="1" noChangeArrowheads="1"/>
          </p:cNvSpPr>
          <p:nvPr>
            <p:ph type="sldNum" sz="quarter" idx="12"/>
          </p:nvPr>
        </p:nvSpPr>
        <p:spPr>
          <a:ln/>
        </p:spPr>
        <p:txBody>
          <a:bodyPr/>
          <a:lstStyle>
            <a:lvl1pPr>
              <a:defRPr/>
            </a:lvl1pPr>
          </a:lstStyle>
          <a:p>
            <a:pPr>
              <a:defRPr/>
            </a:pPr>
            <a:fld id="{20F4BAA3-CF6C-AB43-927E-F44243EED2CF}" type="slidenum">
              <a:rPr lang="en-US" altLang="en-US"/>
              <a:pPr>
                <a:defRPr/>
              </a:pPr>
              <a:t>‹#›</a:t>
            </a:fld>
            <a:endParaRPr lang="en-US" altLang="en-US"/>
          </a:p>
        </p:txBody>
      </p:sp>
    </p:spTree>
    <p:extLst>
      <p:ext uri="{BB962C8B-B14F-4D97-AF65-F5344CB8AC3E}">
        <p14:creationId xmlns:p14="http://schemas.microsoft.com/office/powerpoint/2010/main" val="7266052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C697E7-B086-72D3-BC7D-EB44AA29DD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2DEC59A-17ED-131E-AD3A-0BBF1DAE8D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A4AB93A-E1A0-8513-0512-712AEDAE5B46}"/>
              </a:ext>
            </a:extLst>
          </p:cNvPr>
          <p:cNvSpPr>
            <a:spLocks noGrp="1" noChangeArrowheads="1"/>
          </p:cNvSpPr>
          <p:nvPr>
            <p:ph type="sldNum" sz="quarter" idx="12"/>
          </p:nvPr>
        </p:nvSpPr>
        <p:spPr>
          <a:ln/>
        </p:spPr>
        <p:txBody>
          <a:bodyPr/>
          <a:lstStyle>
            <a:lvl1pPr>
              <a:defRPr/>
            </a:lvl1pPr>
          </a:lstStyle>
          <a:p>
            <a:pPr>
              <a:defRPr/>
            </a:pPr>
            <a:fld id="{35748A02-E339-3A4E-897F-FECD3D4D306C}" type="slidenum">
              <a:rPr lang="en-US" altLang="en-US"/>
              <a:pPr>
                <a:defRPr/>
              </a:pPr>
              <a:t>‹#›</a:t>
            </a:fld>
            <a:endParaRPr lang="en-US" altLang="en-US"/>
          </a:p>
        </p:txBody>
      </p:sp>
    </p:spTree>
    <p:extLst>
      <p:ext uri="{BB962C8B-B14F-4D97-AF65-F5344CB8AC3E}">
        <p14:creationId xmlns:p14="http://schemas.microsoft.com/office/powerpoint/2010/main" val="42944545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EF80F3-69B3-217A-1F4F-BC26B5EA0C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EE72A9-179B-9777-B1C2-F4B810F515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753298D-C224-6FCE-E994-D109B127868D}"/>
              </a:ext>
            </a:extLst>
          </p:cNvPr>
          <p:cNvSpPr>
            <a:spLocks noGrp="1" noChangeArrowheads="1"/>
          </p:cNvSpPr>
          <p:nvPr>
            <p:ph type="sldNum" sz="quarter" idx="12"/>
          </p:nvPr>
        </p:nvSpPr>
        <p:spPr>
          <a:ln/>
        </p:spPr>
        <p:txBody>
          <a:bodyPr/>
          <a:lstStyle>
            <a:lvl1pPr>
              <a:defRPr/>
            </a:lvl1pPr>
          </a:lstStyle>
          <a:p>
            <a:pPr>
              <a:defRPr/>
            </a:pPr>
            <a:fld id="{20C3E9C4-D36C-2346-B62C-D448EEBFF1C2}" type="slidenum">
              <a:rPr lang="en-US" altLang="en-US"/>
              <a:pPr>
                <a:defRPr/>
              </a:pPr>
              <a:t>‹#›</a:t>
            </a:fld>
            <a:endParaRPr lang="en-US" altLang="en-US"/>
          </a:p>
        </p:txBody>
      </p:sp>
    </p:spTree>
    <p:extLst>
      <p:ext uri="{BB962C8B-B14F-4D97-AF65-F5344CB8AC3E}">
        <p14:creationId xmlns:p14="http://schemas.microsoft.com/office/powerpoint/2010/main" val="372009367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2FB8920-013E-B522-E1C4-4E57B7E811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4375CD4-08AC-C77F-4B11-F981DA8E58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91BE18-DDFE-D665-B64B-BEB84C4CD337}"/>
              </a:ext>
            </a:extLst>
          </p:cNvPr>
          <p:cNvSpPr>
            <a:spLocks noGrp="1" noChangeArrowheads="1"/>
          </p:cNvSpPr>
          <p:nvPr>
            <p:ph type="sldNum" sz="quarter" idx="12"/>
          </p:nvPr>
        </p:nvSpPr>
        <p:spPr>
          <a:ln/>
        </p:spPr>
        <p:txBody>
          <a:bodyPr/>
          <a:lstStyle>
            <a:lvl1pPr>
              <a:defRPr/>
            </a:lvl1pPr>
          </a:lstStyle>
          <a:p>
            <a:pPr>
              <a:defRPr/>
            </a:pPr>
            <a:fld id="{4F4C8D9B-594D-C54D-9E41-9D450CA4BF50}" type="slidenum">
              <a:rPr lang="en-US" altLang="en-US"/>
              <a:pPr>
                <a:defRPr/>
              </a:pPr>
              <a:t>‹#›</a:t>
            </a:fld>
            <a:endParaRPr lang="en-US" altLang="en-US"/>
          </a:p>
        </p:txBody>
      </p:sp>
    </p:spTree>
    <p:extLst>
      <p:ext uri="{BB962C8B-B14F-4D97-AF65-F5344CB8AC3E}">
        <p14:creationId xmlns:p14="http://schemas.microsoft.com/office/powerpoint/2010/main" val="34194483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DF934D2-128A-B464-8434-DF6B49C5DE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4D2F4BA-A456-DC9B-5045-ACB56D8DF6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82CE5EA-9EC1-8A43-EE59-6FAA5BAAE8FD}"/>
              </a:ext>
            </a:extLst>
          </p:cNvPr>
          <p:cNvSpPr>
            <a:spLocks noGrp="1" noChangeArrowheads="1"/>
          </p:cNvSpPr>
          <p:nvPr>
            <p:ph type="sldNum" sz="quarter" idx="12"/>
          </p:nvPr>
        </p:nvSpPr>
        <p:spPr>
          <a:ln/>
        </p:spPr>
        <p:txBody>
          <a:bodyPr/>
          <a:lstStyle>
            <a:lvl1pPr>
              <a:defRPr/>
            </a:lvl1pPr>
          </a:lstStyle>
          <a:p>
            <a:pPr>
              <a:defRPr/>
            </a:pPr>
            <a:fld id="{2DD5A733-6739-764B-BD2F-735F201E3407}" type="slidenum">
              <a:rPr lang="en-US" altLang="en-US"/>
              <a:pPr>
                <a:defRPr/>
              </a:pPr>
              <a:t>‹#›</a:t>
            </a:fld>
            <a:endParaRPr lang="en-US" altLang="en-US"/>
          </a:p>
        </p:txBody>
      </p:sp>
    </p:spTree>
    <p:extLst>
      <p:ext uri="{BB962C8B-B14F-4D97-AF65-F5344CB8AC3E}">
        <p14:creationId xmlns:p14="http://schemas.microsoft.com/office/powerpoint/2010/main" val="24049566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D2D2CC-E646-AA04-1FE5-37D5C4E2B38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8C2E96A-61E9-AA7C-DBBE-C6ACA9FAF85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2923BB5-B051-FBCB-507E-75DA9B9BDC11}"/>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id="{AF4648A3-1A95-1306-E726-86C00EE9B9D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id="{5E0C83A5-F7A6-F245-5139-EB7F0EC5300A}"/>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A538D212-913A-9E41-93B2-A7FE02A286A7}" type="slidenum">
              <a:rPr lang="en-US" altLang="en-US"/>
              <a:pPr>
                <a:defRPr/>
              </a:pPr>
              <a:t>‹#›</a:t>
            </a:fld>
            <a:endParaRPr lang="en-US" altLang="en-US"/>
          </a:p>
        </p:txBody>
      </p:sp>
      <p:sp>
        <p:nvSpPr>
          <p:cNvPr id="1031" name="Rectangle 8">
            <a:extLst>
              <a:ext uri="{FF2B5EF4-FFF2-40B4-BE49-F238E27FC236}">
                <a16:creationId xmlns:a16="http://schemas.microsoft.com/office/drawing/2014/main" id="{3F51C080-F62B-CA2A-9B10-9467174BE2B0}"/>
              </a:ext>
            </a:extLst>
          </p:cNvPr>
          <p:cNvSpPr>
            <a:spLocks noChangeArrowheads="1"/>
          </p:cNvSpPr>
          <p:nvPr userDrawn="1"/>
        </p:nvSpPr>
        <p:spPr bwMode="auto">
          <a:xfrm>
            <a:off x="0" y="0"/>
            <a:ext cx="9144000" cy="6858000"/>
          </a:xfrm>
          <a:prstGeom prst="rect">
            <a:avLst/>
          </a:prstGeom>
          <a:gradFill rotWithShape="0">
            <a:gsLst>
              <a:gs pos="0">
                <a:srgbClr val="66CCFF"/>
              </a:gs>
              <a:gs pos="100000">
                <a:srgbClr val="0000FF"/>
              </a:gs>
            </a:gsLst>
            <a:lin ang="5400000" scaled="1"/>
          </a:gradFill>
          <a:ln w="9525">
            <a:solidFill>
              <a:schemeClr val="tx1"/>
            </a:solidFill>
            <a:miter lim="800000"/>
            <a:headEnd/>
            <a:tailEnd/>
          </a:ln>
          <a:effectLst/>
        </p:spPr>
        <p:txBody>
          <a:bodyPr wrap="none" anchor="ctr"/>
          <a:lstStyle>
            <a:lvl1pPr algn="ctr">
              <a:defRPr sz="2400">
                <a:solidFill>
                  <a:schemeClr val="tx1"/>
                </a:solidFill>
                <a:latin typeface="Monotype Corsiva" panose="03010101010201010101" pitchFamily="66" charset="0"/>
              </a:defRPr>
            </a:lvl1pPr>
            <a:lvl2pPr marL="742950" indent="-285750" algn="ctr">
              <a:defRPr sz="2400">
                <a:solidFill>
                  <a:schemeClr val="tx1"/>
                </a:solidFill>
                <a:latin typeface="Monotype Corsiva" panose="03010101010201010101" pitchFamily="66" charset="0"/>
              </a:defRPr>
            </a:lvl2pPr>
            <a:lvl3pPr marL="1143000" indent="-228600" algn="ctr">
              <a:defRPr sz="2400">
                <a:solidFill>
                  <a:schemeClr val="tx1"/>
                </a:solidFill>
                <a:latin typeface="Monotype Corsiva" panose="03010101010201010101" pitchFamily="66" charset="0"/>
              </a:defRPr>
            </a:lvl3pPr>
            <a:lvl4pPr marL="1600200" indent="-228600" algn="ctr">
              <a:defRPr sz="2400">
                <a:solidFill>
                  <a:schemeClr val="tx1"/>
                </a:solidFill>
                <a:latin typeface="Monotype Corsiva" panose="03010101010201010101" pitchFamily="66" charset="0"/>
              </a:defRPr>
            </a:lvl4pPr>
            <a:lvl5pPr marL="2057400" indent="-228600" algn="ctr">
              <a:defRPr sz="2400">
                <a:solidFill>
                  <a:schemeClr val="tx1"/>
                </a:solidFill>
                <a:latin typeface="Monotype Corsiva" panose="03010101010201010101" pitchFamily="66" charset="0"/>
              </a:defRPr>
            </a:lvl5pPr>
            <a:lvl6pPr marL="2514600" indent="-228600" algn="ctr" eaLnBrk="0" fontAlgn="base" hangingPunct="0">
              <a:spcBef>
                <a:spcPct val="0"/>
              </a:spcBef>
              <a:spcAft>
                <a:spcPct val="0"/>
              </a:spcAft>
              <a:defRPr sz="2400">
                <a:solidFill>
                  <a:schemeClr val="tx1"/>
                </a:solidFill>
                <a:latin typeface="Monotype Corsiva" panose="03010101010201010101" pitchFamily="66" charset="0"/>
              </a:defRPr>
            </a:lvl6pPr>
            <a:lvl7pPr marL="2971800" indent="-228600" algn="ctr" eaLnBrk="0" fontAlgn="base" hangingPunct="0">
              <a:spcBef>
                <a:spcPct val="0"/>
              </a:spcBef>
              <a:spcAft>
                <a:spcPct val="0"/>
              </a:spcAft>
              <a:defRPr sz="2400">
                <a:solidFill>
                  <a:schemeClr val="tx1"/>
                </a:solidFill>
                <a:latin typeface="Monotype Corsiva" panose="03010101010201010101" pitchFamily="66" charset="0"/>
              </a:defRPr>
            </a:lvl7pPr>
            <a:lvl8pPr marL="3429000" indent="-228600" algn="ctr" eaLnBrk="0" fontAlgn="base" hangingPunct="0">
              <a:spcBef>
                <a:spcPct val="0"/>
              </a:spcBef>
              <a:spcAft>
                <a:spcPct val="0"/>
              </a:spcAft>
              <a:defRPr sz="2400">
                <a:solidFill>
                  <a:schemeClr val="tx1"/>
                </a:solidFill>
                <a:latin typeface="Monotype Corsiva" panose="03010101010201010101" pitchFamily="66" charset="0"/>
              </a:defRPr>
            </a:lvl8pPr>
            <a:lvl9pPr marL="3886200" indent="-228600" algn="ctr" eaLnBrk="0" fontAlgn="base" hangingPunct="0">
              <a:spcBef>
                <a:spcPct val="0"/>
              </a:spcBef>
              <a:spcAft>
                <a:spcPct val="0"/>
              </a:spcAft>
              <a:defRPr sz="2400">
                <a:solidFill>
                  <a:schemeClr val="tx1"/>
                </a:solidFill>
                <a:latin typeface="Monotype Corsiva" panose="03010101010201010101" pitchFamily="66"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3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Documents%20and%20Settings/Duane%20Troxel/Desktop/BAHA/SON%20OF%20BEING%2020%20SEC.wav" TargetMode="External"/><Relationship Id="rId1" Type="http://schemas.microsoft.com/office/2007/relationships/media" Target="file:///C:/Documents%20and%20Settings/Duane%20Troxel/Desktop/BAHA/SON%20OF%20BEING%2020%20SEC.wav" TargetMode="Externa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E6966CB2-8D6E-46BE-AFF3-31E16257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Text Box 1026">
            <a:extLst>
              <a:ext uri="{FF2B5EF4-FFF2-40B4-BE49-F238E27FC236}">
                <a16:creationId xmlns:a16="http://schemas.microsoft.com/office/drawing/2014/main" id="{30BF7998-B828-3CB5-A7C4-5CD571B0582F}"/>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2770" name="Picture 1028">
            <a:extLst>
              <a:ext uri="{FF2B5EF4-FFF2-40B4-BE49-F238E27FC236}">
                <a16:creationId xmlns:a16="http://schemas.microsoft.com/office/drawing/2014/main" id="{7A80FB11-7E72-F4C8-D075-144CF7B64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2">
            <a:extLst>
              <a:ext uri="{FF2B5EF4-FFF2-40B4-BE49-F238E27FC236}">
                <a16:creationId xmlns:a16="http://schemas.microsoft.com/office/drawing/2014/main" id="{E9B45EDB-76A7-57B0-71E0-92C11052F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 Box 3">
            <a:extLst>
              <a:ext uri="{FF2B5EF4-FFF2-40B4-BE49-F238E27FC236}">
                <a16:creationId xmlns:a16="http://schemas.microsoft.com/office/drawing/2014/main" id="{5A1FA271-DF56-FFB0-3450-A9E0CE1B3291}"/>
              </a:ext>
            </a:extLst>
          </p:cNvPr>
          <p:cNvSpPr txBox="1">
            <a:spLocks noChangeArrowheads="1"/>
          </p:cNvSpPr>
          <p:nvPr/>
        </p:nvSpPr>
        <p:spPr bwMode="auto">
          <a:xfrm>
            <a:off x="8077200" y="9144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(12)</a:t>
            </a:r>
          </a:p>
        </p:txBody>
      </p:sp>
      <p:sp>
        <p:nvSpPr>
          <p:cNvPr id="217091" name="Text Box 4">
            <a:extLst>
              <a:ext uri="{FF2B5EF4-FFF2-40B4-BE49-F238E27FC236}">
                <a16:creationId xmlns:a16="http://schemas.microsoft.com/office/drawing/2014/main" id="{22488348-9943-0116-AEC4-0544F1B8D088}"/>
              </a:ext>
            </a:extLst>
          </p:cNvPr>
          <p:cNvSpPr txBox="1">
            <a:spLocks noChangeArrowheads="1"/>
          </p:cNvSpPr>
          <p:nvPr/>
        </p:nvSpPr>
        <p:spPr bwMode="auto">
          <a:xfrm>
            <a:off x="4267200" y="3744913"/>
            <a:ext cx="4876800" cy="3262312"/>
          </a:xfrm>
          <a:prstGeom prst="rect">
            <a:avLst/>
          </a:prstGeom>
          <a:solidFill>
            <a:srgbClr val="003366"/>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rPr>
              <a:t>Mullá Muhammad-i-Zarandi</a:t>
            </a:r>
          </a:p>
          <a:p>
            <a:pPr algn="ctr" eaLnBrk="1" hangingPunct="1">
              <a:spcBef>
                <a:spcPct val="50000"/>
              </a:spcBef>
              <a:buFontTx/>
              <a:buNone/>
            </a:pPr>
            <a:r>
              <a:rPr lang="en-US" altLang="en-US" b="1">
                <a:solidFill>
                  <a:schemeClr val="bg1"/>
                </a:solidFill>
              </a:rPr>
              <a:t> Surnamed Nabíl-A’zam</a:t>
            </a:r>
          </a:p>
          <a:p>
            <a:pPr algn="ctr" eaLnBrk="1" hangingPunct="1">
              <a:spcBef>
                <a:spcPct val="50000"/>
              </a:spcBef>
              <a:buFontTx/>
              <a:buNone/>
            </a:pPr>
            <a:r>
              <a:rPr lang="en-US" altLang="en-US" b="1">
                <a:solidFill>
                  <a:schemeClr val="bg1"/>
                </a:solidFill>
              </a:rPr>
              <a:t>Nabíl means “Learned”</a:t>
            </a:r>
          </a:p>
          <a:p>
            <a:pPr algn="ctr" eaLnBrk="1" hangingPunct="1">
              <a:spcBef>
                <a:spcPct val="50000"/>
              </a:spcBef>
              <a:buFontTx/>
              <a:buNone/>
            </a:pPr>
            <a:r>
              <a:rPr lang="en-US" altLang="en-US" b="1">
                <a:solidFill>
                  <a:schemeClr val="bg1"/>
                </a:solidFill>
              </a:rPr>
              <a:t>A’zam means “Greatest”</a:t>
            </a:r>
          </a:p>
        </p:txBody>
      </p:sp>
      <p:sp>
        <p:nvSpPr>
          <p:cNvPr id="217092" name="Text Box 5">
            <a:extLst>
              <a:ext uri="{FF2B5EF4-FFF2-40B4-BE49-F238E27FC236}">
                <a16:creationId xmlns:a16="http://schemas.microsoft.com/office/drawing/2014/main" id="{8D532E5E-AEF4-EBB1-DB66-D385FB345C0B}"/>
              </a:ext>
            </a:extLst>
          </p:cNvPr>
          <p:cNvSpPr txBox="1">
            <a:spLocks noChangeArrowheads="1"/>
          </p:cNvSpPr>
          <p:nvPr/>
        </p:nvSpPr>
        <p:spPr bwMode="auto">
          <a:xfrm>
            <a:off x="0" y="12954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FFFF00"/>
                </a:solidFill>
              </a:rPr>
              <a:t>(14)</a:t>
            </a:r>
          </a:p>
        </p:txBody>
      </p:sp>
      <p:sp>
        <p:nvSpPr>
          <p:cNvPr id="328710" name="Text Box 6">
            <a:extLst>
              <a:ext uri="{FF2B5EF4-FFF2-40B4-BE49-F238E27FC236}">
                <a16:creationId xmlns:a16="http://schemas.microsoft.com/office/drawing/2014/main" id="{F16D5FCD-EFF0-966E-B804-6D7004699E41}"/>
              </a:ext>
            </a:extLst>
          </p:cNvPr>
          <p:cNvSpPr txBox="1">
            <a:spLocks noChangeArrowheads="1"/>
          </p:cNvSpPr>
          <p:nvPr/>
        </p:nvSpPr>
        <p:spPr bwMode="auto">
          <a:xfrm>
            <a:off x="228600" y="2895600"/>
            <a:ext cx="3810000" cy="1160463"/>
          </a:xfrm>
          <a:prstGeom prst="rect">
            <a:avLst/>
          </a:prstGeom>
          <a:solidFill>
            <a:srgbClr val="003366"/>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FFFF00"/>
                </a:solidFill>
                <a:latin typeface="News701 BT" pitchFamily="18" charset="0"/>
              </a:rPr>
              <a:t>Áqá Muhammad</a:t>
            </a:r>
          </a:p>
          <a:p>
            <a:pPr algn="ctr" eaLnBrk="1" hangingPunct="1">
              <a:spcBef>
                <a:spcPct val="50000"/>
              </a:spcBef>
              <a:buFontTx/>
              <a:buNone/>
            </a:pPr>
            <a:r>
              <a:rPr lang="en-US" altLang="en-US" sz="2800">
                <a:solidFill>
                  <a:srgbClr val="FFFF00"/>
                </a:solidFill>
                <a:latin typeface="News701 BT" pitchFamily="18" charset="0"/>
              </a:rPr>
              <a:t>Mustafá-Ba</a:t>
            </a:r>
            <a:r>
              <a:rPr lang="en-US" altLang="en-US" sz="2800" u="sng">
                <a:solidFill>
                  <a:srgbClr val="FFFF00"/>
                </a:solidFill>
                <a:latin typeface="News701 BT" pitchFamily="18" charset="0"/>
              </a:rPr>
              <a:t>gh</a:t>
            </a:r>
            <a:r>
              <a:rPr lang="en-US" altLang="en-US" sz="2800">
                <a:solidFill>
                  <a:srgbClr val="FFFF00"/>
                </a:solidFill>
                <a:latin typeface="News701 BT" pitchFamily="18" charset="0"/>
              </a:rPr>
              <a:t>dádí</a:t>
            </a:r>
          </a:p>
        </p:txBody>
      </p:sp>
      <p:sp>
        <p:nvSpPr>
          <p:cNvPr id="328711" name="Text Box 7">
            <a:extLst>
              <a:ext uri="{FF2B5EF4-FFF2-40B4-BE49-F238E27FC236}">
                <a16:creationId xmlns:a16="http://schemas.microsoft.com/office/drawing/2014/main" id="{2CDE1FE5-660D-5173-4664-EA4B3197EFA6}"/>
              </a:ext>
            </a:extLst>
          </p:cNvPr>
          <p:cNvSpPr txBox="1">
            <a:spLocks noChangeArrowheads="1"/>
          </p:cNvSpPr>
          <p:nvPr/>
        </p:nvSpPr>
        <p:spPr bwMode="auto">
          <a:xfrm>
            <a:off x="0" y="4191000"/>
            <a:ext cx="4419600" cy="2654300"/>
          </a:xfrm>
          <a:prstGeom prst="rect">
            <a:avLst/>
          </a:prstGeom>
          <a:noFill/>
          <a:ln>
            <a:noFill/>
          </a:ln>
          <a:effectLst>
            <a:outerShdw dist="17961" dir="27000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FF00"/>
                </a:solidFill>
                <a:latin typeface="Benguiat Bk BT" pitchFamily="18" charset="0"/>
                <a:cs typeface="Times New Roman" panose="02020603050405020304" pitchFamily="18" charset="0"/>
              </a:rPr>
              <a:t>Assisted with movement of Báb’s remains to ‘Akká. Bahá’u’lláh’s assistant in Beirut. (Father of Dr Zia Baghdadi.)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28710"/>
                                        </p:tgtEl>
                                        <p:attrNameLst>
                                          <p:attrName>style.visibility</p:attrName>
                                        </p:attrNameLst>
                                      </p:cBhvr>
                                      <p:to>
                                        <p:strVal val="visible"/>
                                      </p:to>
                                    </p:set>
                                    <p:animEffect transition="in" filter="dissolve">
                                      <p:cBhvr>
                                        <p:cTn id="7" dur="300"/>
                                        <p:tgtEl>
                                          <p:spTgt spid="328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8711"/>
                                        </p:tgtEl>
                                        <p:attrNameLst>
                                          <p:attrName>style.visibility</p:attrName>
                                        </p:attrNameLst>
                                      </p:cBhvr>
                                      <p:to>
                                        <p:strVal val="visible"/>
                                      </p:to>
                                    </p:set>
                                    <p:animEffect transition="in" filter="dissolve">
                                      <p:cBhvr>
                                        <p:cTn id="12" dur="500"/>
                                        <p:tgtEl>
                                          <p:spTgt spid="328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animBg="1" autoUpdateAnimBg="0"/>
      <p:bldP spid="32871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7" name="Picture 1030">
            <a:extLst>
              <a:ext uri="{FF2B5EF4-FFF2-40B4-BE49-F238E27FC236}">
                <a16:creationId xmlns:a16="http://schemas.microsoft.com/office/drawing/2014/main" id="{1D48D3B4-2E56-D6BF-2E68-2B4A2C939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Text Box 1031">
            <a:extLst>
              <a:ext uri="{FF2B5EF4-FFF2-40B4-BE49-F238E27FC236}">
                <a16:creationId xmlns:a16="http://schemas.microsoft.com/office/drawing/2014/main" id="{EE0C90E4-15E6-5071-C82E-4DBC3E7F70AF}"/>
              </a:ext>
            </a:extLst>
          </p:cNvPr>
          <p:cNvSpPr txBox="1">
            <a:spLocks noChangeArrowheads="1"/>
          </p:cNvSpPr>
          <p:nvPr/>
        </p:nvSpPr>
        <p:spPr bwMode="auto">
          <a:xfrm>
            <a:off x="8077200" y="2286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(14)</a:t>
            </a:r>
          </a:p>
        </p:txBody>
      </p:sp>
      <p:sp>
        <p:nvSpPr>
          <p:cNvPr id="219139" name="Text Box 1032">
            <a:extLst>
              <a:ext uri="{FF2B5EF4-FFF2-40B4-BE49-F238E27FC236}">
                <a16:creationId xmlns:a16="http://schemas.microsoft.com/office/drawing/2014/main" id="{0C4CF231-CAA8-D094-CD24-56EDEECFDB23}"/>
              </a:ext>
            </a:extLst>
          </p:cNvPr>
          <p:cNvSpPr txBox="1">
            <a:spLocks noChangeArrowheads="1"/>
          </p:cNvSpPr>
          <p:nvPr/>
        </p:nvSpPr>
        <p:spPr bwMode="auto">
          <a:xfrm>
            <a:off x="228600" y="6156325"/>
            <a:ext cx="8610600" cy="701675"/>
          </a:xfrm>
          <a:prstGeom prst="rect">
            <a:avLst/>
          </a:prstGeom>
          <a:solidFill>
            <a:srgbClr val="003366"/>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chemeClr val="bg1"/>
                </a:solidFill>
              </a:rPr>
              <a:t>Áqá Muhammad Mustafá-Ba</a:t>
            </a:r>
            <a:r>
              <a:rPr lang="en-US" altLang="en-US" sz="4000" b="1" u="sng">
                <a:solidFill>
                  <a:schemeClr val="bg1"/>
                </a:solidFill>
              </a:rPr>
              <a:t>gh</a:t>
            </a:r>
            <a:r>
              <a:rPr lang="en-US" altLang="en-US" sz="4000" b="1">
                <a:solidFill>
                  <a:schemeClr val="bg1"/>
                </a:solidFill>
              </a:rPr>
              <a:t>dádí</a:t>
            </a:r>
          </a:p>
        </p:txBody>
      </p:sp>
      <p:sp>
        <p:nvSpPr>
          <p:cNvPr id="51216" name="Text Box 1040">
            <a:extLst>
              <a:ext uri="{FF2B5EF4-FFF2-40B4-BE49-F238E27FC236}">
                <a16:creationId xmlns:a16="http://schemas.microsoft.com/office/drawing/2014/main" id="{10520A97-1533-0F6F-DB16-050B04447CAE}"/>
              </a:ext>
            </a:extLst>
          </p:cNvPr>
          <p:cNvSpPr txBox="1">
            <a:spLocks noChangeArrowheads="1"/>
          </p:cNvSpPr>
          <p:nvPr/>
        </p:nvSpPr>
        <p:spPr bwMode="auto">
          <a:xfrm>
            <a:off x="3886200" y="609600"/>
            <a:ext cx="4648200" cy="4538663"/>
          </a:xfrm>
          <a:prstGeom prst="rect">
            <a:avLst/>
          </a:prstGeom>
          <a:noFill/>
          <a:ln>
            <a:noFill/>
          </a:ln>
          <a:effectLst>
            <a:outerShdw dist="17961" dir="27000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latin typeface="News701 BT" pitchFamily="18" charset="0"/>
                <a:cs typeface="Times New Roman" panose="02020603050405020304" pitchFamily="18" charset="0"/>
              </a:rPr>
              <a:t>Muhammad‑Mustafa was a blazing light. He was like a shooting star, a missile hurled against the demons; against the violators, an avenging sword. </a:t>
            </a:r>
          </a:p>
          <a:p>
            <a:pPr algn="ctr" eaLnBrk="1" hangingPunct="1">
              <a:spcBef>
                <a:spcPct val="50000"/>
              </a:spcBef>
              <a:buFontTx/>
              <a:buNone/>
            </a:pPr>
            <a:r>
              <a:rPr lang="en-US" altLang="en-US" sz="2000" b="1">
                <a:solidFill>
                  <a:srgbClr val="FFFF00"/>
                </a:solidFill>
                <a:latin typeface="News701 BT" pitchFamily="18" charset="0"/>
                <a:cs typeface="Times New Roman" panose="02020603050405020304" pitchFamily="18" charset="0"/>
              </a:rPr>
              <a:t>—</a:t>
            </a:r>
            <a:r>
              <a:rPr lang="en-US" altLang="en-US" sz="2400" b="1">
                <a:solidFill>
                  <a:srgbClr val="FFFF00"/>
                </a:solidFill>
                <a:latin typeface="News701 BT" pitchFamily="18" charset="0"/>
                <a:cs typeface="Times New Roman" panose="02020603050405020304" pitchFamily="18" charset="0"/>
              </a:rPr>
              <a:t>’Abdu’l-Bahá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16"/>
                                        </p:tgtEl>
                                        <p:attrNameLst>
                                          <p:attrName>style.visibility</p:attrName>
                                        </p:attrNameLst>
                                      </p:cBhvr>
                                      <p:to>
                                        <p:strVal val="visible"/>
                                      </p:to>
                                    </p:set>
                                    <p:animEffect transition="in" filter="dissolve">
                                      <p:cBhvr>
                                        <p:cTn id="7" dur="500"/>
                                        <p:tgtEl>
                                          <p:spTgt spid="5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6"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5" name="Text Box 1026">
            <a:extLst>
              <a:ext uri="{FF2B5EF4-FFF2-40B4-BE49-F238E27FC236}">
                <a16:creationId xmlns:a16="http://schemas.microsoft.com/office/drawing/2014/main" id="{CD91C77F-5DCE-21DB-B790-57DD3729C0DF}"/>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221186" name="Rectangle 1027">
            <a:extLst>
              <a:ext uri="{FF2B5EF4-FFF2-40B4-BE49-F238E27FC236}">
                <a16:creationId xmlns:a16="http://schemas.microsoft.com/office/drawing/2014/main" id="{21C046CF-2EA8-482E-1629-06A766505DCF}"/>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21187" name="Group 1028">
            <a:extLst>
              <a:ext uri="{FF2B5EF4-FFF2-40B4-BE49-F238E27FC236}">
                <a16:creationId xmlns:a16="http://schemas.microsoft.com/office/drawing/2014/main" id="{7D2BF00D-92A8-283D-6E26-CD12AFC5636E}"/>
              </a:ext>
            </a:extLst>
          </p:cNvPr>
          <p:cNvGrpSpPr>
            <a:grpSpLocks/>
          </p:cNvGrpSpPr>
          <p:nvPr/>
        </p:nvGrpSpPr>
        <p:grpSpPr bwMode="auto">
          <a:xfrm>
            <a:off x="381000" y="1524000"/>
            <a:ext cx="8534400" cy="685800"/>
            <a:chOff x="240" y="960"/>
            <a:chExt cx="5376" cy="432"/>
          </a:xfrm>
        </p:grpSpPr>
        <p:sp>
          <p:nvSpPr>
            <p:cNvPr id="221189" name="Text Box 1029">
              <a:extLst>
                <a:ext uri="{FF2B5EF4-FFF2-40B4-BE49-F238E27FC236}">
                  <a16:creationId xmlns:a16="http://schemas.microsoft.com/office/drawing/2014/main" id="{4A17BD8A-74DD-F08B-F324-617E15F9FB8B}"/>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Mírzá </a:t>
              </a:r>
              <a:r>
                <a:rPr lang="en-US" altLang="en-US">
                  <a:solidFill>
                    <a:schemeClr val="bg1"/>
                  </a:solidFill>
                  <a:latin typeface="Times_CSX+" pitchFamily="2" charset="0"/>
                </a:rPr>
                <a:t>H</a:t>
              </a:r>
              <a:r>
                <a:rPr lang="en-US" altLang="en-US">
                  <a:solidFill>
                    <a:schemeClr val="bg1"/>
                  </a:solidFill>
                  <a:latin typeface="Times Ext Roman" pitchFamily="18" charset="0"/>
                </a:rPr>
                <a:t>usayn, s. Mi</a:t>
              </a:r>
              <a:r>
                <a:rPr lang="en-US" altLang="en-US" u="sng">
                  <a:solidFill>
                    <a:schemeClr val="bg1"/>
                  </a:solidFill>
                  <a:latin typeface="Times Ext Roman" pitchFamily="18" charset="0"/>
                </a:rPr>
                <a:t>sh</a:t>
              </a:r>
              <a:r>
                <a:rPr lang="en-US" altLang="en-US">
                  <a:solidFill>
                    <a:schemeClr val="bg1"/>
                  </a:solidFill>
                  <a:latin typeface="Times Ext Roman" pitchFamily="18" charset="0"/>
                </a:rPr>
                <a:t>kín-Qalam 1826/7-1912</a:t>
              </a:r>
            </a:p>
          </p:txBody>
        </p:sp>
        <p:grpSp>
          <p:nvGrpSpPr>
            <p:cNvPr id="221190" name="Group 1030">
              <a:extLst>
                <a:ext uri="{FF2B5EF4-FFF2-40B4-BE49-F238E27FC236}">
                  <a16:creationId xmlns:a16="http://schemas.microsoft.com/office/drawing/2014/main" id="{B32116C6-86B9-F84A-B2D5-2FD529CE26E3}"/>
                </a:ext>
              </a:extLst>
            </p:cNvPr>
            <p:cNvGrpSpPr>
              <a:grpSpLocks/>
            </p:cNvGrpSpPr>
            <p:nvPr/>
          </p:nvGrpSpPr>
          <p:grpSpPr bwMode="auto">
            <a:xfrm>
              <a:off x="240" y="960"/>
              <a:ext cx="5280" cy="432"/>
              <a:chOff x="240" y="960"/>
              <a:chExt cx="5280" cy="432"/>
            </a:xfrm>
          </p:grpSpPr>
          <p:sp>
            <p:nvSpPr>
              <p:cNvPr id="221191" name="Text Box 1031">
                <a:extLst>
                  <a:ext uri="{FF2B5EF4-FFF2-40B4-BE49-F238E27FC236}">
                    <a16:creationId xmlns:a16="http://schemas.microsoft.com/office/drawing/2014/main" id="{AF3269FC-2DE4-0A99-35CD-A3CE7E68B25D}"/>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15</a:t>
                </a:r>
              </a:p>
            </p:txBody>
          </p:sp>
          <p:sp>
            <p:nvSpPr>
              <p:cNvPr id="221192" name="Rectangle 1032">
                <a:extLst>
                  <a:ext uri="{FF2B5EF4-FFF2-40B4-BE49-F238E27FC236}">
                    <a16:creationId xmlns:a16="http://schemas.microsoft.com/office/drawing/2014/main" id="{DDBC4E42-7702-FE1F-FCFF-9BEDBBA4240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21188" name="Text Box 1053">
            <a:extLst>
              <a:ext uri="{FF2B5EF4-FFF2-40B4-BE49-F238E27FC236}">
                <a16:creationId xmlns:a16="http://schemas.microsoft.com/office/drawing/2014/main" id="{3F775354-C24F-3B61-85F5-E906F7C8C3E4}"/>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2">
            <a:extLst>
              <a:ext uri="{FF2B5EF4-FFF2-40B4-BE49-F238E27FC236}">
                <a16:creationId xmlns:a16="http://schemas.microsoft.com/office/drawing/2014/main" id="{3DFE2CE1-02AC-9288-CAC1-B0B68418C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a:extLst>
              <a:ext uri="{FF2B5EF4-FFF2-40B4-BE49-F238E27FC236}">
                <a16:creationId xmlns:a16="http://schemas.microsoft.com/office/drawing/2014/main" id="{6ED82360-6BF2-B3A1-63CB-44F8DAB6252A}"/>
              </a:ext>
            </a:extLst>
          </p:cNvPr>
          <p:cNvSpPr txBox="1">
            <a:spLocks noChangeArrowheads="1"/>
          </p:cNvSpPr>
          <p:nvPr/>
        </p:nvSpPr>
        <p:spPr bwMode="auto">
          <a:xfrm>
            <a:off x="3810000" y="3429000"/>
            <a:ext cx="4953000" cy="2287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solidFill>
                  <a:schemeClr val="accent1"/>
                </a:solidFill>
              </a:rPr>
              <a:t>Mírzá Husayn, surnamed  Mi</a:t>
            </a:r>
            <a:r>
              <a:rPr lang="en-US" altLang="en-US" sz="3600" b="1" u="sng">
                <a:solidFill>
                  <a:schemeClr val="accent1"/>
                </a:solidFill>
              </a:rPr>
              <a:t>sh</a:t>
            </a:r>
            <a:r>
              <a:rPr lang="en-US" altLang="en-US" sz="3600" b="1">
                <a:solidFill>
                  <a:schemeClr val="accent1"/>
                </a:solidFill>
              </a:rPr>
              <a:t>kín-Qalam</a:t>
            </a:r>
          </a:p>
          <a:p>
            <a:pPr algn="ctr" eaLnBrk="1" hangingPunct="1">
              <a:spcBef>
                <a:spcPct val="50000"/>
              </a:spcBef>
              <a:buFontTx/>
              <a:buNone/>
            </a:pPr>
            <a:r>
              <a:rPr lang="en-US" altLang="en-US" sz="2400" b="1">
                <a:solidFill>
                  <a:schemeClr val="accent1"/>
                </a:solidFill>
              </a:rPr>
              <a:t>1826/7 Isfahán           1912 `Akká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dissolve">
                                      <p:cBhvr>
                                        <p:cTn id="7" dur="500"/>
                                        <p:tgtEl>
                                          <p:spTgt spid="15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1" name="Oval 2056">
            <a:extLst>
              <a:ext uri="{FF2B5EF4-FFF2-40B4-BE49-F238E27FC236}">
                <a16:creationId xmlns:a16="http://schemas.microsoft.com/office/drawing/2014/main" id="{519E968F-B477-A7F9-EE55-A30B7A61740A}"/>
              </a:ext>
            </a:extLst>
          </p:cNvPr>
          <p:cNvSpPr>
            <a:spLocks noChangeArrowheads="1"/>
          </p:cNvSpPr>
          <p:nvPr/>
        </p:nvSpPr>
        <p:spPr bwMode="auto">
          <a:xfrm>
            <a:off x="4953000" y="685800"/>
            <a:ext cx="1981200" cy="2819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pic>
        <p:nvPicPr>
          <p:cNvPr id="225282" name="Picture 2050">
            <a:extLst>
              <a:ext uri="{FF2B5EF4-FFF2-40B4-BE49-F238E27FC236}">
                <a16:creationId xmlns:a16="http://schemas.microsoft.com/office/drawing/2014/main" id="{D5B1F2A1-2F0B-AE7F-D8EB-8FB56B173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524000"/>
            <a:ext cx="3635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2051">
            <a:extLst>
              <a:ext uri="{FF2B5EF4-FFF2-40B4-BE49-F238E27FC236}">
                <a16:creationId xmlns:a16="http://schemas.microsoft.com/office/drawing/2014/main" id="{A70A4135-9E14-4C4F-78E0-E97C1D0E7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
            <a:ext cx="2189163" cy="3343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3" name="Text Box 2055">
            <a:extLst>
              <a:ext uri="{FF2B5EF4-FFF2-40B4-BE49-F238E27FC236}">
                <a16:creationId xmlns:a16="http://schemas.microsoft.com/office/drawing/2014/main" id="{6D97763E-3D90-6B92-E5A4-C13D88B7E568}"/>
              </a:ext>
            </a:extLst>
          </p:cNvPr>
          <p:cNvSpPr txBox="1">
            <a:spLocks noChangeArrowheads="1"/>
          </p:cNvSpPr>
          <p:nvPr/>
        </p:nvSpPr>
        <p:spPr bwMode="auto">
          <a:xfrm>
            <a:off x="0" y="242888"/>
            <a:ext cx="5410200" cy="6615112"/>
          </a:xfrm>
          <a:prstGeom prst="rect">
            <a:avLst/>
          </a:prstGeom>
          <a:noFill/>
          <a:ln>
            <a:noFill/>
          </a:ln>
          <a:effectLst>
            <a:outerShdw dist="17961" dir="27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CC00"/>
                </a:solidFill>
                <a:latin typeface="Monotype Corsiva" panose="03010101010201010101" pitchFamily="66" charset="0"/>
                <a:cs typeface="Times New Roman" panose="02020603050405020304" pitchFamily="18" charset="0"/>
              </a:rPr>
              <a:t>He had amazing verve, intense love.  He was a compendium of perfections:  believing, confident, serene, detached from the world, a peerless companion, a wit ‑ and his character like a garden in full bloom. He was selflessness itself, living on the breaths of the spirit.</a:t>
            </a:r>
            <a:r>
              <a:rPr lang="en-US" altLang="en-US" sz="2800" b="1">
                <a:solidFill>
                  <a:srgbClr val="FFFF00"/>
                </a:solidFill>
                <a:latin typeface="Monotype Corsiva" panose="03010101010201010101" pitchFamily="66" charset="0"/>
                <a:cs typeface="Times New Roman" panose="02020603050405020304" pitchFamily="18" charset="0"/>
              </a:rPr>
              <a:t>                                     -’Abdu’l-Bahá</a:t>
            </a:r>
            <a:endParaRPr lang="en-US" altLang="en-US" sz="2800" b="1">
              <a:solidFill>
                <a:srgbClr val="FFFF00"/>
              </a:solidFill>
              <a:latin typeface="Monotype Corsiva" panose="03010101010201010101"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7703"/>
                                        </p:tgtEl>
                                        <p:attrNameLst>
                                          <p:attrName>style.visibility</p:attrName>
                                        </p:attrNameLst>
                                      </p:cBhvr>
                                      <p:to>
                                        <p:strVal val="visible"/>
                                      </p:to>
                                    </p:set>
                                    <p:animEffect transition="in" filter="dissolve">
                                      <p:cBhvr>
                                        <p:cTn id="7" dur="500"/>
                                        <p:tgtEl>
                                          <p:spTgt spid="157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ext Box 2">
            <a:extLst>
              <a:ext uri="{FF2B5EF4-FFF2-40B4-BE49-F238E27FC236}">
                <a16:creationId xmlns:a16="http://schemas.microsoft.com/office/drawing/2014/main" id="{952FBB44-4F18-C3CA-21CF-C8B29A6CEFE3}"/>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27330" name="Picture 3">
            <a:extLst>
              <a:ext uri="{FF2B5EF4-FFF2-40B4-BE49-F238E27FC236}">
                <a16:creationId xmlns:a16="http://schemas.microsoft.com/office/drawing/2014/main" id="{9C1A04A4-39E2-3E49-28FD-1EC90024E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918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Text Box 1026">
            <a:extLst>
              <a:ext uri="{FF2B5EF4-FFF2-40B4-BE49-F238E27FC236}">
                <a16:creationId xmlns:a16="http://schemas.microsoft.com/office/drawing/2014/main" id="{7FB58D18-12DF-6845-3613-25BD90FB7993}"/>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229378" name="Rectangle 1027">
            <a:extLst>
              <a:ext uri="{FF2B5EF4-FFF2-40B4-BE49-F238E27FC236}">
                <a16:creationId xmlns:a16="http://schemas.microsoft.com/office/drawing/2014/main" id="{B60893F9-E003-80A1-5ADF-9415972D4C55}"/>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29379" name="Group 1028">
            <a:extLst>
              <a:ext uri="{FF2B5EF4-FFF2-40B4-BE49-F238E27FC236}">
                <a16:creationId xmlns:a16="http://schemas.microsoft.com/office/drawing/2014/main" id="{2F7F2831-3F3A-A78D-B287-0BD3220D40AA}"/>
              </a:ext>
            </a:extLst>
          </p:cNvPr>
          <p:cNvGrpSpPr>
            <a:grpSpLocks/>
          </p:cNvGrpSpPr>
          <p:nvPr/>
        </p:nvGrpSpPr>
        <p:grpSpPr bwMode="auto">
          <a:xfrm>
            <a:off x="381000" y="1524000"/>
            <a:ext cx="8534400" cy="685800"/>
            <a:chOff x="240" y="960"/>
            <a:chExt cx="5376" cy="432"/>
          </a:xfrm>
        </p:grpSpPr>
        <p:sp>
          <p:nvSpPr>
            <p:cNvPr id="229386" name="Text Box 1029">
              <a:extLst>
                <a:ext uri="{FF2B5EF4-FFF2-40B4-BE49-F238E27FC236}">
                  <a16:creationId xmlns:a16="http://schemas.microsoft.com/office/drawing/2014/main" id="{2A51CFED-A266-1F98-6757-DFD47FF26652}"/>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t>
              </a:r>
              <a:r>
                <a:rPr lang="en-US" altLang="en-US">
                  <a:solidFill>
                    <a:schemeClr val="folHlink"/>
                  </a:solidFill>
                  <a:latin typeface="Times_CSX+" pitchFamily="2" charset="0"/>
                </a:rPr>
                <a:t>H</a:t>
              </a:r>
              <a:r>
                <a:rPr lang="en-US" altLang="en-US">
                  <a:solidFill>
                    <a:schemeClr val="folHlink"/>
                  </a:solidFill>
                  <a:latin typeface="Times Ext Roman" pitchFamily="18" charset="0"/>
                </a:rPr>
                <a:t>usayn, s. Mi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kín-Qalam 1826/7-1912</a:t>
              </a:r>
            </a:p>
          </p:txBody>
        </p:sp>
        <p:grpSp>
          <p:nvGrpSpPr>
            <p:cNvPr id="229387" name="Group 1030">
              <a:extLst>
                <a:ext uri="{FF2B5EF4-FFF2-40B4-BE49-F238E27FC236}">
                  <a16:creationId xmlns:a16="http://schemas.microsoft.com/office/drawing/2014/main" id="{FFAF10CE-951E-81F1-F60E-5AF44AF6AE34}"/>
                </a:ext>
              </a:extLst>
            </p:cNvPr>
            <p:cNvGrpSpPr>
              <a:grpSpLocks/>
            </p:cNvGrpSpPr>
            <p:nvPr/>
          </p:nvGrpSpPr>
          <p:grpSpPr bwMode="auto">
            <a:xfrm>
              <a:off x="240" y="960"/>
              <a:ext cx="5280" cy="432"/>
              <a:chOff x="240" y="960"/>
              <a:chExt cx="5280" cy="432"/>
            </a:xfrm>
          </p:grpSpPr>
          <p:sp>
            <p:nvSpPr>
              <p:cNvPr id="229388" name="Text Box 1031">
                <a:extLst>
                  <a:ext uri="{FF2B5EF4-FFF2-40B4-BE49-F238E27FC236}">
                    <a16:creationId xmlns:a16="http://schemas.microsoft.com/office/drawing/2014/main" id="{44F89424-DA63-DA03-3418-A085598D1B3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15</a:t>
                </a:r>
              </a:p>
            </p:txBody>
          </p:sp>
          <p:sp>
            <p:nvSpPr>
              <p:cNvPr id="229389" name="Rectangle 1032">
                <a:extLst>
                  <a:ext uri="{FF2B5EF4-FFF2-40B4-BE49-F238E27FC236}">
                    <a16:creationId xmlns:a16="http://schemas.microsoft.com/office/drawing/2014/main" id="{A2669C90-2858-6532-72B5-5B34B974F969}"/>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22569" name="Group 1033">
            <a:extLst>
              <a:ext uri="{FF2B5EF4-FFF2-40B4-BE49-F238E27FC236}">
                <a16:creationId xmlns:a16="http://schemas.microsoft.com/office/drawing/2014/main" id="{A714524E-3D84-2919-E7FD-2269558A6A68}"/>
              </a:ext>
            </a:extLst>
          </p:cNvPr>
          <p:cNvGrpSpPr>
            <a:grpSpLocks/>
          </p:cNvGrpSpPr>
          <p:nvPr/>
        </p:nvGrpSpPr>
        <p:grpSpPr bwMode="auto">
          <a:xfrm>
            <a:off x="381000" y="2209800"/>
            <a:ext cx="8534400" cy="685800"/>
            <a:chOff x="240" y="1392"/>
            <a:chExt cx="5376" cy="432"/>
          </a:xfrm>
        </p:grpSpPr>
        <p:sp>
          <p:nvSpPr>
            <p:cNvPr id="229382" name="Text Box 1034">
              <a:extLst>
                <a:ext uri="{FF2B5EF4-FFF2-40B4-BE49-F238E27FC236}">
                  <a16:creationId xmlns:a16="http://schemas.microsoft.com/office/drawing/2014/main" id="{314D9901-EA84-4210-0151-028BD76F9F5B}"/>
                </a:ext>
              </a:extLst>
            </p:cNvPr>
            <p:cNvSpPr txBox="1">
              <a:spLocks noChangeArrowheads="1"/>
            </p:cNvSpPr>
            <p:nvPr/>
          </p:nvSpPr>
          <p:spPr bwMode="auto">
            <a:xfrm>
              <a:off x="576" y="1392"/>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rgbClr val="FFCC00"/>
                  </a:solidFill>
                  <a:latin typeface="Times Ext Roman" pitchFamily="18" charset="0"/>
                </a:rPr>
                <a:t>Mírzá </a:t>
              </a:r>
              <a:r>
                <a:rPr lang="en-US" altLang="en-US" sz="3000">
                  <a:solidFill>
                    <a:srgbClr val="FFCC00"/>
                  </a:solidFill>
                  <a:latin typeface="Times_CSX+" pitchFamily="2" charset="0"/>
                </a:rPr>
                <a:t>Hasan, surnamed Ad</a:t>
              </a:r>
              <a:r>
                <a:rPr lang="en-US" altLang="en-US" sz="3000">
                  <a:solidFill>
                    <a:srgbClr val="FFCC00"/>
                  </a:solidFill>
                  <a:latin typeface="Times Ext Roman" pitchFamily="18" charset="0"/>
                </a:rPr>
                <a:t>íb	1848-1919</a:t>
              </a:r>
            </a:p>
          </p:txBody>
        </p:sp>
        <p:grpSp>
          <p:nvGrpSpPr>
            <p:cNvPr id="229383" name="Group 1035">
              <a:extLst>
                <a:ext uri="{FF2B5EF4-FFF2-40B4-BE49-F238E27FC236}">
                  <a16:creationId xmlns:a16="http://schemas.microsoft.com/office/drawing/2014/main" id="{C05CDFED-9234-A02D-7A2F-E50D03E63139}"/>
                </a:ext>
              </a:extLst>
            </p:cNvPr>
            <p:cNvGrpSpPr>
              <a:grpSpLocks/>
            </p:cNvGrpSpPr>
            <p:nvPr/>
          </p:nvGrpSpPr>
          <p:grpSpPr bwMode="auto">
            <a:xfrm>
              <a:off x="240" y="1392"/>
              <a:ext cx="5280" cy="432"/>
              <a:chOff x="240" y="960"/>
              <a:chExt cx="5280" cy="432"/>
            </a:xfrm>
          </p:grpSpPr>
          <p:sp>
            <p:nvSpPr>
              <p:cNvPr id="229384" name="Text Box 1036">
                <a:extLst>
                  <a:ext uri="{FF2B5EF4-FFF2-40B4-BE49-F238E27FC236}">
                    <a16:creationId xmlns:a16="http://schemas.microsoft.com/office/drawing/2014/main" id="{2B9C74C8-C584-AF69-DBEA-63F886E2CA96}"/>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16</a:t>
                </a:r>
              </a:p>
            </p:txBody>
          </p:sp>
          <p:sp>
            <p:nvSpPr>
              <p:cNvPr id="229385" name="Rectangle 1037">
                <a:extLst>
                  <a:ext uri="{FF2B5EF4-FFF2-40B4-BE49-F238E27FC236}">
                    <a16:creationId xmlns:a16="http://schemas.microsoft.com/office/drawing/2014/main" id="{AEA4916A-5FCB-C9F0-5B20-1EEFCB47F35F}"/>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29381" name="Text Box 1053">
            <a:extLst>
              <a:ext uri="{FF2B5EF4-FFF2-40B4-BE49-F238E27FC236}">
                <a16:creationId xmlns:a16="http://schemas.microsoft.com/office/drawing/2014/main" id="{B56E9F3B-D581-12E2-E163-83ED4E19FB7A}"/>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2569"/>
                                        </p:tgtEl>
                                        <p:attrNameLst>
                                          <p:attrName>style.visibility</p:attrName>
                                        </p:attrNameLst>
                                      </p:cBhvr>
                                      <p:to>
                                        <p:strVal val="visible"/>
                                      </p:to>
                                    </p:set>
                                    <p:animEffect transition="in" filter="dissolve">
                                      <p:cBhvr>
                                        <p:cTn id="7" dur="500"/>
                                        <p:tgtEl>
                                          <p:spTgt spid="322569"/>
                                        </p:tgtEl>
                                      </p:cBhvr>
                                    </p:animEffect>
                                  </p:childTnLst>
                                  <p:subTnLst>
                                    <p:animClr clrSpc="rgb" dir="cw">
                                      <p:cBhvr override="childStyle">
                                        <p:cTn dur="1" fill="hold" display="0" masterRel="nextClick" afterEffect="1"/>
                                        <p:tgtEl>
                                          <p:spTgt spid="322569"/>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2">
            <a:extLst>
              <a:ext uri="{FF2B5EF4-FFF2-40B4-BE49-F238E27FC236}">
                <a16:creationId xmlns:a16="http://schemas.microsoft.com/office/drawing/2014/main" id="{D96C789E-FC5E-EE1C-E9C8-EEAC8CEB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29448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ext Box 13">
            <a:extLst>
              <a:ext uri="{FF2B5EF4-FFF2-40B4-BE49-F238E27FC236}">
                <a16:creationId xmlns:a16="http://schemas.microsoft.com/office/drawing/2014/main" id="{D861FB05-36B0-4755-51F7-6256A94B928C}"/>
              </a:ext>
            </a:extLst>
          </p:cNvPr>
          <p:cNvSpPr txBox="1">
            <a:spLocks noChangeArrowheads="1"/>
          </p:cNvSpPr>
          <p:nvPr/>
        </p:nvSpPr>
        <p:spPr bwMode="auto">
          <a:xfrm>
            <a:off x="4038600" y="838200"/>
            <a:ext cx="4495800"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5400" b="1">
                <a:solidFill>
                  <a:srgbClr val="FFFF00"/>
                </a:solidFill>
                <a:latin typeface="Monotype Corsiva" panose="03010101010201010101" pitchFamily="66" charset="0"/>
                <a:cs typeface="Times New Roman" panose="02020603050405020304" pitchFamily="18" charset="0"/>
              </a:rPr>
              <a:t>He was one of the founders of the Tarbiat Schools in Tihran.</a:t>
            </a:r>
            <a:endParaRPr lang="en-US" altLang="en-US" sz="5400" b="1">
              <a:solidFill>
                <a:srgbClr val="FFFF00"/>
              </a:solidFill>
              <a:latin typeface="Monotype Corsiva" panose="03010101010201010101" pitchFamily="66" charset="0"/>
            </a:endParaRPr>
          </a:p>
        </p:txBody>
      </p:sp>
      <p:sp>
        <p:nvSpPr>
          <p:cNvPr id="231427" name="Text Box 14">
            <a:extLst>
              <a:ext uri="{FF2B5EF4-FFF2-40B4-BE49-F238E27FC236}">
                <a16:creationId xmlns:a16="http://schemas.microsoft.com/office/drawing/2014/main" id="{E607ADA3-207B-F0B9-32F7-ADD07AFA508B}"/>
              </a:ext>
            </a:extLst>
          </p:cNvPr>
          <p:cNvSpPr txBox="1">
            <a:spLocks noChangeArrowheads="1"/>
          </p:cNvSpPr>
          <p:nvPr/>
        </p:nvSpPr>
        <p:spPr bwMode="auto">
          <a:xfrm>
            <a:off x="228600" y="3108325"/>
            <a:ext cx="4648200" cy="3749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Mírzá Hasan</a:t>
            </a:r>
          </a:p>
          <a:p>
            <a:pPr algn="ctr" eaLnBrk="1" hangingPunct="1">
              <a:spcBef>
                <a:spcPct val="50000"/>
              </a:spcBef>
              <a:buFontTx/>
              <a:buNone/>
            </a:pPr>
            <a:r>
              <a:rPr lang="en-US" altLang="en-US" sz="4000">
                <a:solidFill>
                  <a:schemeClr val="bg1"/>
                </a:solidFill>
                <a:latin typeface="Monotype Corsiva" panose="03010101010201010101" pitchFamily="66" charset="0"/>
              </a:rPr>
              <a:t>Surnamed Adíb</a:t>
            </a:r>
          </a:p>
          <a:p>
            <a:pPr algn="ctr" eaLnBrk="1" hangingPunct="1">
              <a:spcBef>
                <a:spcPct val="50000"/>
              </a:spcBef>
              <a:buFontTx/>
              <a:buNone/>
            </a:pPr>
            <a:r>
              <a:rPr lang="en-US" altLang="en-US" sz="4000">
                <a:solidFill>
                  <a:schemeClr val="bg1"/>
                </a:solidFill>
                <a:latin typeface="Monotype Corsiva" panose="03010101010201010101" pitchFamily="66" charset="0"/>
              </a:rPr>
              <a:t>Adíb means “Refined, cultured, scholar, writer”</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a:extLst>
              <a:ext uri="{FF2B5EF4-FFF2-40B4-BE49-F238E27FC236}">
                <a16:creationId xmlns:a16="http://schemas.microsoft.com/office/drawing/2014/main" id="{A73A6D7D-07DB-CEC9-FE76-DD8A7915B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305800"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a:extLst>
              <a:ext uri="{FF2B5EF4-FFF2-40B4-BE49-F238E27FC236}">
                <a16:creationId xmlns:a16="http://schemas.microsoft.com/office/drawing/2014/main" id="{6D898EA2-C086-5601-84C0-42D8FEAD2B07}"/>
              </a:ext>
            </a:extLst>
          </p:cNvPr>
          <p:cNvSpPr>
            <a:spLocks noChangeArrowheads="1"/>
          </p:cNvSpPr>
          <p:nvPr/>
        </p:nvSpPr>
        <p:spPr bwMode="auto">
          <a:xfrm>
            <a:off x="1828800" y="1676400"/>
            <a:ext cx="4419600" cy="1981200"/>
          </a:xfrm>
          <a:prstGeom prst="rect">
            <a:avLst/>
          </a:prstGeom>
          <a:noFill/>
          <a:ln w="139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92871" name="Group 7">
            <a:extLst>
              <a:ext uri="{FF2B5EF4-FFF2-40B4-BE49-F238E27FC236}">
                <a16:creationId xmlns:a16="http://schemas.microsoft.com/office/drawing/2014/main" id="{5FE12075-98E6-AFE2-873E-98394129500E}"/>
              </a:ext>
            </a:extLst>
          </p:cNvPr>
          <p:cNvGrpSpPr>
            <a:grpSpLocks/>
          </p:cNvGrpSpPr>
          <p:nvPr/>
        </p:nvGrpSpPr>
        <p:grpSpPr bwMode="auto">
          <a:xfrm>
            <a:off x="2057400" y="2819400"/>
            <a:ext cx="3962400" cy="701675"/>
            <a:chOff x="1296" y="1776"/>
            <a:chExt cx="2496" cy="442"/>
          </a:xfrm>
        </p:grpSpPr>
        <p:sp>
          <p:nvSpPr>
            <p:cNvPr id="233480" name="Text Box 4">
              <a:extLst>
                <a:ext uri="{FF2B5EF4-FFF2-40B4-BE49-F238E27FC236}">
                  <a16:creationId xmlns:a16="http://schemas.microsoft.com/office/drawing/2014/main" id="{0D2B6E36-90AD-9871-2632-F20FF91B63DE}"/>
                </a:ext>
              </a:extLst>
            </p:cNvPr>
            <p:cNvSpPr txBox="1">
              <a:spLocks noChangeArrowheads="1"/>
            </p:cNvSpPr>
            <p:nvPr/>
          </p:nvSpPr>
          <p:spPr bwMode="auto">
            <a:xfrm>
              <a:off x="1296" y="1776"/>
              <a:ext cx="672"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00FFFF"/>
                  </a:solidFill>
                </a:rPr>
                <a:t>(16)</a:t>
              </a:r>
            </a:p>
          </p:txBody>
        </p:sp>
        <p:sp>
          <p:nvSpPr>
            <p:cNvPr id="233481" name="Text Box 5">
              <a:extLst>
                <a:ext uri="{FF2B5EF4-FFF2-40B4-BE49-F238E27FC236}">
                  <a16:creationId xmlns:a16="http://schemas.microsoft.com/office/drawing/2014/main" id="{8D0B4008-A0A5-6EB0-F1CE-D0AE49B2F1FD}"/>
                </a:ext>
              </a:extLst>
            </p:cNvPr>
            <p:cNvSpPr txBox="1">
              <a:spLocks noChangeArrowheads="1"/>
            </p:cNvSpPr>
            <p:nvPr/>
          </p:nvSpPr>
          <p:spPr bwMode="auto">
            <a:xfrm>
              <a:off x="2016" y="1776"/>
              <a:ext cx="672"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00FFFF"/>
                  </a:solidFill>
                </a:rPr>
                <a:t>(19)</a:t>
              </a:r>
            </a:p>
          </p:txBody>
        </p:sp>
        <p:sp>
          <p:nvSpPr>
            <p:cNvPr id="233482" name="Text Box 6">
              <a:extLst>
                <a:ext uri="{FF2B5EF4-FFF2-40B4-BE49-F238E27FC236}">
                  <a16:creationId xmlns:a16="http://schemas.microsoft.com/office/drawing/2014/main" id="{D4FB8BFB-E1EC-3FD2-4964-7287E01ADB01}"/>
                </a:ext>
              </a:extLst>
            </p:cNvPr>
            <p:cNvSpPr txBox="1">
              <a:spLocks noChangeArrowheads="1"/>
            </p:cNvSpPr>
            <p:nvPr/>
          </p:nvSpPr>
          <p:spPr bwMode="auto">
            <a:xfrm>
              <a:off x="3120" y="1776"/>
              <a:ext cx="672" cy="44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00FFFF"/>
                  </a:solidFill>
                </a:rPr>
                <a:t>(8)</a:t>
              </a:r>
            </a:p>
          </p:txBody>
        </p:sp>
      </p:grpSp>
      <p:sp>
        <p:nvSpPr>
          <p:cNvPr id="233476" name="Text Box 9">
            <a:extLst>
              <a:ext uri="{FF2B5EF4-FFF2-40B4-BE49-F238E27FC236}">
                <a16:creationId xmlns:a16="http://schemas.microsoft.com/office/drawing/2014/main" id="{74E39EFD-91E1-3525-8C33-710351627EE0}"/>
              </a:ext>
            </a:extLst>
          </p:cNvPr>
          <p:cNvSpPr txBox="1">
            <a:spLocks noChangeArrowheads="1"/>
          </p:cNvSpPr>
          <p:nvPr/>
        </p:nvSpPr>
        <p:spPr bwMode="auto">
          <a:xfrm>
            <a:off x="609600" y="5334000"/>
            <a:ext cx="8153400" cy="701675"/>
          </a:xfrm>
          <a:prstGeom prst="rect">
            <a:avLst/>
          </a:prstGeom>
          <a:solidFill>
            <a:schemeClr val="bg2"/>
          </a:solidFill>
          <a:ln>
            <a:noFill/>
          </a:ln>
          <a:effectLst>
            <a:outerShdw dist="17961" dir="8100000" algn="ctr" rotWithShape="0">
              <a:srgbClr val="0099CC"/>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tx2"/>
                </a:solidFill>
              </a:rPr>
              <a:t>Consulting Assembly of Tihrán - 1899</a:t>
            </a:r>
            <a:endParaRPr lang="en-US" altLang="en-US">
              <a:solidFill>
                <a:schemeClr val="tx2"/>
              </a:solidFill>
            </a:endParaRPr>
          </a:p>
        </p:txBody>
      </p:sp>
      <p:sp>
        <p:nvSpPr>
          <p:cNvPr id="233477" name="Text Box 10">
            <a:extLst>
              <a:ext uri="{FF2B5EF4-FFF2-40B4-BE49-F238E27FC236}">
                <a16:creationId xmlns:a16="http://schemas.microsoft.com/office/drawing/2014/main" id="{29BF981A-AAA8-4F30-F655-30A6C4120ABB}"/>
              </a:ext>
            </a:extLst>
          </p:cNvPr>
          <p:cNvSpPr txBox="1">
            <a:spLocks noChangeArrowheads="1"/>
          </p:cNvSpPr>
          <p:nvPr/>
        </p:nvSpPr>
        <p:spPr bwMode="auto">
          <a:xfrm>
            <a:off x="2286000" y="5867400"/>
            <a:ext cx="3886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00FFFF"/>
                </a:solidFill>
              </a:rPr>
              <a:t>(19) Ibn-i-Asdaq</a:t>
            </a:r>
            <a:r>
              <a:rPr lang="en-US" altLang="en-US" sz="4000">
                <a:solidFill>
                  <a:srgbClr val="00FFFF"/>
                </a:solidFill>
              </a:rPr>
              <a:t> </a:t>
            </a:r>
          </a:p>
        </p:txBody>
      </p:sp>
      <p:sp>
        <p:nvSpPr>
          <p:cNvPr id="233478" name="Text Box 11">
            <a:extLst>
              <a:ext uri="{FF2B5EF4-FFF2-40B4-BE49-F238E27FC236}">
                <a16:creationId xmlns:a16="http://schemas.microsoft.com/office/drawing/2014/main" id="{E309357A-7EB5-39B6-12E7-38EB6068232D}"/>
              </a:ext>
            </a:extLst>
          </p:cNvPr>
          <p:cNvSpPr txBox="1">
            <a:spLocks noChangeArrowheads="1"/>
          </p:cNvSpPr>
          <p:nvPr/>
        </p:nvSpPr>
        <p:spPr bwMode="auto">
          <a:xfrm>
            <a:off x="5715000" y="5943600"/>
            <a:ext cx="3429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00FFFF"/>
                </a:solidFill>
              </a:rPr>
              <a:t>(8) Hají A</a:t>
            </a:r>
            <a:r>
              <a:rPr lang="en-US" altLang="en-US" u="sng">
                <a:solidFill>
                  <a:srgbClr val="00FFFF"/>
                </a:solidFill>
              </a:rPr>
              <a:t>kh</a:t>
            </a:r>
            <a:r>
              <a:rPr lang="en-US" altLang="en-US">
                <a:solidFill>
                  <a:srgbClr val="00FFFF"/>
                </a:solidFill>
              </a:rPr>
              <a:t>und</a:t>
            </a:r>
          </a:p>
        </p:txBody>
      </p:sp>
      <p:sp>
        <p:nvSpPr>
          <p:cNvPr id="233479" name="Text Box 12">
            <a:extLst>
              <a:ext uri="{FF2B5EF4-FFF2-40B4-BE49-F238E27FC236}">
                <a16:creationId xmlns:a16="http://schemas.microsoft.com/office/drawing/2014/main" id="{69464677-5F85-3AC5-C0FB-528AB12CEE26}"/>
              </a:ext>
            </a:extLst>
          </p:cNvPr>
          <p:cNvSpPr txBox="1">
            <a:spLocks noChangeArrowheads="1"/>
          </p:cNvSpPr>
          <p:nvPr/>
        </p:nvSpPr>
        <p:spPr bwMode="auto">
          <a:xfrm>
            <a:off x="228600" y="5867400"/>
            <a:ext cx="2133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00FFFF"/>
                </a:solidFill>
              </a:rPr>
              <a:t>(</a:t>
            </a:r>
            <a:r>
              <a:rPr lang="en-US" altLang="en-US">
                <a:solidFill>
                  <a:srgbClr val="00FFFF"/>
                </a:solidFill>
              </a:rPr>
              <a:t>16) Adíb</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dissolve">
                                      <p:cBhvr>
                                        <p:cTn id="7" dur="500"/>
                                        <p:tgtEl>
                                          <p:spTgt spid="292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92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1" name="Text Box 1026">
            <a:extLst>
              <a:ext uri="{FF2B5EF4-FFF2-40B4-BE49-F238E27FC236}">
                <a16:creationId xmlns:a16="http://schemas.microsoft.com/office/drawing/2014/main" id="{9F013B15-60BC-8B99-76D9-0E77399830A6}"/>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235522" name="Rectangle 1027">
            <a:extLst>
              <a:ext uri="{FF2B5EF4-FFF2-40B4-BE49-F238E27FC236}">
                <a16:creationId xmlns:a16="http://schemas.microsoft.com/office/drawing/2014/main" id="{6A5CCC8C-638B-ECF7-479E-F161B5F6AD6C}"/>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35523" name="Group 1028">
            <a:extLst>
              <a:ext uri="{FF2B5EF4-FFF2-40B4-BE49-F238E27FC236}">
                <a16:creationId xmlns:a16="http://schemas.microsoft.com/office/drawing/2014/main" id="{C42E6706-7E0A-9B97-D2AF-795236D1B32E}"/>
              </a:ext>
            </a:extLst>
          </p:cNvPr>
          <p:cNvGrpSpPr>
            <a:grpSpLocks/>
          </p:cNvGrpSpPr>
          <p:nvPr/>
        </p:nvGrpSpPr>
        <p:grpSpPr bwMode="auto">
          <a:xfrm>
            <a:off x="381000" y="1524000"/>
            <a:ext cx="8534400" cy="685800"/>
            <a:chOff x="240" y="960"/>
            <a:chExt cx="5376" cy="432"/>
          </a:xfrm>
        </p:grpSpPr>
        <p:sp>
          <p:nvSpPr>
            <p:cNvPr id="235535" name="Text Box 1029">
              <a:extLst>
                <a:ext uri="{FF2B5EF4-FFF2-40B4-BE49-F238E27FC236}">
                  <a16:creationId xmlns:a16="http://schemas.microsoft.com/office/drawing/2014/main" id="{EBD63F9C-85DD-23F0-3680-CCDF7DF711B1}"/>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t>
              </a:r>
              <a:r>
                <a:rPr lang="en-US" altLang="en-US">
                  <a:solidFill>
                    <a:schemeClr val="folHlink"/>
                  </a:solidFill>
                  <a:latin typeface="Times_CSX+" pitchFamily="2" charset="0"/>
                </a:rPr>
                <a:t>H</a:t>
              </a:r>
              <a:r>
                <a:rPr lang="en-US" altLang="en-US">
                  <a:solidFill>
                    <a:schemeClr val="folHlink"/>
                  </a:solidFill>
                  <a:latin typeface="Times Ext Roman" pitchFamily="18" charset="0"/>
                </a:rPr>
                <a:t>usayn, s. Mi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kín-Qalam 1826/7-1912</a:t>
              </a:r>
            </a:p>
          </p:txBody>
        </p:sp>
        <p:grpSp>
          <p:nvGrpSpPr>
            <p:cNvPr id="235536" name="Group 1030">
              <a:extLst>
                <a:ext uri="{FF2B5EF4-FFF2-40B4-BE49-F238E27FC236}">
                  <a16:creationId xmlns:a16="http://schemas.microsoft.com/office/drawing/2014/main" id="{C6814CC9-3E46-3A44-8B90-7C40A67A414B}"/>
                </a:ext>
              </a:extLst>
            </p:cNvPr>
            <p:cNvGrpSpPr>
              <a:grpSpLocks/>
            </p:cNvGrpSpPr>
            <p:nvPr/>
          </p:nvGrpSpPr>
          <p:grpSpPr bwMode="auto">
            <a:xfrm>
              <a:off x="240" y="960"/>
              <a:ext cx="5280" cy="432"/>
              <a:chOff x="240" y="960"/>
              <a:chExt cx="5280" cy="432"/>
            </a:xfrm>
          </p:grpSpPr>
          <p:sp>
            <p:nvSpPr>
              <p:cNvPr id="235537" name="Text Box 1031">
                <a:extLst>
                  <a:ext uri="{FF2B5EF4-FFF2-40B4-BE49-F238E27FC236}">
                    <a16:creationId xmlns:a16="http://schemas.microsoft.com/office/drawing/2014/main" id="{FBEB77F4-BE3B-1828-0AC9-A9F3828933C7}"/>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15</a:t>
                </a:r>
              </a:p>
            </p:txBody>
          </p:sp>
          <p:sp>
            <p:nvSpPr>
              <p:cNvPr id="235538" name="Rectangle 1032">
                <a:extLst>
                  <a:ext uri="{FF2B5EF4-FFF2-40B4-BE49-F238E27FC236}">
                    <a16:creationId xmlns:a16="http://schemas.microsoft.com/office/drawing/2014/main" id="{B7C12BC3-8B42-BE2D-D396-A96CBA1EBECD}"/>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35524" name="Group 1033">
            <a:extLst>
              <a:ext uri="{FF2B5EF4-FFF2-40B4-BE49-F238E27FC236}">
                <a16:creationId xmlns:a16="http://schemas.microsoft.com/office/drawing/2014/main" id="{F557A3C0-1A20-F9B2-C4C8-029A662E1143}"/>
              </a:ext>
            </a:extLst>
          </p:cNvPr>
          <p:cNvGrpSpPr>
            <a:grpSpLocks/>
          </p:cNvGrpSpPr>
          <p:nvPr/>
        </p:nvGrpSpPr>
        <p:grpSpPr bwMode="auto">
          <a:xfrm>
            <a:off x="381000" y="2209800"/>
            <a:ext cx="8534400" cy="685800"/>
            <a:chOff x="240" y="1392"/>
            <a:chExt cx="5376" cy="432"/>
          </a:xfrm>
        </p:grpSpPr>
        <p:sp>
          <p:nvSpPr>
            <p:cNvPr id="235531" name="Text Box 1034">
              <a:extLst>
                <a:ext uri="{FF2B5EF4-FFF2-40B4-BE49-F238E27FC236}">
                  <a16:creationId xmlns:a16="http://schemas.microsoft.com/office/drawing/2014/main" id="{CF831CE2-6E42-E931-30A0-C3850FA317E9}"/>
                </a:ext>
              </a:extLst>
            </p:cNvPr>
            <p:cNvSpPr txBox="1">
              <a:spLocks noChangeArrowheads="1"/>
            </p:cNvSpPr>
            <p:nvPr/>
          </p:nvSpPr>
          <p:spPr bwMode="auto">
            <a:xfrm>
              <a:off x="576" y="1392"/>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b="1">
                  <a:solidFill>
                    <a:schemeClr val="folHlink"/>
                  </a:solidFill>
                  <a:latin typeface="Times Ext Roman" pitchFamily="18" charset="0"/>
                </a:rPr>
                <a:t>Mírzá </a:t>
              </a:r>
              <a:r>
                <a:rPr lang="en-US" altLang="en-US" sz="3000" b="1">
                  <a:solidFill>
                    <a:schemeClr val="folHlink"/>
                  </a:solidFill>
                  <a:latin typeface="Times_CSX+" pitchFamily="2" charset="0"/>
                </a:rPr>
                <a:t>Hasan, surnamed Ad</a:t>
              </a:r>
              <a:r>
                <a:rPr lang="en-US" altLang="en-US" sz="3000" b="1">
                  <a:solidFill>
                    <a:schemeClr val="folHlink"/>
                  </a:solidFill>
                  <a:latin typeface="Times Ext Roman" pitchFamily="18" charset="0"/>
                </a:rPr>
                <a:t>íb	1848-1919</a:t>
              </a:r>
            </a:p>
          </p:txBody>
        </p:sp>
        <p:grpSp>
          <p:nvGrpSpPr>
            <p:cNvPr id="235532" name="Group 1035">
              <a:extLst>
                <a:ext uri="{FF2B5EF4-FFF2-40B4-BE49-F238E27FC236}">
                  <a16:creationId xmlns:a16="http://schemas.microsoft.com/office/drawing/2014/main" id="{3536DA3D-56A9-2F7A-2758-74E7557025BD}"/>
                </a:ext>
              </a:extLst>
            </p:cNvPr>
            <p:cNvGrpSpPr>
              <a:grpSpLocks/>
            </p:cNvGrpSpPr>
            <p:nvPr/>
          </p:nvGrpSpPr>
          <p:grpSpPr bwMode="auto">
            <a:xfrm>
              <a:off x="240" y="1392"/>
              <a:ext cx="5280" cy="432"/>
              <a:chOff x="240" y="960"/>
              <a:chExt cx="5280" cy="432"/>
            </a:xfrm>
          </p:grpSpPr>
          <p:sp>
            <p:nvSpPr>
              <p:cNvPr id="235533" name="Text Box 1036">
                <a:extLst>
                  <a:ext uri="{FF2B5EF4-FFF2-40B4-BE49-F238E27FC236}">
                    <a16:creationId xmlns:a16="http://schemas.microsoft.com/office/drawing/2014/main" id="{1A2ADAC1-8EA5-5CFF-3D9D-2CB410DC0741}"/>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16</a:t>
                </a:r>
              </a:p>
            </p:txBody>
          </p:sp>
          <p:sp>
            <p:nvSpPr>
              <p:cNvPr id="235534" name="Rectangle 1037">
                <a:extLst>
                  <a:ext uri="{FF2B5EF4-FFF2-40B4-BE49-F238E27FC236}">
                    <a16:creationId xmlns:a16="http://schemas.microsoft.com/office/drawing/2014/main" id="{925359BC-1D99-B8B8-7FE8-F86174EEBA99}"/>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23598" name="Group 1038">
            <a:extLst>
              <a:ext uri="{FF2B5EF4-FFF2-40B4-BE49-F238E27FC236}">
                <a16:creationId xmlns:a16="http://schemas.microsoft.com/office/drawing/2014/main" id="{E3FC85E1-97DE-4302-E7E1-409BC2F742B3}"/>
              </a:ext>
            </a:extLst>
          </p:cNvPr>
          <p:cNvGrpSpPr>
            <a:grpSpLocks/>
          </p:cNvGrpSpPr>
          <p:nvPr/>
        </p:nvGrpSpPr>
        <p:grpSpPr bwMode="auto">
          <a:xfrm>
            <a:off x="381000" y="2895600"/>
            <a:ext cx="8534400" cy="685800"/>
            <a:chOff x="240" y="1824"/>
            <a:chExt cx="5376" cy="432"/>
          </a:xfrm>
        </p:grpSpPr>
        <p:sp>
          <p:nvSpPr>
            <p:cNvPr id="235527" name="Text Box 1039">
              <a:extLst>
                <a:ext uri="{FF2B5EF4-FFF2-40B4-BE49-F238E27FC236}">
                  <a16:creationId xmlns:a16="http://schemas.microsoft.com/office/drawing/2014/main" id="{E4DD75E5-2BBD-7F89-9FA1-8E2FCFD89854}"/>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 Ext Roman" pitchFamily="18" charset="0"/>
                </a:rPr>
                <a:t>Áqá </a:t>
              </a:r>
              <a:r>
                <a:rPr lang="en-US" altLang="en-US" sz="3000" u="sng">
                  <a:solidFill>
                    <a:schemeClr val="bg1"/>
                  </a:solidFill>
                  <a:latin typeface="Times Ext Roman" pitchFamily="18" charset="0"/>
                </a:rPr>
                <a:t>Sh</a:t>
              </a:r>
              <a:r>
                <a:rPr lang="en-US" altLang="en-US" sz="3000">
                  <a:solidFill>
                    <a:schemeClr val="bg1"/>
                  </a:solidFill>
                  <a:latin typeface="Times Ext Roman" pitchFamily="18" charset="0"/>
                </a:rPr>
                <a:t>ay</a:t>
              </a:r>
              <a:r>
                <a:rPr lang="en-US" altLang="en-US" sz="3000" u="sng">
                  <a:solidFill>
                    <a:schemeClr val="bg1"/>
                  </a:solidFill>
                  <a:latin typeface="Times Ext Roman" pitchFamily="18" charset="0"/>
                </a:rPr>
                <a:t>kh</a:t>
              </a:r>
              <a:r>
                <a:rPr lang="en-US" altLang="en-US" sz="3000">
                  <a:solidFill>
                    <a:schemeClr val="bg1"/>
                  </a:solidFill>
                  <a:latin typeface="Times Ext Roman" pitchFamily="18" charset="0"/>
                </a:rPr>
                <a:t> Muh</a:t>
              </a:r>
              <a:r>
                <a:rPr lang="en-US" altLang="en-US" sz="3000">
                  <a:solidFill>
                    <a:schemeClr val="bg1"/>
                  </a:solidFill>
                  <a:latin typeface="Times_CSX+" pitchFamily="2" charset="0"/>
                </a:rPr>
                <a:t>ammad-</a:t>
              </a:r>
              <a:r>
                <a:rPr lang="en-US" altLang="en-US" sz="3000">
                  <a:solidFill>
                    <a:schemeClr val="bg1"/>
                  </a:solidFill>
                  <a:latin typeface="Times Ext Roman" pitchFamily="18" charset="0"/>
                </a:rPr>
                <a:t>‘Alíy-i-</a:t>
              </a:r>
              <a:r>
                <a:rPr lang="en-US" altLang="en-US" sz="3000">
                  <a:solidFill>
                    <a:schemeClr val="bg1"/>
                  </a:solidFill>
                  <a:latin typeface="Times_CSX+" pitchFamily="2" charset="0"/>
                </a:rPr>
                <a:t>Q</a:t>
              </a:r>
              <a:r>
                <a:rPr lang="en-US" altLang="en-US" sz="3000">
                  <a:solidFill>
                    <a:schemeClr val="bg1"/>
                  </a:solidFill>
                  <a:latin typeface="Times Ext Roman" pitchFamily="18" charset="0"/>
                </a:rPr>
                <a:t>á’ini </a:t>
              </a:r>
              <a:r>
                <a:rPr lang="en-US" altLang="en-US" sz="2200">
                  <a:solidFill>
                    <a:schemeClr val="bg1"/>
                  </a:solidFill>
                  <a:latin typeface="Times Ext Roman" pitchFamily="18" charset="0"/>
                </a:rPr>
                <a:t>1860/1-1924</a:t>
              </a:r>
            </a:p>
          </p:txBody>
        </p:sp>
        <p:grpSp>
          <p:nvGrpSpPr>
            <p:cNvPr id="235528" name="Group 1040">
              <a:extLst>
                <a:ext uri="{FF2B5EF4-FFF2-40B4-BE49-F238E27FC236}">
                  <a16:creationId xmlns:a16="http://schemas.microsoft.com/office/drawing/2014/main" id="{507E2E90-6414-9C32-87C7-15F64FAA68C4}"/>
                </a:ext>
              </a:extLst>
            </p:cNvPr>
            <p:cNvGrpSpPr>
              <a:grpSpLocks/>
            </p:cNvGrpSpPr>
            <p:nvPr/>
          </p:nvGrpSpPr>
          <p:grpSpPr bwMode="auto">
            <a:xfrm>
              <a:off x="240" y="1824"/>
              <a:ext cx="5280" cy="432"/>
              <a:chOff x="240" y="960"/>
              <a:chExt cx="5280" cy="432"/>
            </a:xfrm>
          </p:grpSpPr>
          <p:sp>
            <p:nvSpPr>
              <p:cNvPr id="235529" name="Text Box 1041">
                <a:extLst>
                  <a:ext uri="{FF2B5EF4-FFF2-40B4-BE49-F238E27FC236}">
                    <a16:creationId xmlns:a16="http://schemas.microsoft.com/office/drawing/2014/main" id="{52B0AB7F-8EEF-2430-F5CE-B43A5256C0D3}"/>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17</a:t>
                </a:r>
              </a:p>
            </p:txBody>
          </p:sp>
          <p:sp>
            <p:nvSpPr>
              <p:cNvPr id="235530" name="Rectangle 1042">
                <a:extLst>
                  <a:ext uri="{FF2B5EF4-FFF2-40B4-BE49-F238E27FC236}">
                    <a16:creationId xmlns:a16="http://schemas.microsoft.com/office/drawing/2014/main" id="{42EBE448-50E6-9350-B907-F898F273DC7D}"/>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35526" name="Text Box 1053">
            <a:extLst>
              <a:ext uri="{FF2B5EF4-FFF2-40B4-BE49-F238E27FC236}">
                <a16:creationId xmlns:a16="http://schemas.microsoft.com/office/drawing/2014/main" id="{1A84059D-824A-D88D-EE09-AE92007BAC4D}"/>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3598"/>
                                        </p:tgtEl>
                                        <p:attrNameLst>
                                          <p:attrName>style.visibility</p:attrName>
                                        </p:attrNameLst>
                                      </p:cBhvr>
                                      <p:to>
                                        <p:strVal val="visible"/>
                                      </p:to>
                                    </p:set>
                                    <p:animEffect transition="in" filter="blinds(horizontal)">
                                      <p:cBhvr>
                                        <p:cTn id="7" dur="500"/>
                                        <p:tgtEl>
                                          <p:spTgt spid="323598"/>
                                        </p:tgtEl>
                                      </p:cBhvr>
                                    </p:animEffect>
                                  </p:childTnLst>
                                  <p:subTnLst>
                                    <p:animClr clrSpc="rgb" dir="cw">
                                      <p:cBhvr override="childStyle">
                                        <p:cTn dur="1" fill="hold" display="0" masterRel="nextClick" afterEffect="1"/>
                                        <p:tgtEl>
                                          <p:spTgt spid="32359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028">
            <a:extLst>
              <a:ext uri="{FF2B5EF4-FFF2-40B4-BE49-F238E27FC236}">
                <a16:creationId xmlns:a16="http://schemas.microsoft.com/office/drawing/2014/main" id="{9605D09F-13BB-C941-762D-6B8C210E9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a:extLst>
              <a:ext uri="{FF2B5EF4-FFF2-40B4-BE49-F238E27FC236}">
                <a16:creationId xmlns:a16="http://schemas.microsoft.com/office/drawing/2014/main" id="{86776AA5-2B40-70D3-4EFE-9168A5515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5814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Text Box 3">
            <a:extLst>
              <a:ext uri="{FF2B5EF4-FFF2-40B4-BE49-F238E27FC236}">
                <a16:creationId xmlns:a16="http://schemas.microsoft.com/office/drawing/2014/main" id="{5920391B-74A2-0FD4-971C-CF59D5E8A787}"/>
              </a:ext>
            </a:extLst>
          </p:cNvPr>
          <p:cNvSpPr txBox="1">
            <a:spLocks noChangeArrowheads="1"/>
          </p:cNvSpPr>
          <p:nvPr/>
        </p:nvSpPr>
        <p:spPr bwMode="auto">
          <a:xfrm>
            <a:off x="4114800" y="990600"/>
            <a:ext cx="4800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FF00"/>
                </a:solidFill>
                <a:cs typeface="Times New Roman" panose="02020603050405020304" pitchFamily="18" charset="0"/>
              </a:rPr>
              <a:t>(17) Shaykh Muhammad-’Aliy-i-Qa’ini – born near Birjand 1860/61. Died April 1924 Ishqabad)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0883"/>
                                        </p:tgtEl>
                                        <p:attrNameLst>
                                          <p:attrName>style.visibility</p:attrName>
                                        </p:attrNameLst>
                                      </p:cBhvr>
                                      <p:to>
                                        <p:strVal val="visible"/>
                                      </p:to>
                                    </p:set>
                                    <p:animEffect transition="in" filter="dissolve">
                                      <p:cBhvr>
                                        <p:cTn id="7" dur="500"/>
                                        <p:tgtEl>
                                          <p:spTgt spid="250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a:extLst>
              <a:ext uri="{FF2B5EF4-FFF2-40B4-BE49-F238E27FC236}">
                <a16:creationId xmlns:a16="http://schemas.microsoft.com/office/drawing/2014/main" id="{D75D83F1-71A0-4545-DAF5-0167F6A15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688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1665" name="Picture 2">
            <a:extLst>
              <a:ext uri="{FF2B5EF4-FFF2-40B4-BE49-F238E27FC236}">
                <a16:creationId xmlns:a16="http://schemas.microsoft.com/office/drawing/2014/main" id="{B2A80C02-81F4-5E84-F923-D0E3F6936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4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Text Box 3">
            <a:extLst>
              <a:ext uri="{FF2B5EF4-FFF2-40B4-BE49-F238E27FC236}">
                <a16:creationId xmlns:a16="http://schemas.microsoft.com/office/drawing/2014/main" id="{062FADD7-8963-B038-2743-59F065468B5E}"/>
              </a:ext>
            </a:extLst>
          </p:cNvPr>
          <p:cNvSpPr txBox="1">
            <a:spLocks noChangeArrowheads="1"/>
          </p:cNvSpPr>
          <p:nvPr/>
        </p:nvSpPr>
        <p:spPr bwMode="auto">
          <a:xfrm>
            <a:off x="6781800" y="4572000"/>
            <a:ext cx="2362200" cy="167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FFFF"/>
                </a:solidFill>
              </a:rPr>
              <a:t>(17) </a:t>
            </a:r>
            <a:r>
              <a:rPr lang="en-US" altLang="en-US" b="1" u="sng">
                <a:solidFill>
                  <a:srgbClr val="00FFFF"/>
                </a:solidFill>
              </a:rPr>
              <a:t>Sh</a:t>
            </a:r>
            <a:r>
              <a:rPr lang="en-US" altLang="en-US" b="1">
                <a:solidFill>
                  <a:srgbClr val="00FFFF"/>
                </a:solidFill>
              </a:rPr>
              <a:t>ay</a:t>
            </a:r>
            <a:r>
              <a:rPr lang="en-US" altLang="en-US" b="1" u="sng">
                <a:solidFill>
                  <a:srgbClr val="00FFFF"/>
                </a:solidFill>
              </a:rPr>
              <a:t>kh </a:t>
            </a:r>
            <a:r>
              <a:rPr lang="en-US" altLang="en-US" b="1">
                <a:solidFill>
                  <a:srgbClr val="00FFFF"/>
                </a:solidFill>
              </a:rPr>
              <a:t>Muhammad ‘Alí</a:t>
            </a:r>
            <a:r>
              <a:rPr lang="en-US" altLang="en-US" sz="4000">
                <a:solidFill>
                  <a:srgbClr val="00FFFF"/>
                </a:solidFill>
              </a:rPr>
              <a:t> </a:t>
            </a:r>
          </a:p>
        </p:txBody>
      </p:sp>
      <p:sp>
        <p:nvSpPr>
          <p:cNvPr id="241667" name="Text Box 4">
            <a:extLst>
              <a:ext uri="{FF2B5EF4-FFF2-40B4-BE49-F238E27FC236}">
                <a16:creationId xmlns:a16="http://schemas.microsoft.com/office/drawing/2014/main" id="{9DDACE8D-A78D-FBDB-8CE9-92B1447F4162}"/>
              </a:ext>
            </a:extLst>
          </p:cNvPr>
          <p:cNvSpPr txBox="1">
            <a:spLocks noChangeArrowheads="1"/>
          </p:cNvSpPr>
          <p:nvPr/>
        </p:nvSpPr>
        <p:spPr bwMode="auto">
          <a:xfrm>
            <a:off x="152400" y="3048000"/>
            <a:ext cx="2133600" cy="167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00FFFF"/>
                </a:solidFill>
              </a:rPr>
              <a:t>(</a:t>
            </a:r>
            <a:r>
              <a:rPr lang="en-US" altLang="en-US" b="1">
                <a:solidFill>
                  <a:srgbClr val="00FFFF"/>
                </a:solidFill>
              </a:rPr>
              <a:t>7)</a:t>
            </a:r>
            <a:r>
              <a:rPr lang="en-US" altLang="en-US">
                <a:solidFill>
                  <a:srgbClr val="00FFFF"/>
                </a:solidFill>
              </a:rPr>
              <a:t> </a:t>
            </a:r>
            <a:r>
              <a:rPr lang="en-US" altLang="en-US" b="1">
                <a:solidFill>
                  <a:srgbClr val="00FFFF"/>
                </a:solidFill>
                <a:latin typeface="Times Ext Roman" pitchFamily="18" charset="0"/>
              </a:rPr>
              <a:t>Mírzá Mah</a:t>
            </a:r>
            <a:r>
              <a:rPr lang="en-US" altLang="en-US" b="1">
                <a:solidFill>
                  <a:srgbClr val="00FFFF"/>
                </a:solidFill>
                <a:latin typeface="Times_CSX+" pitchFamily="2" charset="0"/>
              </a:rPr>
              <a:t>m</a:t>
            </a:r>
            <a:r>
              <a:rPr lang="en-US" altLang="en-US" b="1">
                <a:solidFill>
                  <a:srgbClr val="00FFFF"/>
                </a:solidFill>
                <a:latin typeface="Times Ext Roman" pitchFamily="18" charset="0"/>
              </a:rPr>
              <a:t>úd-i-Furú</a:t>
            </a:r>
            <a:r>
              <a:rPr lang="en-US" altLang="en-US" b="1" u="sng">
                <a:solidFill>
                  <a:srgbClr val="00FFFF"/>
                </a:solidFill>
                <a:latin typeface="Times Ext Roman" pitchFamily="18" charset="0"/>
              </a:rPr>
              <a:t>gh</a:t>
            </a:r>
            <a:r>
              <a:rPr lang="en-US" altLang="en-US" b="1">
                <a:solidFill>
                  <a:srgbClr val="00FFFF"/>
                </a:solidFill>
                <a:latin typeface="Times Ext Roman" pitchFamily="18" charset="0"/>
              </a:rPr>
              <a:t>í</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Text Box 1026">
            <a:extLst>
              <a:ext uri="{FF2B5EF4-FFF2-40B4-BE49-F238E27FC236}">
                <a16:creationId xmlns:a16="http://schemas.microsoft.com/office/drawing/2014/main" id="{58A75874-8430-AC91-24B9-90094D8B84BA}"/>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243714" name="Rectangle 1027">
            <a:extLst>
              <a:ext uri="{FF2B5EF4-FFF2-40B4-BE49-F238E27FC236}">
                <a16:creationId xmlns:a16="http://schemas.microsoft.com/office/drawing/2014/main" id="{93AA2CC5-532D-6DDC-3481-6E78EDEFFA99}"/>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43715" name="Group 1028">
            <a:extLst>
              <a:ext uri="{FF2B5EF4-FFF2-40B4-BE49-F238E27FC236}">
                <a16:creationId xmlns:a16="http://schemas.microsoft.com/office/drawing/2014/main" id="{F2CFD7E2-1FE8-20AA-0FAB-18B2984FA572}"/>
              </a:ext>
            </a:extLst>
          </p:cNvPr>
          <p:cNvGrpSpPr>
            <a:grpSpLocks/>
          </p:cNvGrpSpPr>
          <p:nvPr/>
        </p:nvGrpSpPr>
        <p:grpSpPr bwMode="auto">
          <a:xfrm>
            <a:off x="381000" y="1524000"/>
            <a:ext cx="8534400" cy="685800"/>
            <a:chOff x="240" y="960"/>
            <a:chExt cx="5376" cy="432"/>
          </a:xfrm>
        </p:grpSpPr>
        <p:sp>
          <p:nvSpPr>
            <p:cNvPr id="243732" name="Text Box 1029">
              <a:extLst>
                <a:ext uri="{FF2B5EF4-FFF2-40B4-BE49-F238E27FC236}">
                  <a16:creationId xmlns:a16="http://schemas.microsoft.com/office/drawing/2014/main" id="{03371AFB-E370-1B07-92FB-36CFEFD91E75}"/>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t>
              </a:r>
              <a:r>
                <a:rPr lang="en-US" altLang="en-US">
                  <a:solidFill>
                    <a:schemeClr val="folHlink"/>
                  </a:solidFill>
                  <a:latin typeface="Times_CSX+" pitchFamily="2" charset="0"/>
                </a:rPr>
                <a:t>H</a:t>
              </a:r>
              <a:r>
                <a:rPr lang="en-US" altLang="en-US">
                  <a:solidFill>
                    <a:schemeClr val="folHlink"/>
                  </a:solidFill>
                  <a:latin typeface="Times Ext Roman" pitchFamily="18" charset="0"/>
                </a:rPr>
                <a:t>usayn, s. Mi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kín-Qalam 1826/7-1912</a:t>
              </a:r>
            </a:p>
          </p:txBody>
        </p:sp>
        <p:grpSp>
          <p:nvGrpSpPr>
            <p:cNvPr id="243733" name="Group 1030">
              <a:extLst>
                <a:ext uri="{FF2B5EF4-FFF2-40B4-BE49-F238E27FC236}">
                  <a16:creationId xmlns:a16="http://schemas.microsoft.com/office/drawing/2014/main" id="{081C4C05-0BC3-648B-5E0D-3DF7B5828C4E}"/>
                </a:ext>
              </a:extLst>
            </p:cNvPr>
            <p:cNvGrpSpPr>
              <a:grpSpLocks/>
            </p:cNvGrpSpPr>
            <p:nvPr/>
          </p:nvGrpSpPr>
          <p:grpSpPr bwMode="auto">
            <a:xfrm>
              <a:off x="240" y="960"/>
              <a:ext cx="5280" cy="432"/>
              <a:chOff x="240" y="960"/>
              <a:chExt cx="5280" cy="432"/>
            </a:xfrm>
          </p:grpSpPr>
          <p:sp>
            <p:nvSpPr>
              <p:cNvPr id="243734" name="Text Box 1031">
                <a:extLst>
                  <a:ext uri="{FF2B5EF4-FFF2-40B4-BE49-F238E27FC236}">
                    <a16:creationId xmlns:a16="http://schemas.microsoft.com/office/drawing/2014/main" id="{C5357189-48EA-3CE6-19D4-68E0E3CDD4F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15</a:t>
                </a:r>
              </a:p>
            </p:txBody>
          </p:sp>
          <p:sp>
            <p:nvSpPr>
              <p:cNvPr id="243735" name="Rectangle 1032">
                <a:extLst>
                  <a:ext uri="{FF2B5EF4-FFF2-40B4-BE49-F238E27FC236}">
                    <a16:creationId xmlns:a16="http://schemas.microsoft.com/office/drawing/2014/main" id="{464E4E64-8BC7-EF26-66FF-E30E2A8F7186}"/>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43716" name="Group 1033">
            <a:extLst>
              <a:ext uri="{FF2B5EF4-FFF2-40B4-BE49-F238E27FC236}">
                <a16:creationId xmlns:a16="http://schemas.microsoft.com/office/drawing/2014/main" id="{F1A783E6-0179-6CB4-0F86-1D6182BCD6CC}"/>
              </a:ext>
            </a:extLst>
          </p:cNvPr>
          <p:cNvGrpSpPr>
            <a:grpSpLocks/>
          </p:cNvGrpSpPr>
          <p:nvPr/>
        </p:nvGrpSpPr>
        <p:grpSpPr bwMode="auto">
          <a:xfrm>
            <a:off x="381000" y="2209800"/>
            <a:ext cx="8534400" cy="685800"/>
            <a:chOff x="240" y="1392"/>
            <a:chExt cx="5376" cy="432"/>
          </a:xfrm>
        </p:grpSpPr>
        <p:sp>
          <p:nvSpPr>
            <p:cNvPr id="243728" name="Text Box 1034">
              <a:extLst>
                <a:ext uri="{FF2B5EF4-FFF2-40B4-BE49-F238E27FC236}">
                  <a16:creationId xmlns:a16="http://schemas.microsoft.com/office/drawing/2014/main" id="{8EA5515D-7436-B66F-D204-D615103F040A}"/>
                </a:ext>
              </a:extLst>
            </p:cNvPr>
            <p:cNvSpPr txBox="1">
              <a:spLocks noChangeArrowheads="1"/>
            </p:cNvSpPr>
            <p:nvPr/>
          </p:nvSpPr>
          <p:spPr bwMode="auto">
            <a:xfrm>
              <a:off x="576" y="1392"/>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b="1">
                  <a:solidFill>
                    <a:schemeClr val="folHlink"/>
                  </a:solidFill>
                  <a:latin typeface="Times Ext Roman" pitchFamily="18" charset="0"/>
                </a:rPr>
                <a:t>Mírzá </a:t>
              </a:r>
              <a:r>
                <a:rPr lang="en-US" altLang="en-US" sz="3000" b="1">
                  <a:solidFill>
                    <a:schemeClr val="folHlink"/>
                  </a:solidFill>
                  <a:latin typeface="Times_CSX+" pitchFamily="2" charset="0"/>
                </a:rPr>
                <a:t>Hasan, surnamed Ad</a:t>
              </a:r>
              <a:r>
                <a:rPr lang="en-US" altLang="en-US" sz="3000" b="1">
                  <a:solidFill>
                    <a:schemeClr val="folHlink"/>
                  </a:solidFill>
                  <a:latin typeface="Times Ext Roman" pitchFamily="18" charset="0"/>
                </a:rPr>
                <a:t>íb	1848-1919</a:t>
              </a:r>
            </a:p>
          </p:txBody>
        </p:sp>
        <p:grpSp>
          <p:nvGrpSpPr>
            <p:cNvPr id="243729" name="Group 1035">
              <a:extLst>
                <a:ext uri="{FF2B5EF4-FFF2-40B4-BE49-F238E27FC236}">
                  <a16:creationId xmlns:a16="http://schemas.microsoft.com/office/drawing/2014/main" id="{80A9F49E-8332-F9D4-1078-958CEF7B3E3B}"/>
                </a:ext>
              </a:extLst>
            </p:cNvPr>
            <p:cNvGrpSpPr>
              <a:grpSpLocks/>
            </p:cNvGrpSpPr>
            <p:nvPr/>
          </p:nvGrpSpPr>
          <p:grpSpPr bwMode="auto">
            <a:xfrm>
              <a:off x="240" y="1392"/>
              <a:ext cx="5280" cy="432"/>
              <a:chOff x="240" y="960"/>
              <a:chExt cx="5280" cy="432"/>
            </a:xfrm>
          </p:grpSpPr>
          <p:sp>
            <p:nvSpPr>
              <p:cNvPr id="243730" name="Text Box 1036">
                <a:extLst>
                  <a:ext uri="{FF2B5EF4-FFF2-40B4-BE49-F238E27FC236}">
                    <a16:creationId xmlns:a16="http://schemas.microsoft.com/office/drawing/2014/main" id="{5AA53719-06AF-420A-C663-8940041195C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16</a:t>
                </a:r>
              </a:p>
            </p:txBody>
          </p:sp>
          <p:sp>
            <p:nvSpPr>
              <p:cNvPr id="243731" name="Rectangle 1037">
                <a:extLst>
                  <a:ext uri="{FF2B5EF4-FFF2-40B4-BE49-F238E27FC236}">
                    <a16:creationId xmlns:a16="http://schemas.microsoft.com/office/drawing/2014/main" id="{E3B41689-90E4-58DB-A5A6-C80F30C3262F}"/>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43717" name="Group 1038">
            <a:extLst>
              <a:ext uri="{FF2B5EF4-FFF2-40B4-BE49-F238E27FC236}">
                <a16:creationId xmlns:a16="http://schemas.microsoft.com/office/drawing/2014/main" id="{62F91CA4-0381-AF3C-6EA2-5FB7258C4068}"/>
              </a:ext>
            </a:extLst>
          </p:cNvPr>
          <p:cNvGrpSpPr>
            <a:grpSpLocks/>
          </p:cNvGrpSpPr>
          <p:nvPr/>
        </p:nvGrpSpPr>
        <p:grpSpPr bwMode="auto">
          <a:xfrm>
            <a:off x="381000" y="2895600"/>
            <a:ext cx="8534400" cy="685800"/>
            <a:chOff x="240" y="1824"/>
            <a:chExt cx="5376" cy="432"/>
          </a:xfrm>
        </p:grpSpPr>
        <p:sp>
          <p:nvSpPr>
            <p:cNvPr id="243724" name="Text Box 1039">
              <a:extLst>
                <a:ext uri="{FF2B5EF4-FFF2-40B4-BE49-F238E27FC236}">
                  <a16:creationId xmlns:a16="http://schemas.microsoft.com/office/drawing/2014/main" id="{2E8E8CA6-408F-C2BF-B66B-3E0C3B70C81D}"/>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 Ext Roman" pitchFamily="18" charset="0"/>
                </a:rPr>
                <a:t>Áqá </a:t>
              </a:r>
              <a:r>
                <a:rPr lang="en-US" altLang="en-US" sz="3000" u="sng">
                  <a:solidFill>
                    <a:schemeClr val="folHlink"/>
                  </a:solidFill>
                  <a:latin typeface="Times Ext Roman" pitchFamily="18" charset="0"/>
                </a:rPr>
                <a:t>Sh</a:t>
              </a:r>
              <a:r>
                <a:rPr lang="en-US" altLang="en-US" sz="3000">
                  <a:solidFill>
                    <a:schemeClr val="folHlink"/>
                  </a:solidFill>
                  <a:latin typeface="Times Ext Roman" pitchFamily="18" charset="0"/>
                </a:rPr>
                <a:t>ay</a:t>
              </a:r>
              <a:r>
                <a:rPr lang="en-US" altLang="en-US" sz="3000" u="sng">
                  <a:solidFill>
                    <a:schemeClr val="folHlink"/>
                  </a:solidFill>
                  <a:latin typeface="Times Ext Roman" pitchFamily="18" charset="0"/>
                </a:rPr>
                <a:t>kh</a:t>
              </a:r>
              <a:r>
                <a:rPr lang="en-US" altLang="en-US" sz="3000">
                  <a:solidFill>
                    <a:schemeClr val="folHlink"/>
                  </a:solidFill>
                  <a:latin typeface="Times Ext Roman" pitchFamily="18" charset="0"/>
                </a:rPr>
                <a:t> Muh</a:t>
              </a:r>
              <a:r>
                <a:rPr lang="en-US" altLang="en-US" sz="3000">
                  <a:solidFill>
                    <a:schemeClr val="folHlink"/>
                  </a:solidFill>
                  <a:latin typeface="Times_CSX+" pitchFamily="2" charset="0"/>
                </a:rPr>
                <a:t>ammad-</a:t>
              </a:r>
              <a:r>
                <a:rPr lang="en-US" altLang="en-US" sz="3000">
                  <a:solidFill>
                    <a:schemeClr val="folHlink"/>
                  </a:solidFill>
                  <a:latin typeface="Times Ext Roman" pitchFamily="18" charset="0"/>
                </a:rPr>
                <a:t>‘Alíy-i-</a:t>
              </a:r>
              <a:r>
                <a:rPr lang="en-US" altLang="en-US" sz="3000">
                  <a:solidFill>
                    <a:schemeClr val="folHlink"/>
                  </a:solidFill>
                  <a:latin typeface="Times_CSX+" pitchFamily="2" charset="0"/>
                </a:rPr>
                <a:t>Q</a:t>
              </a:r>
              <a:r>
                <a:rPr lang="en-US" altLang="en-US" sz="3000">
                  <a:solidFill>
                    <a:schemeClr val="folHlink"/>
                  </a:solidFill>
                  <a:latin typeface="Times Ext Roman" pitchFamily="18" charset="0"/>
                </a:rPr>
                <a:t>á’ini </a:t>
              </a:r>
              <a:r>
                <a:rPr lang="en-US" altLang="en-US" sz="2200">
                  <a:solidFill>
                    <a:schemeClr val="folHlink"/>
                  </a:solidFill>
                  <a:latin typeface="Times Ext Roman" pitchFamily="18" charset="0"/>
                </a:rPr>
                <a:t>1860/1-1924</a:t>
              </a:r>
            </a:p>
          </p:txBody>
        </p:sp>
        <p:grpSp>
          <p:nvGrpSpPr>
            <p:cNvPr id="243725" name="Group 1040">
              <a:extLst>
                <a:ext uri="{FF2B5EF4-FFF2-40B4-BE49-F238E27FC236}">
                  <a16:creationId xmlns:a16="http://schemas.microsoft.com/office/drawing/2014/main" id="{C1C4AB7E-8487-CC7D-BC6D-ECF74F6F61F0}"/>
                </a:ext>
              </a:extLst>
            </p:cNvPr>
            <p:cNvGrpSpPr>
              <a:grpSpLocks/>
            </p:cNvGrpSpPr>
            <p:nvPr/>
          </p:nvGrpSpPr>
          <p:grpSpPr bwMode="auto">
            <a:xfrm>
              <a:off x="240" y="1824"/>
              <a:ext cx="5280" cy="432"/>
              <a:chOff x="240" y="960"/>
              <a:chExt cx="5280" cy="432"/>
            </a:xfrm>
          </p:grpSpPr>
          <p:sp>
            <p:nvSpPr>
              <p:cNvPr id="243726" name="Text Box 1041">
                <a:extLst>
                  <a:ext uri="{FF2B5EF4-FFF2-40B4-BE49-F238E27FC236}">
                    <a16:creationId xmlns:a16="http://schemas.microsoft.com/office/drawing/2014/main" id="{91EA225B-1AE8-D4BC-6DC1-EDE19FE3050D}"/>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17</a:t>
                </a:r>
              </a:p>
            </p:txBody>
          </p:sp>
          <p:sp>
            <p:nvSpPr>
              <p:cNvPr id="243727" name="Rectangle 1042">
                <a:extLst>
                  <a:ext uri="{FF2B5EF4-FFF2-40B4-BE49-F238E27FC236}">
                    <a16:creationId xmlns:a16="http://schemas.microsoft.com/office/drawing/2014/main" id="{88C6C2C2-C318-5E10-18ED-40C594649A7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24627" name="Group 1043">
            <a:extLst>
              <a:ext uri="{FF2B5EF4-FFF2-40B4-BE49-F238E27FC236}">
                <a16:creationId xmlns:a16="http://schemas.microsoft.com/office/drawing/2014/main" id="{C28D8EAB-8A48-4135-9ADA-BEDE2E1BC2AE}"/>
              </a:ext>
            </a:extLst>
          </p:cNvPr>
          <p:cNvGrpSpPr>
            <a:grpSpLocks/>
          </p:cNvGrpSpPr>
          <p:nvPr/>
        </p:nvGrpSpPr>
        <p:grpSpPr bwMode="auto">
          <a:xfrm>
            <a:off x="381000" y="3581400"/>
            <a:ext cx="8534400" cy="685800"/>
            <a:chOff x="240" y="2256"/>
            <a:chExt cx="5376" cy="432"/>
          </a:xfrm>
        </p:grpSpPr>
        <p:sp>
          <p:nvSpPr>
            <p:cNvPr id="243720" name="Text Box 1044">
              <a:extLst>
                <a:ext uri="{FF2B5EF4-FFF2-40B4-BE49-F238E27FC236}">
                  <a16:creationId xmlns:a16="http://schemas.microsoft.com/office/drawing/2014/main" id="{24619129-38C0-B709-400A-EA990DB17CD8}"/>
                </a:ext>
              </a:extLst>
            </p:cNvPr>
            <p:cNvSpPr txBox="1">
              <a:spLocks noChangeArrowheads="1"/>
            </p:cNvSpPr>
            <p:nvPr/>
          </p:nvSpPr>
          <p:spPr bwMode="auto">
            <a:xfrm>
              <a:off x="576" y="2256"/>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Mullá Zaynu’l-‘Ábidín-i-Najafábádí</a:t>
              </a:r>
              <a:r>
                <a:rPr lang="en-US" altLang="en-US" sz="2400" b="1">
                  <a:solidFill>
                    <a:srgbClr val="FFCC00"/>
                  </a:solidFill>
                  <a:latin typeface="Times Ext Roman" pitchFamily="18" charset="0"/>
                </a:rPr>
                <a:t>  </a:t>
              </a:r>
              <a:r>
                <a:rPr lang="en-US" altLang="en-US" sz="2800">
                  <a:solidFill>
                    <a:srgbClr val="FFCC00"/>
                  </a:solidFill>
                  <a:latin typeface="Times Ext Roman" pitchFamily="18" charset="0"/>
                </a:rPr>
                <a:t>1818</a:t>
              </a:r>
              <a:r>
                <a:rPr lang="en-US" altLang="en-US" sz="2600">
                  <a:solidFill>
                    <a:srgbClr val="FFCC00"/>
                  </a:solidFill>
                  <a:latin typeface="Times Ext Roman" pitchFamily="18" charset="0"/>
                </a:rPr>
                <a:t>-1903</a:t>
              </a:r>
            </a:p>
          </p:txBody>
        </p:sp>
        <p:grpSp>
          <p:nvGrpSpPr>
            <p:cNvPr id="243721" name="Group 1045">
              <a:extLst>
                <a:ext uri="{FF2B5EF4-FFF2-40B4-BE49-F238E27FC236}">
                  <a16:creationId xmlns:a16="http://schemas.microsoft.com/office/drawing/2014/main" id="{284C0BA5-4A11-46D0-0F7F-762DF85D859D}"/>
                </a:ext>
              </a:extLst>
            </p:cNvPr>
            <p:cNvGrpSpPr>
              <a:grpSpLocks/>
            </p:cNvGrpSpPr>
            <p:nvPr/>
          </p:nvGrpSpPr>
          <p:grpSpPr bwMode="auto">
            <a:xfrm>
              <a:off x="240" y="2256"/>
              <a:ext cx="5280" cy="432"/>
              <a:chOff x="240" y="960"/>
              <a:chExt cx="5280" cy="432"/>
            </a:xfrm>
          </p:grpSpPr>
          <p:sp>
            <p:nvSpPr>
              <p:cNvPr id="243722" name="Text Box 1046">
                <a:extLst>
                  <a:ext uri="{FF2B5EF4-FFF2-40B4-BE49-F238E27FC236}">
                    <a16:creationId xmlns:a16="http://schemas.microsoft.com/office/drawing/2014/main" id="{76BC44AD-65C2-01C1-A4F3-04EAB01E22D2}"/>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18</a:t>
                </a:r>
              </a:p>
            </p:txBody>
          </p:sp>
          <p:sp>
            <p:nvSpPr>
              <p:cNvPr id="243723" name="Rectangle 1047">
                <a:extLst>
                  <a:ext uri="{FF2B5EF4-FFF2-40B4-BE49-F238E27FC236}">
                    <a16:creationId xmlns:a16="http://schemas.microsoft.com/office/drawing/2014/main" id="{2139B549-1EE7-D06A-0C62-C1868E042762}"/>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43719" name="Text Box 1053">
            <a:extLst>
              <a:ext uri="{FF2B5EF4-FFF2-40B4-BE49-F238E27FC236}">
                <a16:creationId xmlns:a16="http://schemas.microsoft.com/office/drawing/2014/main" id="{3F764E6A-C8BD-F960-044B-3FE06D2A2039}"/>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4627"/>
                                        </p:tgtEl>
                                        <p:attrNameLst>
                                          <p:attrName>style.visibility</p:attrName>
                                        </p:attrNameLst>
                                      </p:cBhvr>
                                      <p:to>
                                        <p:strVal val="visible"/>
                                      </p:to>
                                    </p:set>
                                    <p:animEffect transition="in" filter="dissolve">
                                      <p:cBhvr>
                                        <p:cTn id="7" dur="500"/>
                                        <p:tgtEl>
                                          <p:spTgt spid="324627"/>
                                        </p:tgtEl>
                                      </p:cBhvr>
                                    </p:animEffect>
                                  </p:childTnLst>
                                  <p:subTnLst>
                                    <p:animClr clrSpc="rgb" dir="cw">
                                      <p:cBhvr override="childStyle">
                                        <p:cTn dur="1" fill="hold" display="0" masterRel="nextClick" afterEffect="1"/>
                                        <p:tgtEl>
                                          <p:spTgt spid="324627"/>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61" name="Picture 2">
            <a:extLst>
              <a:ext uri="{FF2B5EF4-FFF2-40B4-BE49-F238E27FC236}">
                <a16:creationId xmlns:a16="http://schemas.microsoft.com/office/drawing/2014/main" id="{8CE93829-DD34-0182-093F-EF16AA334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5">
            <a:extLst>
              <a:ext uri="{FF2B5EF4-FFF2-40B4-BE49-F238E27FC236}">
                <a16:creationId xmlns:a16="http://schemas.microsoft.com/office/drawing/2014/main" id="{1FE7DBD6-81DF-A646-02E7-766C226BFEFD}"/>
              </a:ext>
            </a:extLst>
          </p:cNvPr>
          <p:cNvSpPr txBox="1">
            <a:spLocks noChangeArrowheads="1"/>
          </p:cNvSpPr>
          <p:nvPr/>
        </p:nvSpPr>
        <p:spPr bwMode="auto">
          <a:xfrm>
            <a:off x="0" y="8382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FFFF00"/>
                </a:solidFill>
              </a:rPr>
              <a:t>(18)</a:t>
            </a:r>
          </a:p>
        </p:txBody>
      </p:sp>
      <p:sp>
        <p:nvSpPr>
          <p:cNvPr id="13318" name="Text Box 6">
            <a:extLst>
              <a:ext uri="{FF2B5EF4-FFF2-40B4-BE49-F238E27FC236}">
                <a16:creationId xmlns:a16="http://schemas.microsoft.com/office/drawing/2014/main" id="{66444280-8FFF-D6C9-495D-E78AC1E0F5BB}"/>
              </a:ext>
            </a:extLst>
          </p:cNvPr>
          <p:cNvSpPr txBox="1">
            <a:spLocks noChangeArrowheads="1"/>
          </p:cNvSpPr>
          <p:nvPr/>
        </p:nvSpPr>
        <p:spPr bwMode="auto">
          <a:xfrm>
            <a:off x="0" y="3048000"/>
            <a:ext cx="5334000" cy="3749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latin typeface="News701 BT" pitchFamily="18" charset="0"/>
              </a:rPr>
              <a:t>Mullá Zaynu’l-</a:t>
            </a:r>
          </a:p>
          <a:p>
            <a:pPr algn="ctr" eaLnBrk="1" hangingPunct="1">
              <a:spcBef>
                <a:spcPct val="50000"/>
              </a:spcBef>
              <a:buFontTx/>
              <a:buNone/>
            </a:pPr>
            <a:r>
              <a:rPr lang="en-US" altLang="en-US" b="1">
                <a:solidFill>
                  <a:srgbClr val="FFFF00"/>
                </a:solidFill>
                <a:latin typeface="News701 BT" pitchFamily="18" charset="0"/>
              </a:rPr>
              <a:t>‘Ábidín-i-Najafábádí</a:t>
            </a:r>
          </a:p>
          <a:p>
            <a:pPr algn="ctr" eaLnBrk="1" hangingPunct="1">
              <a:spcBef>
                <a:spcPct val="50000"/>
              </a:spcBef>
              <a:buFontTx/>
              <a:buNone/>
            </a:pPr>
            <a:r>
              <a:rPr lang="en-US" altLang="en-US" b="1">
                <a:solidFill>
                  <a:srgbClr val="FFFF00"/>
                </a:solidFill>
                <a:latin typeface="News701 BT" pitchFamily="18" charset="0"/>
              </a:rPr>
              <a:t>Surnamed Zaynu’l-Muqarrabín</a:t>
            </a:r>
          </a:p>
          <a:p>
            <a:pPr algn="ctr" eaLnBrk="1" hangingPunct="1">
              <a:spcBef>
                <a:spcPct val="50000"/>
              </a:spcBef>
              <a:buFontTx/>
              <a:buNone/>
            </a:pPr>
            <a:r>
              <a:rPr lang="en-US" altLang="en-US" b="1">
                <a:solidFill>
                  <a:srgbClr val="FFFF00"/>
                </a:solidFill>
                <a:latin typeface="News701 BT" pitchFamily="18" charset="0"/>
              </a:rPr>
              <a:t>“Ornament of the Near Ones”</a:t>
            </a:r>
          </a:p>
        </p:txBody>
      </p:sp>
      <p:sp>
        <p:nvSpPr>
          <p:cNvPr id="245764" name="Text Box 7">
            <a:extLst>
              <a:ext uri="{FF2B5EF4-FFF2-40B4-BE49-F238E27FC236}">
                <a16:creationId xmlns:a16="http://schemas.microsoft.com/office/drawing/2014/main" id="{2CAC4CBC-3AD9-BCF2-B4C0-2AE88D9518C8}"/>
              </a:ext>
            </a:extLst>
          </p:cNvPr>
          <p:cNvSpPr txBox="1">
            <a:spLocks noChangeArrowheads="1"/>
          </p:cNvSpPr>
          <p:nvPr/>
        </p:nvSpPr>
        <p:spPr bwMode="auto">
          <a:xfrm>
            <a:off x="8077200" y="10668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(19)</a:t>
            </a:r>
          </a:p>
        </p:txBody>
      </p:sp>
      <p:sp>
        <p:nvSpPr>
          <p:cNvPr id="245765" name="Text Box 8">
            <a:extLst>
              <a:ext uri="{FF2B5EF4-FFF2-40B4-BE49-F238E27FC236}">
                <a16:creationId xmlns:a16="http://schemas.microsoft.com/office/drawing/2014/main" id="{53C2DAA7-8C70-EAAC-983E-85F0AFEB4EE6}"/>
              </a:ext>
            </a:extLst>
          </p:cNvPr>
          <p:cNvSpPr txBox="1">
            <a:spLocks noChangeArrowheads="1"/>
          </p:cNvSpPr>
          <p:nvPr/>
        </p:nvSpPr>
        <p:spPr bwMode="auto">
          <a:xfrm>
            <a:off x="4648200" y="2895600"/>
            <a:ext cx="3581400" cy="2225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Áqá Mírzá ‘Alí-Muhammad</a:t>
            </a:r>
          </a:p>
          <a:p>
            <a:pPr algn="ctr" eaLnBrk="1" hangingPunct="1">
              <a:spcBef>
                <a:spcPct val="50000"/>
              </a:spcBef>
              <a:buFontTx/>
              <a:buNone/>
            </a:pPr>
            <a:r>
              <a:rPr lang="en-US" altLang="en-US" sz="4000">
                <a:solidFill>
                  <a:schemeClr val="bg1"/>
                </a:solidFill>
                <a:latin typeface="Monotype Corsiva" panose="03010101010201010101" pitchFamily="66" charset="0"/>
              </a:rPr>
              <a:t>Ibn-i-Asdaq</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3318"/>
                                        </p:tgtEl>
                                        <p:attrNameLst>
                                          <p:attrName>style.visibility</p:attrName>
                                        </p:attrNameLst>
                                      </p:cBhvr>
                                      <p:to>
                                        <p:strVal val="visible"/>
                                      </p:to>
                                    </p:set>
                                    <p:animEffect transition="in" filter="dissolve">
                                      <p:cBhvr>
                                        <p:cTn id="7" dur="3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2">
            <a:extLst>
              <a:ext uri="{FF2B5EF4-FFF2-40B4-BE49-F238E27FC236}">
                <a16:creationId xmlns:a16="http://schemas.microsoft.com/office/drawing/2014/main" id="{5DEFAE90-48A3-9DFB-6D22-AA8E54664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3">
            <a:extLst>
              <a:ext uri="{FF2B5EF4-FFF2-40B4-BE49-F238E27FC236}">
                <a16:creationId xmlns:a16="http://schemas.microsoft.com/office/drawing/2014/main" id="{5899690F-9B0E-12F1-7FBC-D789C70E4130}"/>
              </a:ext>
            </a:extLst>
          </p:cNvPr>
          <p:cNvSpPr txBox="1">
            <a:spLocks noChangeArrowheads="1"/>
          </p:cNvSpPr>
          <p:nvPr/>
        </p:nvSpPr>
        <p:spPr bwMode="auto">
          <a:xfrm>
            <a:off x="0" y="152400"/>
            <a:ext cx="5867400"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cs typeface="Times New Roman" panose="02020603050405020304" pitchFamily="18" charset="0"/>
              </a:rPr>
              <a:t>“This distinguished man was one of the greatest of all the Bab's companions and all the loved ones of Baha'u'llah.” </a:t>
            </a:r>
            <a:r>
              <a:rPr lang="en-US" altLang="en-US" sz="2400" b="1">
                <a:solidFill>
                  <a:srgbClr val="FFFF00"/>
                </a:solidFill>
                <a:cs typeface="Times New Roman" panose="02020603050405020304" pitchFamily="18" charset="0"/>
              </a:rPr>
              <a:t>–’Abdu’l-Bahá</a:t>
            </a:r>
          </a:p>
          <a:p>
            <a:pPr algn="ctr" eaLnBrk="1" hangingPunct="1">
              <a:spcBef>
                <a:spcPct val="50000"/>
              </a:spcBef>
              <a:buFontTx/>
              <a:buNone/>
            </a:pPr>
            <a:r>
              <a:rPr lang="en-US" altLang="en-US" b="1">
                <a:solidFill>
                  <a:srgbClr val="FFFF00"/>
                </a:solidFill>
                <a:cs typeface="Times New Roman" panose="02020603050405020304" pitchFamily="18" charset="0"/>
              </a:rPr>
              <a:t> </a:t>
            </a:r>
            <a:r>
              <a:rPr lang="en-US" altLang="en-US" b="1" i="1">
                <a:solidFill>
                  <a:srgbClr val="FF0000"/>
                </a:solidFill>
                <a:cs typeface="Times New Roman" panose="02020603050405020304" pitchFamily="18" charset="0"/>
              </a:rPr>
              <a:t>O Zayn! Upon thee be My glory and My loving‑kindness</a:t>
            </a:r>
            <a:r>
              <a:rPr lang="en-US" altLang="en-US" b="1" i="1">
                <a:solidFill>
                  <a:srgbClr val="FFFF00"/>
                </a:solidFill>
                <a:cs typeface="Times New Roman" panose="02020603050405020304" pitchFamily="18" charset="0"/>
              </a:rPr>
              <a:t>                </a:t>
            </a:r>
            <a:r>
              <a:rPr lang="en-US" altLang="en-US" sz="2400" b="1" i="1">
                <a:solidFill>
                  <a:srgbClr val="FFFF00"/>
                </a:solidFill>
                <a:cs typeface="Times New Roman" panose="02020603050405020304" pitchFamily="18" charset="0"/>
              </a:rPr>
              <a:t>–Bahá’u’lláh</a:t>
            </a:r>
          </a:p>
          <a:p>
            <a:pPr algn="ctr" eaLnBrk="1" hangingPunct="1">
              <a:spcBef>
                <a:spcPct val="50000"/>
              </a:spcBef>
              <a:buFontTx/>
              <a:buNone/>
            </a:pPr>
            <a:r>
              <a:rPr lang="en-US" altLang="en-US" b="1">
                <a:solidFill>
                  <a:srgbClr val="FFFF00"/>
                </a:solidFill>
                <a:cs typeface="Times New Roman" panose="02020603050405020304" pitchFamily="18" charset="0"/>
              </a:rPr>
              <a:t>He was like refreshing waters to those who thirsted, and to seekers, a clear answer from the Concourse on high. </a:t>
            </a:r>
            <a:r>
              <a:rPr lang="en-US" altLang="en-US" sz="2400" b="1">
                <a:solidFill>
                  <a:srgbClr val="FFFF00"/>
                </a:solidFill>
                <a:cs typeface="Times New Roman" panose="02020603050405020304" pitchFamily="18" charset="0"/>
              </a:rPr>
              <a:t>–’Abdu’l-Bahá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857" name="Text Box 2">
            <a:extLst>
              <a:ext uri="{FF2B5EF4-FFF2-40B4-BE49-F238E27FC236}">
                <a16:creationId xmlns:a16="http://schemas.microsoft.com/office/drawing/2014/main" id="{390F83FA-64F3-4F72-C2EC-FDEEA424BC87}"/>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249858" name="Rectangle 3">
            <a:extLst>
              <a:ext uri="{FF2B5EF4-FFF2-40B4-BE49-F238E27FC236}">
                <a16:creationId xmlns:a16="http://schemas.microsoft.com/office/drawing/2014/main" id="{553419EC-270D-47C6-3A65-32BD2D444717}"/>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49859" name="Group 4">
            <a:extLst>
              <a:ext uri="{FF2B5EF4-FFF2-40B4-BE49-F238E27FC236}">
                <a16:creationId xmlns:a16="http://schemas.microsoft.com/office/drawing/2014/main" id="{1CCA2D29-B4DE-4099-E04A-0A174FADD5A4}"/>
              </a:ext>
            </a:extLst>
          </p:cNvPr>
          <p:cNvGrpSpPr>
            <a:grpSpLocks/>
          </p:cNvGrpSpPr>
          <p:nvPr/>
        </p:nvGrpSpPr>
        <p:grpSpPr bwMode="auto">
          <a:xfrm>
            <a:off x="381000" y="1524000"/>
            <a:ext cx="8534400" cy="685800"/>
            <a:chOff x="240" y="960"/>
            <a:chExt cx="5376" cy="432"/>
          </a:xfrm>
        </p:grpSpPr>
        <p:sp>
          <p:nvSpPr>
            <p:cNvPr id="249881" name="Text Box 5">
              <a:extLst>
                <a:ext uri="{FF2B5EF4-FFF2-40B4-BE49-F238E27FC236}">
                  <a16:creationId xmlns:a16="http://schemas.microsoft.com/office/drawing/2014/main" id="{280C959F-6A82-71D7-27FE-23EC11CF615B}"/>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t>
              </a:r>
              <a:r>
                <a:rPr lang="en-US" altLang="en-US">
                  <a:solidFill>
                    <a:schemeClr val="folHlink"/>
                  </a:solidFill>
                  <a:latin typeface="Times_CSX+" pitchFamily="2" charset="0"/>
                </a:rPr>
                <a:t>H</a:t>
              </a:r>
              <a:r>
                <a:rPr lang="en-US" altLang="en-US">
                  <a:solidFill>
                    <a:schemeClr val="folHlink"/>
                  </a:solidFill>
                  <a:latin typeface="Times Ext Roman" pitchFamily="18" charset="0"/>
                </a:rPr>
                <a:t>usayn, s. Mi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kín-Qalam 1826/7-1912</a:t>
              </a:r>
            </a:p>
          </p:txBody>
        </p:sp>
        <p:grpSp>
          <p:nvGrpSpPr>
            <p:cNvPr id="249882" name="Group 6">
              <a:extLst>
                <a:ext uri="{FF2B5EF4-FFF2-40B4-BE49-F238E27FC236}">
                  <a16:creationId xmlns:a16="http://schemas.microsoft.com/office/drawing/2014/main" id="{460734ED-C213-B425-B5DC-729C0A5B18FA}"/>
                </a:ext>
              </a:extLst>
            </p:cNvPr>
            <p:cNvGrpSpPr>
              <a:grpSpLocks/>
            </p:cNvGrpSpPr>
            <p:nvPr/>
          </p:nvGrpSpPr>
          <p:grpSpPr bwMode="auto">
            <a:xfrm>
              <a:off x="240" y="960"/>
              <a:ext cx="5280" cy="432"/>
              <a:chOff x="240" y="960"/>
              <a:chExt cx="5280" cy="432"/>
            </a:xfrm>
          </p:grpSpPr>
          <p:sp>
            <p:nvSpPr>
              <p:cNvPr id="249883" name="Text Box 7">
                <a:extLst>
                  <a:ext uri="{FF2B5EF4-FFF2-40B4-BE49-F238E27FC236}">
                    <a16:creationId xmlns:a16="http://schemas.microsoft.com/office/drawing/2014/main" id="{FEBBC0A8-5E43-4A85-3788-6EC5158B51E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15</a:t>
                </a:r>
              </a:p>
            </p:txBody>
          </p:sp>
          <p:sp>
            <p:nvSpPr>
              <p:cNvPr id="249884" name="Rectangle 8">
                <a:extLst>
                  <a:ext uri="{FF2B5EF4-FFF2-40B4-BE49-F238E27FC236}">
                    <a16:creationId xmlns:a16="http://schemas.microsoft.com/office/drawing/2014/main" id="{0EF52F2A-41A3-D25E-163B-9CE19378BA5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49860" name="Group 9">
            <a:extLst>
              <a:ext uri="{FF2B5EF4-FFF2-40B4-BE49-F238E27FC236}">
                <a16:creationId xmlns:a16="http://schemas.microsoft.com/office/drawing/2014/main" id="{2E8663E4-9406-E27C-E8F4-A8B90E6390F7}"/>
              </a:ext>
            </a:extLst>
          </p:cNvPr>
          <p:cNvGrpSpPr>
            <a:grpSpLocks/>
          </p:cNvGrpSpPr>
          <p:nvPr/>
        </p:nvGrpSpPr>
        <p:grpSpPr bwMode="auto">
          <a:xfrm>
            <a:off x="381000" y="2209800"/>
            <a:ext cx="8534400" cy="1006475"/>
            <a:chOff x="240" y="1392"/>
            <a:chExt cx="5376" cy="634"/>
          </a:xfrm>
        </p:grpSpPr>
        <p:sp>
          <p:nvSpPr>
            <p:cNvPr id="249877" name="Text Box 10">
              <a:extLst>
                <a:ext uri="{FF2B5EF4-FFF2-40B4-BE49-F238E27FC236}">
                  <a16:creationId xmlns:a16="http://schemas.microsoft.com/office/drawing/2014/main" id="{86B59C35-8D62-6FA4-07C6-6FEF549BCCC0}"/>
                </a:ext>
              </a:extLst>
            </p:cNvPr>
            <p:cNvSpPr txBox="1">
              <a:spLocks noChangeArrowheads="1"/>
            </p:cNvSpPr>
            <p:nvPr/>
          </p:nvSpPr>
          <p:spPr bwMode="auto">
            <a:xfrm>
              <a:off x="576" y="1392"/>
              <a:ext cx="504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 Ext Roman" pitchFamily="18" charset="0"/>
                </a:rPr>
                <a:t>Mírzá </a:t>
              </a:r>
              <a:r>
                <a:rPr lang="en-US" altLang="en-US" sz="3000">
                  <a:solidFill>
                    <a:schemeClr val="folHlink"/>
                  </a:solidFill>
                  <a:latin typeface="Times_CSX+" pitchFamily="2" charset="0"/>
                </a:rPr>
                <a:t>Hasan, surnamed Ad</a:t>
              </a:r>
              <a:r>
                <a:rPr lang="en-US" altLang="en-US" sz="3000">
                  <a:solidFill>
                    <a:schemeClr val="folHlink"/>
                  </a:solidFill>
                  <a:latin typeface="Times Ext Roman" pitchFamily="18" charset="0"/>
                </a:rPr>
                <a:t>íb		1848-1919</a:t>
              </a:r>
            </a:p>
          </p:txBody>
        </p:sp>
        <p:grpSp>
          <p:nvGrpSpPr>
            <p:cNvPr id="249878" name="Group 11">
              <a:extLst>
                <a:ext uri="{FF2B5EF4-FFF2-40B4-BE49-F238E27FC236}">
                  <a16:creationId xmlns:a16="http://schemas.microsoft.com/office/drawing/2014/main" id="{66A54159-C3BF-2880-0C61-DA4786702690}"/>
                </a:ext>
              </a:extLst>
            </p:cNvPr>
            <p:cNvGrpSpPr>
              <a:grpSpLocks/>
            </p:cNvGrpSpPr>
            <p:nvPr/>
          </p:nvGrpSpPr>
          <p:grpSpPr bwMode="auto">
            <a:xfrm>
              <a:off x="240" y="1392"/>
              <a:ext cx="5280" cy="432"/>
              <a:chOff x="240" y="960"/>
              <a:chExt cx="5280" cy="432"/>
            </a:xfrm>
          </p:grpSpPr>
          <p:sp>
            <p:nvSpPr>
              <p:cNvPr id="249879" name="Text Box 12">
                <a:extLst>
                  <a:ext uri="{FF2B5EF4-FFF2-40B4-BE49-F238E27FC236}">
                    <a16:creationId xmlns:a16="http://schemas.microsoft.com/office/drawing/2014/main" id="{DDD11D87-FA8D-0F79-EFA4-42A323AB09C0}"/>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16</a:t>
                </a:r>
              </a:p>
            </p:txBody>
          </p:sp>
          <p:sp>
            <p:nvSpPr>
              <p:cNvPr id="249880" name="Rectangle 13">
                <a:extLst>
                  <a:ext uri="{FF2B5EF4-FFF2-40B4-BE49-F238E27FC236}">
                    <a16:creationId xmlns:a16="http://schemas.microsoft.com/office/drawing/2014/main" id="{20BB4615-7CEF-1F54-34C7-080CC1EFF25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49861" name="Group 14">
            <a:extLst>
              <a:ext uri="{FF2B5EF4-FFF2-40B4-BE49-F238E27FC236}">
                <a16:creationId xmlns:a16="http://schemas.microsoft.com/office/drawing/2014/main" id="{F9D0A723-2210-DA01-2E74-692B12A022F6}"/>
              </a:ext>
            </a:extLst>
          </p:cNvPr>
          <p:cNvGrpSpPr>
            <a:grpSpLocks/>
          </p:cNvGrpSpPr>
          <p:nvPr/>
        </p:nvGrpSpPr>
        <p:grpSpPr bwMode="auto">
          <a:xfrm>
            <a:off x="381000" y="2895600"/>
            <a:ext cx="8534400" cy="685800"/>
            <a:chOff x="240" y="1824"/>
            <a:chExt cx="5376" cy="432"/>
          </a:xfrm>
        </p:grpSpPr>
        <p:sp>
          <p:nvSpPr>
            <p:cNvPr id="249873" name="Text Box 15">
              <a:extLst>
                <a:ext uri="{FF2B5EF4-FFF2-40B4-BE49-F238E27FC236}">
                  <a16:creationId xmlns:a16="http://schemas.microsoft.com/office/drawing/2014/main" id="{4BEA2C61-97BD-FCAF-83A5-1B2FBCAA7264}"/>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 Ext Roman" pitchFamily="18" charset="0"/>
                </a:rPr>
                <a:t>Áqá </a:t>
              </a:r>
              <a:r>
                <a:rPr lang="en-US" altLang="en-US" sz="3000" u="sng">
                  <a:solidFill>
                    <a:schemeClr val="folHlink"/>
                  </a:solidFill>
                  <a:latin typeface="Times Ext Roman" pitchFamily="18" charset="0"/>
                </a:rPr>
                <a:t>Sh</a:t>
              </a:r>
              <a:r>
                <a:rPr lang="en-US" altLang="en-US" sz="3000">
                  <a:solidFill>
                    <a:schemeClr val="folHlink"/>
                  </a:solidFill>
                  <a:latin typeface="Times Ext Roman" pitchFamily="18" charset="0"/>
                </a:rPr>
                <a:t>ay</a:t>
              </a:r>
              <a:r>
                <a:rPr lang="en-US" altLang="en-US" sz="3000" u="sng">
                  <a:solidFill>
                    <a:schemeClr val="folHlink"/>
                  </a:solidFill>
                  <a:latin typeface="Times Ext Roman" pitchFamily="18" charset="0"/>
                </a:rPr>
                <a:t>kh</a:t>
              </a:r>
              <a:r>
                <a:rPr lang="en-US" altLang="en-US" sz="3000">
                  <a:solidFill>
                    <a:schemeClr val="folHlink"/>
                  </a:solidFill>
                  <a:latin typeface="Times Ext Roman" pitchFamily="18" charset="0"/>
                </a:rPr>
                <a:t> Muh</a:t>
              </a:r>
              <a:r>
                <a:rPr lang="en-US" altLang="en-US" sz="3000">
                  <a:solidFill>
                    <a:schemeClr val="folHlink"/>
                  </a:solidFill>
                  <a:latin typeface="Times_CSX+" pitchFamily="2" charset="0"/>
                </a:rPr>
                <a:t>ammad-</a:t>
              </a:r>
              <a:r>
                <a:rPr lang="en-US" altLang="en-US" sz="3000">
                  <a:solidFill>
                    <a:schemeClr val="folHlink"/>
                  </a:solidFill>
                  <a:latin typeface="Times Ext Roman" pitchFamily="18" charset="0"/>
                </a:rPr>
                <a:t>‘Alíy-i-</a:t>
              </a:r>
              <a:r>
                <a:rPr lang="en-US" altLang="en-US" sz="3000">
                  <a:solidFill>
                    <a:schemeClr val="folHlink"/>
                  </a:solidFill>
                  <a:latin typeface="Times_CSX+" pitchFamily="2" charset="0"/>
                </a:rPr>
                <a:t>Q</a:t>
              </a:r>
              <a:r>
                <a:rPr lang="en-US" altLang="en-US" sz="3000">
                  <a:solidFill>
                    <a:schemeClr val="folHlink"/>
                  </a:solidFill>
                  <a:latin typeface="Times Ext Roman" pitchFamily="18" charset="0"/>
                </a:rPr>
                <a:t>á’ini </a:t>
              </a:r>
              <a:r>
                <a:rPr lang="en-US" altLang="en-US" sz="2200">
                  <a:solidFill>
                    <a:schemeClr val="folHlink"/>
                  </a:solidFill>
                  <a:latin typeface="Times Ext Roman" pitchFamily="18" charset="0"/>
                </a:rPr>
                <a:t>1860/1-1924</a:t>
              </a:r>
            </a:p>
          </p:txBody>
        </p:sp>
        <p:grpSp>
          <p:nvGrpSpPr>
            <p:cNvPr id="249874" name="Group 16">
              <a:extLst>
                <a:ext uri="{FF2B5EF4-FFF2-40B4-BE49-F238E27FC236}">
                  <a16:creationId xmlns:a16="http://schemas.microsoft.com/office/drawing/2014/main" id="{B469B18D-1C3F-3B89-5855-B09B3C491FF6}"/>
                </a:ext>
              </a:extLst>
            </p:cNvPr>
            <p:cNvGrpSpPr>
              <a:grpSpLocks/>
            </p:cNvGrpSpPr>
            <p:nvPr/>
          </p:nvGrpSpPr>
          <p:grpSpPr bwMode="auto">
            <a:xfrm>
              <a:off x="240" y="1824"/>
              <a:ext cx="5280" cy="432"/>
              <a:chOff x="240" y="960"/>
              <a:chExt cx="5280" cy="432"/>
            </a:xfrm>
          </p:grpSpPr>
          <p:sp>
            <p:nvSpPr>
              <p:cNvPr id="249875" name="Text Box 17">
                <a:extLst>
                  <a:ext uri="{FF2B5EF4-FFF2-40B4-BE49-F238E27FC236}">
                    <a16:creationId xmlns:a16="http://schemas.microsoft.com/office/drawing/2014/main" id="{7D4E9490-D20E-28DF-7EB2-5CC31C00CCC3}"/>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17</a:t>
                </a:r>
              </a:p>
            </p:txBody>
          </p:sp>
          <p:sp>
            <p:nvSpPr>
              <p:cNvPr id="249876" name="Rectangle 18">
                <a:extLst>
                  <a:ext uri="{FF2B5EF4-FFF2-40B4-BE49-F238E27FC236}">
                    <a16:creationId xmlns:a16="http://schemas.microsoft.com/office/drawing/2014/main" id="{8EF1FE02-BB7C-6DD1-E237-2CB2A141C76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49862" name="Group 19">
            <a:extLst>
              <a:ext uri="{FF2B5EF4-FFF2-40B4-BE49-F238E27FC236}">
                <a16:creationId xmlns:a16="http://schemas.microsoft.com/office/drawing/2014/main" id="{2961A484-1B80-6B06-70D7-0FE7ADC9C371}"/>
              </a:ext>
            </a:extLst>
          </p:cNvPr>
          <p:cNvGrpSpPr>
            <a:grpSpLocks/>
          </p:cNvGrpSpPr>
          <p:nvPr/>
        </p:nvGrpSpPr>
        <p:grpSpPr bwMode="auto">
          <a:xfrm>
            <a:off x="381000" y="3581400"/>
            <a:ext cx="8534400" cy="685800"/>
            <a:chOff x="240" y="2256"/>
            <a:chExt cx="5376" cy="432"/>
          </a:xfrm>
        </p:grpSpPr>
        <p:sp>
          <p:nvSpPr>
            <p:cNvPr id="249869" name="Text Box 20">
              <a:extLst>
                <a:ext uri="{FF2B5EF4-FFF2-40B4-BE49-F238E27FC236}">
                  <a16:creationId xmlns:a16="http://schemas.microsoft.com/office/drawing/2014/main" id="{79BBCB00-4466-1688-48F6-725AD63D76DB}"/>
                </a:ext>
              </a:extLst>
            </p:cNvPr>
            <p:cNvSpPr txBox="1">
              <a:spLocks noChangeArrowheads="1"/>
            </p:cNvSpPr>
            <p:nvPr/>
          </p:nvSpPr>
          <p:spPr bwMode="auto">
            <a:xfrm>
              <a:off x="576" y="2256"/>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Zaynu’l-‘Ábidín-i-Najafábádí</a:t>
              </a:r>
              <a:r>
                <a:rPr lang="en-US" altLang="en-US" sz="2400" b="1">
                  <a:solidFill>
                    <a:schemeClr val="folHlink"/>
                  </a:solidFill>
                  <a:latin typeface="Times Ext Roman" pitchFamily="18" charset="0"/>
                </a:rPr>
                <a:t>  </a:t>
              </a:r>
              <a:r>
                <a:rPr lang="en-US" altLang="en-US" sz="2800">
                  <a:solidFill>
                    <a:schemeClr val="folHlink"/>
                  </a:solidFill>
                  <a:latin typeface="Times Ext Roman" pitchFamily="18" charset="0"/>
                </a:rPr>
                <a:t>1818</a:t>
              </a:r>
              <a:r>
                <a:rPr lang="en-US" altLang="en-US" sz="2600">
                  <a:solidFill>
                    <a:schemeClr val="folHlink"/>
                  </a:solidFill>
                  <a:latin typeface="Times Ext Roman" pitchFamily="18" charset="0"/>
                </a:rPr>
                <a:t>-1903</a:t>
              </a:r>
            </a:p>
          </p:txBody>
        </p:sp>
        <p:grpSp>
          <p:nvGrpSpPr>
            <p:cNvPr id="249870" name="Group 21">
              <a:extLst>
                <a:ext uri="{FF2B5EF4-FFF2-40B4-BE49-F238E27FC236}">
                  <a16:creationId xmlns:a16="http://schemas.microsoft.com/office/drawing/2014/main" id="{739D0639-7391-2B20-FD4B-A634913333E7}"/>
                </a:ext>
              </a:extLst>
            </p:cNvPr>
            <p:cNvGrpSpPr>
              <a:grpSpLocks/>
            </p:cNvGrpSpPr>
            <p:nvPr/>
          </p:nvGrpSpPr>
          <p:grpSpPr bwMode="auto">
            <a:xfrm>
              <a:off x="240" y="2256"/>
              <a:ext cx="5280" cy="432"/>
              <a:chOff x="240" y="960"/>
              <a:chExt cx="5280" cy="432"/>
            </a:xfrm>
          </p:grpSpPr>
          <p:sp>
            <p:nvSpPr>
              <p:cNvPr id="249871" name="Text Box 22">
                <a:extLst>
                  <a:ext uri="{FF2B5EF4-FFF2-40B4-BE49-F238E27FC236}">
                    <a16:creationId xmlns:a16="http://schemas.microsoft.com/office/drawing/2014/main" id="{4C338363-0FA9-BEF8-BF0A-7C7A9F2FA03C}"/>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18</a:t>
                </a:r>
              </a:p>
            </p:txBody>
          </p:sp>
          <p:sp>
            <p:nvSpPr>
              <p:cNvPr id="249872" name="Rectangle 23">
                <a:extLst>
                  <a:ext uri="{FF2B5EF4-FFF2-40B4-BE49-F238E27FC236}">
                    <a16:creationId xmlns:a16="http://schemas.microsoft.com/office/drawing/2014/main" id="{1790CE93-A032-F1F5-9495-167E077387E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25656" name="Group 24">
            <a:extLst>
              <a:ext uri="{FF2B5EF4-FFF2-40B4-BE49-F238E27FC236}">
                <a16:creationId xmlns:a16="http://schemas.microsoft.com/office/drawing/2014/main" id="{09E181A0-2CB3-BF0D-1054-3209B2BA4A8B}"/>
              </a:ext>
            </a:extLst>
          </p:cNvPr>
          <p:cNvGrpSpPr>
            <a:grpSpLocks/>
          </p:cNvGrpSpPr>
          <p:nvPr/>
        </p:nvGrpSpPr>
        <p:grpSpPr bwMode="auto">
          <a:xfrm>
            <a:off x="381000" y="4267200"/>
            <a:ext cx="8534400" cy="685800"/>
            <a:chOff x="240" y="2688"/>
            <a:chExt cx="5376" cy="432"/>
          </a:xfrm>
        </p:grpSpPr>
        <p:sp>
          <p:nvSpPr>
            <p:cNvPr id="249865" name="Text Box 25">
              <a:extLst>
                <a:ext uri="{FF2B5EF4-FFF2-40B4-BE49-F238E27FC236}">
                  <a16:creationId xmlns:a16="http://schemas.microsoft.com/office/drawing/2014/main" id="{CD46681C-547C-7B94-3428-F156A73ECE48}"/>
                </a:ext>
              </a:extLst>
            </p:cNvPr>
            <p:cNvSpPr txBox="1">
              <a:spLocks noChangeArrowheads="1"/>
            </p:cNvSpPr>
            <p:nvPr/>
          </p:nvSpPr>
          <p:spPr bwMode="auto">
            <a:xfrm>
              <a:off x="576" y="2688"/>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Áqá Mírzá ‘Alí-Muh</a:t>
              </a:r>
              <a:r>
                <a:rPr lang="en-US" altLang="en-US">
                  <a:solidFill>
                    <a:schemeClr val="bg1"/>
                  </a:solidFill>
                  <a:latin typeface="Times_CSX+" pitchFamily="2" charset="0"/>
                </a:rPr>
                <a:t>ammad</a:t>
              </a:r>
              <a:r>
                <a:rPr lang="en-US" altLang="en-US">
                  <a:solidFill>
                    <a:schemeClr val="bg1"/>
                  </a:solidFill>
                  <a:latin typeface="Times Ext Roman" pitchFamily="18" charset="0"/>
                </a:rPr>
                <a:t> 	1850/1-1928</a:t>
              </a:r>
            </a:p>
          </p:txBody>
        </p:sp>
        <p:grpSp>
          <p:nvGrpSpPr>
            <p:cNvPr id="249866" name="Group 26">
              <a:extLst>
                <a:ext uri="{FF2B5EF4-FFF2-40B4-BE49-F238E27FC236}">
                  <a16:creationId xmlns:a16="http://schemas.microsoft.com/office/drawing/2014/main" id="{38A97D68-8EA4-69F4-CEE5-DBF5745CCCE2}"/>
                </a:ext>
              </a:extLst>
            </p:cNvPr>
            <p:cNvGrpSpPr>
              <a:grpSpLocks/>
            </p:cNvGrpSpPr>
            <p:nvPr/>
          </p:nvGrpSpPr>
          <p:grpSpPr bwMode="auto">
            <a:xfrm>
              <a:off x="240" y="2688"/>
              <a:ext cx="5280" cy="432"/>
              <a:chOff x="240" y="960"/>
              <a:chExt cx="5280" cy="432"/>
            </a:xfrm>
          </p:grpSpPr>
          <p:sp>
            <p:nvSpPr>
              <p:cNvPr id="249867" name="Text Box 27">
                <a:extLst>
                  <a:ext uri="{FF2B5EF4-FFF2-40B4-BE49-F238E27FC236}">
                    <a16:creationId xmlns:a16="http://schemas.microsoft.com/office/drawing/2014/main" id="{86A4C1B9-52DC-0FDC-2ED0-F90C9D99EF1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19</a:t>
                </a:r>
              </a:p>
            </p:txBody>
          </p:sp>
          <p:sp>
            <p:nvSpPr>
              <p:cNvPr id="249868" name="Rectangle 28">
                <a:extLst>
                  <a:ext uri="{FF2B5EF4-FFF2-40B4-BE49-F238E27FC236}">
                    <a16:creationId xmlns:a16="http://schemas.microsoft.com/office/drawing/2014/main" id="{AA591B3A-098A-90CF-9BD5-7FD7B3588E4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49864" name="Text Box 29">
            <a:extLst>
              <a:ext uri="{FF2B5EF4-FFF2-40B4-BE49-F238E27FC236}">
                <a16:creationId xmlns:a16="http://schemas.microsoft.com/office/drawing/2014/main" id="{4AA37B2F-3497-2644-F544-A624CC6E1A40}"/>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5656"/>
                                        </p:tgtEl>
                                        <p:attrNameLst>
                                          <p:attrName>style.visibility</p:attrName>
                                        </p:attrNameLst>
                                      </p:cBhvr>
                                      <p:to>
                                        <p:strVal val="visible"/>
                                      </p:to>
                                    </p:set>
                                    <p:animEffect transition="in" filter="blinds(horizontal)">
                                      <p:cBhvr>
                                        <p:cTn id="7" dur="500"/>
                                        <p:tgtEl>
                                          <p:spTgt spid="325656"/>
                                        </p:tgtEl>
                                      </p:cBhvr>
                                    </p:animEffect>
                                  </p:childTnLst>
                                  <p:subTnLst>
                                    <p:animClr clrSpc="rgb" dir="cw">
                                      <p:cBhvr override="childStyle">
                                        <p:cTn dur="1" fill="hold" display="0" masterRel="nextClick" afterEffect="1"/>
                                        <p:tgtEl>
                                          <p:spTgt spid="32565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905" name="Picture 1026">
            <a:extLst>
              <a:ext uri="{FF2B5EF4-FFF2-40B4-BE49-F238E27FC236}">
                <a16:creationId xmlns:a16="http://schemas.microsoft.com/office/drawing/2014/main" id="{09A65785-7E71-8501-1C73-5E5D40C22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Text Box 1027">
            <a:extLst>
              <a:ext uri="{FF2B5EF4-FFF2-40B4-BE49-F238E27FC236}">
                <a16:creationId xmlns:a16="http://schemas.microsoft.com/office/drawing/2014/main" id="{F930422F-1F7D-A493-8213-3AAE0E91D5B5}"/>
              </a:ext>
            </a:extLst>
          </p:cNvPr>
          <p:cNvSpPr txBox="1">
            <a:spLocks noChangeArrowheads="1"/>
          </p:cNvSpPr>
          <p:nvPr/>
        </p:nvSpPr>
        <p:spPr bwMode="auto">
          <a:xfrm>
            <a:off x="0" y="8382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(18)</a:t>
            </a:r>
          </a:p>
        </p:txBody>
      </p:sp>
      <p:sp>
        <p:nvSpPr>
          <p:cNvPr id="251907" name="Text Box 1028">
            <a:extLst>
              <a:ext uri="{FF2B5EF4-FFF2-40B4-BE49-F238E27FC236}">
                <a16:creationId xmlns:a16="http://schemas.microsoft.com/office/drawing/2014/main" id="{2C2F4FDA-D5A2-9FAE-BF4A-732F5BA1F9AA}"/>
              </a:ext>
            </a:extLst>
          </p:cNvPr>
          <p:cNvSpPr txBox="1">
            <a:spLocks noChangeArrowheads="1"/>
          </p:cNvSpPr>
          <p:nvPr/>
        </p:nvSpPr>
        <p:spPr bwMode="auto">
          <a:xfrm>
            <a:off x="0" y="3048000"/>
            <a:ext cx="5334000" cy="3749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News701 BT" pitchFamily="18" charset="0"/>
              </a:rPr>
              <a:t>Mullá Zaynu’l-</a:t>
            </a:r>
          </a:p>
          <a:p>
            <a:pPr algn="ctr" eaLnBrk="1" hangingPunct="1">
              <a:spcBef>
                <a:spcPct val="50000"/>
              </a:spcBef>
              <a:buFontTx/>
              <a:buNone/>
            </a:pPr>
            <a:r>
              <a:rPr lang="en-US" altLang="en-US" b="1">
                <a:solidFill>
                  <a:schemeClr val="bg1"/>
                </a:solidFill>
                <a:latin typeface="News701 BT" pitchFamily="18" charset="0"/>
              </a:rPr>
              <a:t>‘Ábidín-i-Najafábádí</a:t>
            </a:r>
          </a:p>
          <a:p>
            <a:pPr algn="ctr" eaLnBrk="1" hangingPunct="1">
              <a:spcBef>
                <a:spcPct val="50000"/>
              </a:spcBef>
              <a:buFontTx/>
              <a:buNone/>
            </a:pPr>
            <a:r>
              <a:rPr lang="en-US" altLang="en-US" b="1">
                <a:solidFill>
                  <a:schemeClr val="bg1"/>
                </a:solidFill>
                <a:latin typeface="News701 BT" pitchFamily="18" charset="0"/>
              </a:rPr>
              <a:t>Surnamed Zaynu’l-Muqarrabín</a:t>
            </a:r>
          </a:p>
          <a:p>
            <a:pPr algn="ctr" eaLnBrk="1" hangingPunct="1">
              <a:spcBef>
                <a:spcPct val="50000"/>
              </a:spcBef>
              <a:buFontTx/>
              <a:buNone/>
            </a:pPr>
            <a:r>
              <a:rPr lang="en-US" altLang="en-US" b="1">
                <a:solidFill>
                  <a:schemeClr val="bg1"/>
                </a:solidFill>
                <a:latin typeface="News701 BT" pitchFamily="18" charset="0"/>
              </a:rPr>
              <a:t>“Ornament of the Near Ones”</a:t>
            </a:r>
          </a:p>
        </p:txBody>
      </p:sp>
      <p:sp>
        <p:nvSpPr>
          <p:cNvPr id="251908" name="Text Box 1029">
            <a:extLst>
              <a:ext uri="{FF2B5EF4-FFF2-40B4-BE49-F238E27FC236}">
                <a16:creationId xmlns:a16="http://schemas.microsoft.com/office/drawing/2014/main" id="{5C39FE56-83E2-0176-9379-765E28EBB16E}"/>
              </a:ext>
            </a:extLst>
          </p:cNvPr>
          <p:cNvSpPr txBox="1">
            <a:spLocks noChangeArrowheads="1"/>
          </p:cNvSpPr>
          <p:nvPr/>
        </p:nvSpPr>
        <p:spPr bwMode="auto">
          <a:xfrm>
            <a:off x="8077200" y="10668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FFFF00"/>
                </a:solidFill>
              </a:rPr>
              <a:t>(19)</a:t>
            </a:r>
          </a:p>
        </p:txBody>
      </p:sp>
      <p:sp>
        <p:nvSpPr>
          <p:cNvPr id="336902" name="Text Box 1030">
            <a:extLst>
              <a:ext uri="{FF2B5EF4-FFF2-40B4-BE49-F238E27FC236}">
                <a16:creationId xmlns:a16="http://schemas.microsoft.com/office/drawing/2014/main" id="{1F1243A2-53A7-1EB8-D158-894F6CD756F9}"/>
              </a:ext>
            </a:extLst>
          </p:cNvPr>
          <p:cNvSpPr txBox="1">
            <a:spLocks noChangeArrowheads="1"/>
          </p:cNvSpPr>
          <p:nvPr/>
        </p:nvSpPr>
        <p:spPr bwMode="auto">
          <a:xfrm>
            <a:off x="4648200" y="2895600"/>
            <a:ext cx="3581400" cy="1798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latin typeface="News701 BT" pitchFamily="18" charset="0"/>
              </a:rPr>
              <a:t>Áqá Mírzá ‘Alí-Muhammad</a:t>
            </a:r>
          </a:p>
          <a:p>
            <a:pPr algn="ctr" eaLnBrk="1" hangingPunct="1">
              <a:spcBef>
                <a:spcPct val="50000"/>
              </a:spcBef>
              <a:buFontTx/>
              <a:buNone/>
            </a:pPr>
            <a:r>
              <a:rPr lang="en-US" altLang="en-US" b="1">
                <a:solidFill>
                  <a:srgbClr val="FFFF00"/>
                </a:solidFill>
                <a:latin typeface="News701 BT" pitchFamily="18" charset="0"/>
              </a:rPr>
              <a:t>Ibn-i-Asdaq</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36902"/>
                                        </p:tgtEl>
                                        <p:attrNameLst>
                                          <p:attrName>style.visibility</p:attrName>
                                        </p:attrNameLst>
                                      </p:cBhvr>
                                      <p:to>
                                        <p:strVal val="visible"/>
                                      </p:to>
                                    </p:set>
                                    <p:animEffect transition="in" filter="dissolve">
                                      <p:cBhvr>
                                        <p:cTn id="7" dur="300"/>
                                        <p:tgtEl>
                                          <p:spTgt spid="336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3" name="Picture 1026">
            <a:extLst>
              <a:ext uri="{FF2B5EF4-FFF2-40B4-BE49-F238E27FC236}">
                <a16:creationId xmlns:a16="http://schemas.microsoft.com/office/drawing/2014/main" id="{A296DFA0-B838-F210-195D-DC1989F3F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Text Box 1027">
            <a:extLst>
              <a:ext uri="{FF2B5EF4-FFF2-40B4-BE49-F238E27FC236}">
                <a16:creationId xmlns:a16="http://schemas.microsoft.com/office/drawing/2014/main" id="{058925C1-D871-3757-054F-085DF3386274}"/>
              </a:ext>
            </a:extLst>
          </p:cNvPr>
          <p:cNvSpPr txBox="1">
            <a:spLocks noChangeArrowheads="1"/>
          </p:cNvSpPr>
          <p:nvPr/>
        </p:nvSpPr>
        <p:spPr bwMode="auto">
          <a:xfrm>
            <a:off x="3886200" y="457200"/>
            <a:ext cx="49530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solidFill>
                  <a:srgbClr val="FF6600"/>
                </a:solidFill>
                <a:latin typeface="Times Ext Roman" pitchFamily="18" charset="0"/>
              </a:rPr>
              <a:t>Áqá Mírzá ‘Alí-Muh</a:t>
            </a:r>
            <a:r>
              <a:rPr lang="en-US" altLang="en-US" sz="3600" b="1">
                <a:solidFill>
                  <a:srgbClr val="FF6600"/>
                </a:solidFill>
                <a:latin typeface="Times_CSX+" pitchFamily="2" charset="0"/>
              </a:rPr>
              <a:t>ammad</a:t>
            </a:r>
          </a:p>
        </p:txBody>
      </p:sp>
      <p:sp>
        <p:nvSpPr>
          <p:cNvPr id="253955" name="Text Box 1028">
            <a:extLst>
              <a:ext uri="{FF2B5EF4-FFF2-40B4-BE49-F238E27FC236}">
                <a16:creationId xmlns:a16="http://schemas.microsoft.com/office/drawing/2014/main" id="{DFDFF469-E361-62F0-CA69-2EE5659ED025}"/>
              </a:ext>
            </a:extLst>
          </p:cNvPr>
          <p:cNvSpPr txBox="1">
            <a:spLocks noChangeArrowheads="1"/>
          </p:cNvSpPr>
          <p:nvPr/>
        </p:nvSpPr>
        <p:spPr bwMode="auto">
          <a:xfrm>
            <a:off x="3962400" y="1752600"/>
            <a:ext cx="4953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accent1"/>
                </a:solidFill>
                <a:latin typeface="Times_CSX+" pitchFamily="2" charset="0"/>
              </a:rPr>
              <a:t>b. 1850/1   </a:t>
            </a:r>
            <a:r>
              <a:rPr lang="en-US" altLang="en-US" b="1">
                <a:solidFill>
                  <a:schemeClr val="accent1"/>
                </a:solidFill>
                <a:latin typeface="Times Ext Roman" pitchFamily="18" charset="0"/>
              </a:rPr>
              <a:t>Ma</a:t>
            </a:r>
            <a:r>
              <a:rPr lang="en-US" altLang="en-US" b="1" u="sng">
                <a:solidFill>
                  <a:schemeClr val="accent1"/>
                </a:solidFill>
                <a:latin typeface="Times Ext Roman" pitchFamily="18" charset="0"/>
              </a:rPr>
              <a:t>sh</a:t>
            </a:r>
            <a:r>
              <a:rPr lang="en-US" altLang="en-US" b="1">
                <a:solidFill>
                  <a:schemeClr val="accent1"/>
                </a:solidFill>
                <a:latin typeface="Times Ext Roman" pitchFamily="18" charset="0"/>
              </a:rPr>
              <a:t>had       d.1928           </a:t>
            </a:r>
            <a:r>
              <a:rPr lang="en-US" altLang="en-US" b="1">
                <a:solidFill>
                  <a:schemeClr val="accent1"/>
                </a:solidFill>
                <a:latin typeface="Times_CSX+" pitchFamily="2" charset="0"/>
              </a:rPr>
              <a:t>Tihr</a:t>
            </a:r>
            <a:r>
              <a:rPr lang="en-US" altLang="en-US" b="1">
                <a:solidFill>
                  <a:schemeClr val="accent1"/>
                </a:solidFill>
                <a:latin typeface="Times Ext Roman" pitchFamily="18" charset="0"/>
              </a:rPr>
              <a:t>á</a:t>
            </a:r>
            <a:r>
              <a:rPr lang="en-US" altLang="en-US" b="1">
                <a:solidFill>
                  <a:schemeClr val="accent1"/>
                </a:solidFill>
                <a:latin typeface="Times_CSX+" pitchFamily="2" charset="0"/>
              </a:rPr>
              <a:t>n</a:t>
            </a:r>
          </a:p>
        </p:txBody>
      </p:sp>
      <p:sp>
        <p:nvSpPr>
          <p:cNvPr id="158726" name="Text Box 1030">
            <a:extLst>
              <a:ext uri="{FF2B5EF4-FFF2-40B4-BE49-F238E27FC236}">
                <a16:creationId xmlns:a16="http://schemas.microsoft.com/office/drawing/2014/main" id="{5964F632-FD76-5E6A-6A9A-0B1152E562A4}"/>
              </a:ext>
            </a:extLst>
          </p:cNvPr>
          <p:cNvSpPr txBox="1">
            <a:spLocks noChangeArrowheads="1"/>
          </p:cNvSpPr>
          <p:nvPr/>
        </p:nvSpPr>
        <p:spPr bwMode="auto">
          <a:xfrm>
            <a:off x="2971800" y="2895600"/>
            <a:ext cx="6172200"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cs typeface="Times New Roman" panose="02020603050405020304" pitchFamily="18" charset="0"/>
              </a:rPr>
              <a:t>He was specially charged by ’Abdu’l-Bahá to teach the ruling class. He began the preliminary work for the construction of the house of worship in Ishqabad.</a:t>
            </a:r>
          </a:p>
          <a:p>
            <a:pPr algn="ctr" eaLnBrk="1" hangingPunct="1">
              <a:spcBef>
                <a:spcPct val="50000"/>
              </a:spcBef>
              <a:buFontTx/>
              <a:buNone/>
            </a:pPr>
            <a:r>
              <a:rPr lang="en-US" altLang="en-US" b="1">
                <a:solidFill>
                  <a:srgbClr val="FFFF00"/>
                </a:solidFill>
                <a:cs typeface="Times New Roman" panose="02020603050405020304" pitchFamily="18" charset="0"/>
              </a:rPr>
              <a:t> Bahá’u’lláh appointed him a Hand of the Cause</a:t>
            </a:r>
            <a:endParaRPr lang="en-US" altLang="en-US" sz="2400" b="1">
              <a:solidFill>
                <a:srgbClr val="FFFF00"/>
              </a:solidFill>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8726"/>
                                        </p:tgtEl>
                                        <p:attrNameLst>
                                          <p:attrName>style.visibility</p:attrName>
                                        </p:attrNameLst>
                                      </p:cBhvr>
                                      <p:to>
                                        <p:strVal val="visible"/>
                                      </p:to>
                                    </p:set>
                                    <p:animEffect transition="in" filter="dissolve">
                                      <p:cBhvr>
                                        <p:cTn id="7" dur="500"/>
                                        <p:tgtEl>
                                          <p:spTgt spid="158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1" name="Text Box 1026">
            <a:extLst>
              <a:ext uri="{FF2B5EF4-FFF2-40B4-BE49-F238E27FC236}">
                <a16:creationId xmlns:a16="http://schemas.microsoft.com/office/drawing/2014/main" id="{FF7B472F-0835-F431-0C06-2349590E3D33}"/>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56002" name="Picture 1027">
            <a:extLst>
              <a:ext uri="{FF2B5EF4-FFF2-40B4-BE49-F238E27FC236}">
                <a16:creationId xmlns:a16="http://schemas.microsoft.com/office/drawing/2014/main" id="{7D919B12-3471-B7C4-87CA-85F420EDD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6">
            <a:extLst>
              <a:ext uri="{FF2B5EF4-FFF2-40B4-BE49-F238E27FC236}">
                <a16:creationId xmlns:a16="http://schemas.microsoft.com/office/drawing/2014/main" id="{FC2054F1-B045-6AB3-E7B6-76D2F00CA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49" name="Picture 10">
            <a:extLst>
              <a:ext uri="{FF2B5EF4-FFF2-40B4-BE49-F238E27FC236}">
                <a16:creationId xmlns:a16="http://schemas.microsoft.com/office/drawing/2014/main" id="{045FE593-468A-04CD-370D-76039D086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0150"/>
            <a:ext cx="91440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097" name="Picture 2">
            <a:extLst>
              <a:ext uri="{FF2B5EF4-FFF2-40B4-BE49-F238E27FC236}">
                <a16:creationId xmlns:a16="http://schemas.microsoft.com/office/drawing/2014/main" id="{5BB3CE95-2046-352E-117C-6A3F19F6E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00025"/>
            <a:ext cx="645795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45" name="Text Box 2">
            <a:extLst>
              <a:ext uri="{FF2B5EF4-FFF2-40B4-BE49-F238E27FC236}">
                <a16:creationId xmlns:a16="http://schemas.microsoft.com/office/drawing/2014/main" id="{2F344970-16AE-5046-2C70-206420720C57}"/>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62146" name="Picture 3">
            <a:extLst>
              <a:ext uri="{FF2B5EF4-FFF2-40B4-BE49-F238E27FC236}">
                <a16:creationId xmlns:a16="http://schemas.microsoft.com/office/drawing/2014/main" id="{E33BF5FB-79B2-AC20-84D9-0A1A2E39E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3" name="Text Box 1026">
            <a:extLst>
              <a:ext uri="{FF2B5EF4-FFF2-40B4-BE49-F238E27FC236}">
                <a16:creationId xmlns:a16="http://schemas.microsoft.com/office/drawing/2014/main" id="{ADF59BCD-BFBA-DFAE-8165-32256554DBE0}"/>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64194" name="Picture 1027">
            <a:extLst>
              <a:ext uri="{FF2B5EF4-FFF2-40B4-BE49-F238E27FC236}">
                <a16:creationId xmlns:a16="http://schemas.microsoft.com/office/drawing/2014/main" id="{1E7BA304-70ED-C1AF-0A3F-A2E81768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a:extLst>
              <a:ext uri="{FF2B5EF4-FFF2-40B4-BE49-F238E27FC236}">
                <a16:creationId xmlns:a16="http://schemas.microsoft.com/office/drawing/2014/main" id="{E3A7654C-9EF1-CCA9-026E-77147105F583}"/>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66242" name="Picture 3">
            <a:extLst>
              <a:ext uri="{FF2B5EF4-FFF2-40B4-BE49-F238E27FC236}">
                <a16:creationId xmlns:a16="http://schemas.microsoft.com/office/drawing/2014/main" id="{7971AABA-2F53-86E1-B6B0-E1DC27566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a:extLst>
              <a:ext uri="{FF2B5EF4-FFF2-40B4-BE49-F238E27FC236}">
                <a16:creationId xmlns:a16="http://schemas.microsoft.com/office/drawing/2014/main" id="{0470A866-BB6E-C8F8-FE8F-C34A4A4E9749}"/>
              </a:ext>
            </a:extLst>
          </p:cNvPr>
          <p:cNvSpPr txBox="1">
            <a:spLocks noChangeArrowheads="1"/>
          </p:cNvSpPr>
          <p:nvPr/>
        </p:nvSpPr>
        <p:spPr bwMode="auto">
          <a:xfrm>
            <a:off x="1600200" y="1295400"/>
            <a:ext cx="5943600"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en-US" altLang="en-US" sz="4000" b="1">
              <a:latin typeface="Benguiat Bk BT" pitchFamily="18" charset="0"/>
            </a:endParaRPr>
          </a:p>
          <a:p>
            <a:pPr algn="ctr" eaLnBrk="1" hangingPunct="1">
              <a:spcBef>
                <a:spcPct val="50000"/>
              </a:spcBef>
              <a:buFontTx/>
              <a:buNone/>
            </a:pPr>
            <a:r>
              <a:rPr lang="en-US" altLang="en-US" sz="4000" b="1">
                <a:latin typeface="Monotype Corsiva" panose="03010101010201010101" pitchFamily="66" charset="0"/>
              </a:rPr>
              <a:t>“</a:t>
            </a:r>
            <a:r>
              <a:rPr lang="en-US" altLang="en-US" sz="3600" b="1">
                <a:latin typeface="Monotype Corsiva" panose="03010101010201010101" pitchFamily="66" charset="0"/>
              </a:rPr>
              <a:t>the land of Iran [will become] the envy and the admiration of the peoples and nations of the world”</a:t>
            </a:r>
            <a:r>
              <a:rPr lang="en-US" altLang="en-US" sz="4400" b="1">
                <a:latin typeface="Monotype Corsiva" panose="03010101010201010101" pitchFamily="66" charset="0"/>
              </a:rPr>
              <a:t> </a:t>
            </a:r>
          </a:p>
          <a:p>
            <a:pPr algn="ctr" eaLnBrk="1" hangingPunct="1">
              <a:spcBef>
                <a:spcPct val="50000"/>
              </a:spcBef>
              <a:buFontTx/>
              <a:buNone/>
            </a:pPr>
            <a:r>
              <a:rPr lang="en-US" altLang="en-US" sz="4000" b="1">
                <a:latin typeface="Monotype Corsiva" panose="03010101010201010101" pitchFamily="66" charset="0"/>
              </a:rPr>
              <a:t>    -</a:t>
            </a:r>
            <a:r>
              <a:rPr lang="en-US" altLang="en-US" sz="2800" b="1">
                <a:latin typeface="Monotype Corsiva" panose="03010101010201010101" pitchFamily="66" charset="0"/>
              </a:rPr>
              <a:t>Shoghi Effendi</a:t>
            </a:r>
          </a:p>
        </p:txBody>
      </p:sp>
      <p:sp>
        <p:nvSpPr>
          <p:cNvPr id="266244" name="Text Box 5">
            <a:extLst>
              <a:ext uri="{FF2B5EF4-FFF2-40B4-BE49-F238E27FC236}">
                <a16:creationId xmlns:a16="http://schemas.microsoft.com/office/drawing/2014/main" id="{4B80EA07-F600-F127-5EC9-EBC4DEF64432}"/>
              </a:ext>
            </a:extLst>
          </p:cNvPr>
          <p:cNvSpPr txBox="1">
            <a:spLocks noChangeArrowheads="1"/>
          </p:cNvSpPr>
          <p:nvPr/>
        </p:nvSpPr>
        <p:spPr bwMode="auto">
          <a:xfrm>
            <a:off x="1219200" y="1066800"/>
            <a:ext cx="14573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800" b="1">
                <a:latin typeface="Benguiat Bk BT" pitchFamily="18" charset="0"/>
              </a:rPr>
              <a:t>Iran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 calcmode="lin" valueType="num">
                                      <p:cBhvr>
                                        <p:cTn id="7" dur="500" fill="hold"/>
                                        <p:tgtEl>
                                          <p:spTgt spid="96260"/>
                                        </p:tgtEl>
                                        <p:attrNameLst>
                                          <p:attrName>ppt_w</p:attrName>
                                        </p:attrNameLst>
                                      </p:cBhvr>
                                      <p:tavLst>
                                        <p:tav tm="0">
                                          <p:val>
                                            <p:fltVal val="0"/>
                                          </p:val>
                                        </p:tav>
                                        <p:tav tm="100000">
                                          <p:val>
                                            <p:strVal val="#ppt_w"/>
                                          </p:val>
                                        </p:tav>
                                      </p:tavLst>
                                    </p:anim>
                                    <p:anim calcmode="lin" valueType="num">
                                      <p:cBhvr>
                                        <p:cTn id="8" dur="500" fill="hold"/>
                                        <p:tgtEl>
                                          <p:spTgt spid="962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8289" name="Picture 1027">
            <a:extLst>
              <a:ext uri="{FF2B5EF4-FFF2-40B4-BE49-F238E27FC236}">
                <a16:creationId xmlns:a16="http://schemas.microsoft.com/office/drawing/2014/main" id="{C0A07E5F-3167-7E92-348C-703F71489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1030">
            <a:extLst>
              <a:ext uri="{FF2B5EF4-FFF2-40B4-BE49-F238E27FC236}">
                <a16:creationId xmlns:a16="http://schemas.microsoft.com/office/drawing/2014/main" id="{9C0CB9B1-679A-09A1-968B-234DA9C8FFFB}"/>
              </a:ext>
            </a:extLst>
          </p:cNvPr>
          <p:cNvPicPr>
            <a:picLocks noChangeAspect="1" noChangeArrowheads="1"/>
          </p:cNvPicPr>
          <p:nvPr/>
        </p:nvPicPr>
        <p:blipFill>
          <a:blip r:embed="rId3">
            <a:lum bright="-6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9" name="Group 1031">
            <a:extLst>
              <a:ext uri="{FF2B5EF4-FFF2-40B4-BE49-F238E27FC236}">
                <a16:creationId xmlns:a16="http://schemas.microsoft.com/office/drawing/2014/main" id="{6461CF4A-533C-0F2E-A41E-7928384127ED}"/>
              </a:ext>
            </a:extLst>
          </p:cNvPr>
          <p:cNvGrpSpPr>
            <a:grpSpLocks/>
          </p:cNvGrpSpPr>
          <p:nvPr/>
        </p:nvGrpSpPr>
        <p:grpSpPr bwMode="auto">
          <a:xfrm>
            <a:off x="228600" y="-304800"/>
            <a:ext cx="8915400" cy="6858000"/>
            <a:chOff x="144" y="-192"/>
            <a:chExt cx="5472" cy="4320"/>
          </a:xfrm>
        </p:grpSpPr>
        <p:sp>
          <p:nvSpPr>
            <p:cNvPr id="268292" name="Text Box 1028">
              <a:extLst>
                <a:ext uri="{FF2B5EF4-FFF2-40B4-BE49-F238E27FC236}">
                  <a16:creationId xmlns:a16="http://schemas.microsoft.com/office/drawing/2014/main" id="{7C3FC25D-48D3-8FC5-8E4D-9DAD15785C38}"/>
                </a:ext>
              </a:extLst>
            </p:cNvPr>
            <p:cNvSpPr txBox="1">
              <a:spLocks noChangeArrowheads="1"/>
            </p:cNvSpPr>
            <p:nvPr/>
          </p:nvSpPr>
          <p:spPr bwMode="auto">
            <a:xfrm>
              <a:off x="288" y="-192"/>
              <a:ext cx="5184" cy="4094"/>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07950">
                  <a:solidFill>
                    <a:schemeClr val="bg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3600">
                <a:solidFill>
                  <a:schemeClr val="bg1"/>
                </a:solidFill>
                <a:latin typeface="Monotype Corsiva" panose="03010101010201010101" pitchFamily="66" charset="0"/>
              </a:endParaRPr>
            </a:p>
            <a:p>
              <a:pPr eaLnBrk="1" hangingPunct="1">
                <a:spcBef>
                  <a:spcPct val="50000"/>
                </a:spcBef>
                <a:buFontTx/>
                <a:buNone/>
              </a:pPr>
              <a:r>
                <a:rPr lang="en-US" altLang="en-US" sz="3600" b="1">
                  <a:solidFill>
                    <a:schemeClr val="bg1"/>
                  </a:solidFill>
                  <a:latin typeface="Monotype Corsiva" panose="03010101010201010101" pitchFamily="66" charset="0"/>
                </a:rPr>
                <a:t>“’…the government of the native land of the Blessed Perfection will become the most honoured government of the world, and Iran will become the most prosperous of all lands.’  …</a:t>
              </a:r>
            </a:p>
            <a:p>
              <a:pPr eaLnBrk="1" hangingPunct="1">
                <a:spcBef>
                  <a:spcPct val="50000"/>
                </a:spcBef>
                <a:buFontTx/>
                <a:buNone/>
              </a:pPr>
              <a:r>
                <a:rPr lang="en-US" altLang="en-US" sz="3600" b="1">
                  <a:solidFill>
                    <a:schemeClr val="bg1"/>
                  </a:solidFill>
                  <a:latin typeface="Monotype Corsiva" panose="03010101010201010101" pitchFamily="66" charset="0"/>
                </a:rPr>
                <a:t>The day is approaching when that country will have turned into a blissful paradise, when the wronged ones of Persia will have become the pride of the world and the leaders of mankind. And this is a promise that will not be belied. “</a:t>
              </a:r>
              <a:r>
                <a:rPr lang="en-US" altLang="en-US" sz="3600">
                  <a:solidFill>
                    <a:schemeClr val="bg1"/>
                  </a:solidFill>
                  <a:latin typeface="Monotype Corsiva" panose="03010101010201010101" pitchFamily="66" charset="0"/>
                </a:rPr>
                <a:t>                                                                          </a:t>
              </a:r>
              <a:r>
                <a:rPr lang="en-US" altLang="en-US" sz="2400">
                  <a:solidFill>
                    <a:schemeClr val="bg1"/>
                  </a:solidFill>
                  <a:latin typeface="Monotype Corsiva" panose="03010101010201010101" pitchFamily="66" charset="0"/>
                </a:rPr>
                <a:t>-Shoghi Effendi                              Fire &amp; Light, Bahá’í World 18, p.34</a:t>
              </a:r>
            </a:p>
          </p:txBody>
        </p:sp>
        <p:sp>
          <p:nvSpPr>
            <p:cNvPr id="268293" name="Rectangle 1029">
              <a:extLst>
                <a:ext uri="{FF2B5EF4-FFF2-40B4-BE49-F238E27FC236}">
                  <a16:creationId xmlns:a16="http://schemas.microsoft.com/office/drawing/2014/main" id="{022039EE-E12B-508E-0A14-F65CFCF17386}"/>
                </a:ext>
              </a:extLst>
            </p:cNvPr>
            <p:cNvSpPr>
              <a:spLocks noChangeArrowheads="1"/>
            </p:cNvSpPr>
            <p:nvPr/>
          </p:nvSpPr>
          <p:spPr bwMode="auto">
            <a:xfrm>
              <a:off x="144" y="96"/>
              <a:ext cx="5472" cy="4032"/>
            </a:xfrm>
            <a:prstGeom prst="rect">
              <a:avLst/>
            </a:prstGeom>
            <a:noFill/>
            <a:ln w="114300">
              <a:solidFill>
                <a:schemeClr val="bg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dissolve">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6199"/>
                                        </p:tgtEl>
                                        <p:attrNameLst>
                                          <p:attrName>style.visibility</p:attrName>
                                        </p:attrNameLst>
                                      </p:cBhvr>
                                      <p:to>
                                        <p:strVal val="visible"/>
                                      </p:to>
                                    </p:set>
                                    <p:animEffect transition="in" filter="dissolve">
                                      <p:cBhvr>
                                        <p:cTn id="12"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1026">
            <a:extLst>
              <a:ext uri="{FF2B5EF4-FFF2-40B4-BE49-F238E27FC236}">
                <a16:creationId xmlns:a16="http://schemas.microsoft.com/office/drawing/2014/main" id="{93B6CD04-CAC8-90AC-B900-3BEF67828B43}"/>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sp>
        <p:nvSpPr>
          <p:cNvPr id="270338" name="Text Box 1027">
            <a:extLst>
              <a:ext uri="{FF2B5EF4-FFF2-40B4-BE49-F238E27FC236}">
                <a16:creationId xmlns:a16="http://schemas.microsoft.com/office/drawing/2014/main" id="{40229B89-31EA-44DD-7F01-47A57B6D3DD8}"/>
              </a:ext>
            </a:extLst>
          </p:cNvPr>
          <p:cNvSpPr txBox="1">
            <a:spLocks noChangeArrowheads="1"/>
          </p:cNvSpPr>
          <p:nvPr/>
        </p:nvSpPr>
        <p:spPr bwMode="auto">
          <a:xfrm>
            <a:off x="1295400" y="533400"/>
            <a:ext cx="6629400" cy="722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1700">
                <a:solidFill>
                  <a:schemeClr val="bg1"/>
                </a:solidFill>
                <a:latin typeface="Monotype Corsiva" panose="03010101010201010101" pitchFamily="66" charset="0"/>
              </a:rPr>
              <a:t>Would you like to be an </a:t>
            </a:r>
            <a:r>
              <a:rPr lang="en-US" altLang="en-US" sz="11700">
                <a:solidFill>
                  <a:srgbClr val="FF0000"/>
                </a:solidFill>
                <a:latin typeface="Monotype Corsiva" panose="03010101010201010101" pitchFamily="66" charset="0"/>
              </a:rPr>
              <a:t>Apostle</a:t>
            </a:r>
            <a:r>
              <a:rPr lang="en-US" altLang="en-US" sz="11700">
                <a:solidFill>
                  <a:schemeClr val="bg1"/>
                </a:solidFill>
                <a:latin typeface="Monotype Corsiva" panose="03010101010201010101" pitchFamily="66" charset="0"/>
              </a:rPr>
              <a:t>?</a:t>
            </a:r>
          </a:p>
        </p:txBody>
      </p:sp>
      <p:sp>
        <p:nvSpPr>
          <p:cNvPr id="270339" name="Rectangle 1028">
            <a:extLst>
              <a:ext uri="{FF2B5EF4-FFF2-40B4-BE49-F238E27FC236}">
                <a16:creationId xmlns:a16="http://schemas.microsoft.com/office/drawing/2014/main" id="{3C49DA6E-10DA-BF5A-AA70-90847569C269}"/>
              </a:ext>
            </a:extLst>
          </p:cNvPr>
          <p:cNvSpPr>
            <a:spLocks noChangeArrowheads="1"/>
          </p:cNvSpPr>
          <p:nvPr/>
        </p:nvSpPr>
        <p:spPr bwMode="auto">
          <a:xfrm>
            <a:off x="228600" y="228600"/>
            <a:ext cx="8763000" cy="6096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2385" name="Picture 7">
            <a:extLst>
              <a:ext uri="{FF2B5EF4-FFF2-40B4-BE49-F238E27FC236}">
                <a16:creationId xmlns:a16="http://schemas.microsoft.com/office/drawing/2014/main" id="{5F0DBAD0-0430-80B1-C5A1-8D414366DC1A}"/>
              </a:ext>
            </a:extLst>
          </p:cNvPr>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1905000" y="0"/>
            <a:ext cx="530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4433" name="Picture 3">
            <a:extLst>
              <a:ext uri="{FF2B5EF4-FFF2-40B4-BE49-F238E27FC236}">
                <a16:creationId xmlns:a16="http://schemas.microsoft.com/office/drawing/2014/main" id="{617D673E-24F2-1975-F8AF-2C38FD2D5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Text Box 4">
            <a:extLst>
              <a:ext uri="{FF2B5EF4-FFF2-40B4-BE49-F238E27FC236}">
                <a16:creationId xmlns:a16="http://schemas.microsoft.com/office/drawing/2014/main" id="{B8E93609-CCB4-BB2B-62DB-CD660C6265AD}"/>
              </a:ext>
            </a:extLst>
          </p:cNvPr>
          <p:cNvSpPr txBox="1">
            <a:spLocks noChangeArrowheads="1"/>
          </p:cNvSpPr>
          <p:nvPr/>
        </p:nvSpPr>
        <p:spPr bwMode="auto">
          <a:xfrm>
            <a:off x="457200" y="5257800"/>
            <a:ext cx="8305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5400">
                <a:solidFill>
                  <a:schemeClr val="bg1"/>
                </a:solidFill>
                <a:latin typeface="Monotype Corsiva" panose="03010101010201010101" pitchFamily="66" charset="0"/>
              </a:rPr>
              <a:t>Bahá’u’lláh’s Calligraphic Style</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a:extLst>
              <a:ext uri="{FF2B5EF4-FFF2-40B4-BE49-F238E27FC236}">
                <a16:creationId xmlns:a16="http://schemas.microsoft.com/office/drawing/2014/main" id="{A7527C66-CB11-89DE-FA59-88D45E62C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Text Box 2">
            <a:extLst>
              <a:ext uri="{FF2B5EF4-FFF2-40B4-BE49-F238E27FC236}">
                <a16:creationId xmlns:a16="http://schemas.microsoft.com/office/drawing/2014/main" id="{4D3FD819-F2C2-9E0A-1E0A-240D9A6B336A}"/>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8914" name="Picture 3">
            <a:extLst>
              <a:ext uri="{FF2B5EF4-FFF2-40B4-BE49-F238E27FC236}">
                <a16:creationId xmlns:a16="http://schemas.microsoft.com/office/drawing/2014/main" id="{C343A4D3-BC90-2220-7AF1-18401A12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57150"/>
            <a:ext cx="46101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8529" name="Picture 13">
            <a:extLst>
              <a:ext uri="{FF2B5EF4-FFF2-40B4-BE49-F238E27FC236}">
                <a16:creationId xmlns:a16="http://schemas.microsoft.com/office/drawing/2014/main" id="{9AB7448B-5636-1BAC-6C10-C887F301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
            <a:ext cx="44989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0577" name="Picture 10">
            <a:extLst>
              <a:ext uri="{FF2B5EF4-FFF2-40B4-BE49-F238E27FC236}">
                <a16:creationId xmlns:a16="http://schemas.microsoft.com/office/drawing/2014/main" id="{29C63685-B772-86AF-BD06-8732A7388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2625" name="Picture 2">
            <a:extLst>
              <a:ext uri="{FF2B5EF4-FFF2-40B4-BE49-F238E27FC236}">
                <a16:creationId xmlns:a16="http://schemas.microsoft.com/office/drawing/2014/main" id="{FBF49B46-3B17-DC33-E702-1AB07E81E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4">
            <a:extLst>
              <a:ext uri="{FF2B5EF4-FFF2-40B4-BE49-F238E27FC236}">
                <a16:creationId xmlns:a16="http://schemas.microsoft.com/office/drawing/2014/main" id="{416994BD-9C03-886A-B205-039075D7F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7086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4" name="Picture 2">
            <a:extLst>
              <a:ext uri="{FF2B5EF4-FFF2-40B4-BE49-F238E27FC236}">
                <a16:creationId xmlns:a16="http://schemas.microsoft.com/office/drawing/2014/main" id="{EBF50A59-5693-8135-10B6-E8966427E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1" name="Text Box 1026">
            <a:extLst>
              <a:ext uri="{FF2B5EF4-FFF2-40B4-BE49-F238E27FC236}">
                <a16:creationId xmlns:a16="http://schemas.microsoft.com/office/drawing/2014/main" id="{50D5C697-CA0B-D5A0-96A9-7830BFCC9306}"/>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86722" name="Picture 1028">
            <a:extLst>
              <a:ext uri="{FF2B5EF4-FFF2-40B4-BE49-F238E27FC236}">
                <a16:creationId xmlns:a16="http://schemas.microsoft.com/office/drawing/2014/main" id="{BC8868CA-00DB-F553-C84E-9C187D20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69" name="Picture 1026">
            <a:extLst>
              <a:ext uri="{FF2B5EF4-FFF2-40B4-BE49-F238E27FC236}">
                <a16:creationId xmlns:a16="http://schemas.microsoft.com/office/drawing/2014/main" id="{4ADBB906-31B1-A63F-5DB2-F92B00A96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0" y="0"/>
            <a:ext cx="384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7" name="Picture 2">
            <a:extLst>
              <a:ext uri="{FF2B5EF4-FFF2-40B4-BE49-F238E27FC236}">
                <a16:creationId xmlns:a16="http://schemas.microsoft.com/office/drawing/2014/main" id="{FBF80B92-6BC6-EE7F-F845-2F23236A8504}"/>
              </a:ext>
            </a:extLst>
          </p:cNvPr>
          <p:cNvPicPr>
            <a:picLocks noChangeAspect="1" noChangeArrowheads="1"/>
          </p:cNvPicPr>
          <p:nvPr/>
        </p:nvPicPr>
        <p:blipFill>
          <a:blip r:embed="rId3">
            <a:lum bright="10000" contrast="28000"/>
            <a:extLst>
              <a:ext uri="{28A0092B-C50C-407E-A947-70E740481C1C}">
                <a14:useLocalDpi xmlns:a14="http://schemas.microsoft.com/office/drawing/2010/main" val="0"/>
              </a:ext>
            </a:extLst>
          </a:blip>
          <a:srcRect/>
          <a:stretch>
            <a:fillRect/>
          </a:stretch>
        </p:blipFill>
        <p:spPr bwMode="auto">
          <a:xfrm>
            <a:off x="762000" y="0"/>
            <a:ext cx="7696200"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Text Box 2">
            <a:extLst>
              <a:ext uri="{FF2B5EF4-FFF2-40B4-BE49-F238E27FC236}">
                <a16:creationId xmlns:a16="http://schemas.microsoft.com/office/drawing/2014/main" id="{EB2F1840-1733-C3AE-5D20-9312BD731709}"/>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92866" name="Picture 4">
            <a:extLst>
              <a:ext uri="{FF2B5EF4-FFF2-40B4-BE49-F238E27FC236}">
                <a16:creationId xmlns:a16="http://schemas.microsoft.com/office/drawing/2014/main" id="{AD7CE5F1-38A1-2C56-547D-825109066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14400"/>
            <a:ext cx="54102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 Box 5">
            <a:extLst>
              <a:ext uri="{FF2B5EF4-FFF2-40B4-BE49-F238E27FC236}">
                <a16:creationId xmlns:a16="http://schemas.microsoft.com/office/drawing/2014/main" id="{3447402A-CA82-81E8-065D-0D40DFBFDB37}"/>
              </a:ext>
            </a:extLst>
          </p:cNvPr>
          <p:cNvSpPr txBox="1">
            <a:spLocks noChangeArrowheads="1"/>
          </p:cNvSpPr>
          <p:nvPr/>
        </p:nvSpPr>
        <p:spPr bwMode="auto">
          <a:xfrm>
            <a:off x="0" y="228600"/>
            <a:ext cx="4191000" cy="4479925"/>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FFFF"/>
                </a:solidFill>
                <a:latin typeface="Times Ext Roman" pitchFamily="18" charset="0"/>
              </a:rPr>
              <a:t>Napoleon III “Emperor of the French”</a:t>
            </a:r>
          </a:p>
          <a:p>
            <a:pPr algn="ctr" eaLnBrk="1" hangingPunct="1">
              <a:spcBef>
                <a:spcPct val="50000"/>
              </a:spcBef>
              <a:buFontTx/>
              <a:buNone/>
            </a:pPr>
            <a:r>
              <a:rPr lang="en-US" altLang="en-US" b="1">
                <a:solidFill>
                  <a:srgbClr val="00FFFF"/>
                </a:solidFill>
                <a:latin typeface="Times Ext Roman" pitchFamily="18" charset="0"/>
              </a:rPr>
              <a:t>1808-1873</a:t>
            </a:r>
          </a:p>
          <a:p>
            <a:pPr algn="ctr" eaLnBrk="1" hangingPunct="1">
              <a:spcBef>
                <a:spcPct val="50000"/>
              </a:spcBef>
              <a:buFontTx/>
              <a:buNone/>
            </a:pPr>
            <a:r>
              <a:rPr lang="en-US" altLang="en-US" b="1">
                <a:solidFill>
                  <a:srgbClr val="00FFFF"/>
                </a:solidFill>
                <a:latin typeface="Times Ext Roman" pitchFamily="18" charset="0"/>
              </a:rPr>
              <a:t>Defeated at the Battle of Sedan in 1870 in the Franco-Prussian War (1870-1871)</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3" name="Picture 2">
            <a:extLst>
              <a:ext uri="{FF2B5EF4-FFF2-40B4-BE49-F238E27FC236}">
                <a16:creationId xmlns:a16="http://schemas.microsoft.com/office/drawing/2014/main" id="{30F79345-FD62-EC64-9858-DCA5FC61B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1" name="Picture 2">
            <a:extLst>
              <a:ext uri="{FF2B5EF4-FFF2-40B4-BE49-F238E27FC236}">
                <a16:creationId xmlns:a16="http://schemas.microsoft.com/office/drawing/2014/main" id="{C92475CE-17AF-6719-AF20-F655537D5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 Box 2">
            <a:extLst>
              <a:ext uri="{FF2B5EF4-FFF2-40B4-BE49-F238E27FC236}">
                <a16:creationId xmlns:a16="http://schemas.microsoft.com/office/drawing/2014/main" id="{5EE7D64A-2F00-AAC3-9008-6668EB9DFDE6}"/>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40962" name="Picture 3">
            <a:extLst>
              <a:ext uri="{FF2B5EF4-FFF2-40B4-BE49-F238E27FC236}">
                <a16:creationId xmlns:a16="http://schemas.microsoft.com/office/drawing/2014/main" id="{884BD11D-0A87-921F-31BB-7C5866E9D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463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09" name="Picture 2">
            <a:extLst>
              <a:ext uri="{FF2B5EF4-FFF2-40B4-BE49-F238E27FC236}">
                <a16:creationId xmlns:a16="http://schemas.microsoft.com/office/drawing/2014/main" id="{BE2C2AB4-7C51-48AC-1358-94DB0A949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1057" name="Picture 2">
            <a:extLst>
              <a:ext uri="{FF2B5EF4-FFF2-40B4-BE49-F238E27FC236}">
                <a16:creationId xmlns:a16="http://schemas.microsoft.com/office/drawing/2014/main" id="{22B24B6C-E8EC-9B45-E239-7D0C4871D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79500"/>
            <a:ext cx="63373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3105" name="Text Box 1026">
            <a:extLst>
              <a:ext uri="{FF2B5EF4-FFF2-40B4-BE49-F238E27FC236}">
                <a16:creationId xmlns:a16="http://schemas.microsoft.com/office/drawing/2014/main" id="{50535BCB-FA5E-2F62-922F-BF6C32A4002E}"/>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303106" name="Rectangle 1027">
            <a:extLst>
              <a:ext uri="{FF2B5EF4-FFF2-40B4-BE49-F238E27FC236}">
                <a16:creationId xmlns:a16="http://schemas.microsoft.com/office/drawing/2014/main" id="{647B81F7-5809-6EE8-1DC4-A640DC3E6B9D}"/>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310276" name="Group 1028">
            <a:extLst>
              <a:ext uri="{FF2B5EF4-FFF2-40B4-BE49-F238E27FC236}">
                <a16:creationId xmlns:a16="http://schemas.microsoft.com/office/drawing/2014/main" id="{B013029D-3E66-BE7E-F611-6D211EC79674}"/>
              </a:ext>
            </a:extLst>
          </p:cNvPr>
          <p:cNvGrpSpPr>
            <a:grpSpLocks/>
          </p:cNvGrpSpPr>
          <p:nvPr/>
        </p:nvGrpSpPr>
        <p:grpSpPr bwMode="auto">
          <a:xfrm>
            <a:off x="381000" y="1524000"/>
            <a:ext cx="8534400" cy="685800"/>
            <a:chOff x="240" y="960"/>
            <a:chExt cx="5376" cy="432"/>
          </a:xfrm>
        </p:grpSpPr>
        <p:sp>
          <p:nvSpPr>
            <p:cNvPr id="303139" name="Text Box 1029">
              <a:extLst>
                <a:ext uri="{FF2B5EF4-FFF2-40B4-BE49-F238E27FC236}">
                  <a16:creationId xmlns:a16="http://schemas.microsoft.com/office/drawing/2014/main" id="{FCB79AA5-20BB-2C34-24FF-A593B99AE616}"/>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Mullá ‘Alí-Akbar-i-</a:t>
              </a:r>
              <a:r>
                <a:rPr lang="en-US" altLang="en-US" u="sng">
                  <a:solidFill>
                    <a:schemeClr val="bg1"/>
                  </a:solidFill>
                  <a:latin typeface="Times Ext Roman" pitchFamily="18" charset="0"/>
                </a:rPr>
                <a:t>Sh</a:t>
              </a:r>
              <a:r>
                <a:rPr lang="en-US" altLang="en-US">
                  <a:solidFill>
                    <a:schemeClr val="bg1"/>
                  </a:solidFill>
                  <a:latin typeface="Times Ext Roman" pitchFamily="18" charset="0"/>
                </a:rPr>
                <a:t>ahmírzádí	1842/3-1910</a:t>
              </a:r>
            </a:p>
          </p:txBody>
        </p:sp>
        <p:grpSp>
          <p:nvGrpSpPr>
            <p:cNvPr id="303140" name="Group 1030">
              <a:extLst>
                <a:ext uri="{FF2B5EF4-FFF2-40B4-BE49-F238E27FC236}">
                  <a16:creationId xmlns:a16="http://schemas.microsoft.com/office/drawing/2014/main" id="{057A2473-2F88-8363-9A43-CCA1A4EFDB4C}"/>
                </a:ext>
              </a:extLst>
            </p:cNvPr>
            <p:cNvGrpSpPr>
              <a:grpSpLocks/>
            </p:cNvGrpSpPr>
            <p:nvPr/>
          </p:nvGrpSpPr>
          <p:grpSpPr bwMode="auto">
            <a:xfrm>
              <a:off x="240" y="960"/>
              <a:ext cx="5280" cy="432"/>
              <a:chOff x="240" y="960"/>
              <a:chExt cx="5280" cy="432"/>
            </a:xfrm>
          </p:grpSpPr>
          <p:sp>
            <p:nvSpPr>
              <p:cNvPr id="303141" name="Text Box 1031">
                <a:extLst>
                  <a:ext uri="{FF2B5EF4-FFF2-40B4-BE49-F238E27FC236}">
                    <a16:creationId xmlns:a16="http://schemas.microsoft.com/office/drawing/2014/main" id="{E9A1D6E9-9054-BDAD-14E8-05C05CAD4621}"/>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8</a:t>
                </a:r>
              </a:p>
            </p:txBody>
          </p:sp>
          <p:sp>
            <p:nvSpPr>
              <p:cNvPr id="303142" name="Rectangle 1032">
                <a:extLst>
                  <a:ext uri="{FF2B5EF4-FFF2-40B4-BE49-F238E27FC236}">
                    <a16:creationId xmlns:a16="http://schemas.microsoft.com/office/drawing/2014/main" id="{FCDCF2AA-4A4A-1316-5EAD-D6CE9D48EA7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281" name="Group 1033">
            <a:extLst>
              <a:ext uri="{FF2B5EF4-FFF2-40B4-BE49-F238E27FC236}">
                <a16:creationId xmlns:a16="http://schemas.microsoft.com/office/drawing/2014/main" id="{321BEDF9-AFB3-E6E4-FFA1-96D7ACD20D1A}"/>
              </a:ext>
            </a:extLst>
          </p:cNvPr>
          <p:cNvGrpSpPr>
            <a:grpSpLocks/>
          </p:cNvGrpSpPr>
          <p:nvPr/>
        </p:nvGrpSpPr>
        <p:grpSpPr bwMode="auto">
          <a:xfrm>
            <a:off x="381000" y="2209800"/>
            <a:ext cx="8534400" cy="685800"/>
            <a:chOff x="240" y="1392"/>
            <a:chExt cx="5376" cy="432"/>
          </a:xfrm>
        </p:grpSpPr>
        <p:sp>
          <p:nvSpPr>
            <p:cNvPr id="303135" name="Text Box 1034">
              <a:extLst>
                <a:ext uri="{FF2B5EF4-FFF2-40B4-BE49-F238E27FC236}">
                  <a16:creationId xmlns:a16="http://schemas.microsoft.com/office/drawing/2014/main" id="{C6FE86AD-7D1E-3F22-36D9-ED64FE5F3FC6}"/>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Áqá Muh</a:t>
              </a:r>
              <a:r>
                <a:rPr lang="en-US" altLang="en-US">
                  <a:solidFill>
                    <a:srgbClr val="FFCC00"/>
                  </a:solidFill>
                  <a:latin typeface="Times_CSX+" pitchFamily="2" charset="0"/>
                </a:rPr>
                <a:t>ammad-i-Q</a:t>
              </a:r>
              <a:r>
                <a:rPr lang="en-US" altLang="en-US">
                  <a:solidFill>
                    <a:srgbClr val="FFCC00"/>
                  </a:solidFill>
                  <a:latin typeface="Times Ext Roman" pitchFamily="18" charset="0"/>
                </a:rPr>
                <a:t>á’ini		1829-1892</a:t>
              </a:r>
            </a:p>
          </p:txBody>
        </p:sp>
        <p:grpSp>
          <p:nvGrpSpPr>
            <p:cNvPr id="303136" name="Group 1035">
              <a:extLst>
                <a:ext uri="{FF2B5EF4-FFF2-40B4-BE49-F238E27FC236}">
                  <a16:creationId xmlns:a16="http://schemas.microsoft.com/office/drawing/2014/main" id="{82E844A6-D9EC-EAF7-7702-3A78C67402D7}"/>
                </a:ext>
              </a:extLst>
            </p:cNvPr>
            <p:cNvGrpSpPr>
              <a:grpSpLocks/>
            </p:cNvGrpSpPr>
            <p:nvPr/>
          </p:nvGrpSpPr>
          <p:grpSpPr bwMode="auto">
            <a:xfrm>
              <a:off x="240" y="1392"/>
              <a:ext cx="5280" cy="432"/>
              <a:chOff x="240" y="960"/>
              <a:chExt cx="5280" cy="432"/>
            </a:xfrm>
          </p:grpSpPr>
          <p:sp>
            <p:nvSpPr>
              <p:cNvPr id="303137" name="Text Box 1036">
                <a:extLst>
                  <a:ext uri="{FF2B5EF4-FFF2-40B4-BE49-F238E27FC236}">
                    <a16:creationId xmlns:a16="http://schemas.microsoft.com/office/drawing/2014/main" id="{2CA5FE31-849C-8F89-E510-47A90593B406}"/>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CC00"/>
                    </a:solidFill>
                    <a:latin typeface="Times Ext Roman" pitchFamily="18" charset="0"/>
                  </a:rPr>
                  <a:t>9</a:t>
                </a:r>
              </a:p>
            </p:txBody>
          </p:sp>
          <p:sp>
            <p:nvSpPr>
              <p:cNvPr id="303138" name="Rectangle 1037">
                <a:extLst>
                  <a:ext uri="{FF2B5EF4-FFF2-40B4-BE49-F238E27FC236}">
                    <a16:creationId xmlns:a16="http://schemas.microsoft.com/office/drawing/2014/main" id="{8B66BD9B-8D57-E0EA-1390-6CB1709C5E5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286" name="Group 1038">
            <a:extLst>
              <a:ext uri="{FF2B5EF4-FFF2-40B4-BE49-F238E27FC236}">
                <a16:creationId xmlns:a16="http://schemas.microsoft.com/office/drawing/2014/main" id="{5996ED0A-7EBE-56BC-A6E6-7A23A192B1D8}"/>
              </a:ext>
            </a:extLst>
          </p:cNvPr>
          <p:cNvGrpSpPr>
            <a:grpSpLocks/>
          </p:cNvGrpSpPr>
          <p:nvPr/>
        </p:nvGrpSpPr>
        <p:grpSpPr bwMode="auto">
          <a:xfrm>
            <a:off x="381000" y="2895600"/>
            <a:ext cx="8534400" cy="685800"/>
            <a:chOff x="240" y="1824"/>
            <a:chExt cx="5376" cy="432"/>
          </a:xfrm>
        </p:grpSpPr>
        <p:sp>
          <p:nvSpPr>
            <p:cNvPr id="303131" name="Text Box 1039">
              <a:extLst>
                <a:ext uri="{FF2B5EF4-FFF2-40B4-BE49-F238E27FC236}">
                  <a16:creationId xmlns:a16="http://schemas.microsoft.com/office/drawing/2014/main" id="{C7AB9BCE-EBBE-82FF-1C66-7E9B835B4D7B}"/>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_CSX+" pitchFamily="2" charset="0"/>
                </a:rPr>
                <a:t>H</a:t>
              </a:r>
              <a:r>
                <a:rPr lang="en-US" altLang="en-US" sz="3000">
                  <a:solidFill>
                    <a:schemeClr val="bg1"/>
                  </a:solidFill>
                  <a:latin typeface="Times Ext Roman" pitchFamily="18" charset="0"/>
                </a:rPr>
                <a:t>ájí Mírzá Muh</a:t>
              </a:r>
              <a:r>
                <a:rPr lang="en-US" altLang="en-US" sz="3000">
                  <a:solidFill>
                    <a:schemeClr val="bg1"/>
                  </a:solidFill>
                  <a:latin typeface="Times_CSX+" pitchFamily="2" charset="0"/>
                </a:rPr>
                <a:t>ammad-Taq</a:t>
              </a:r>
              <a:r>
                <a:rPr lang="en-US" altLang="en-US" sz="3000">
                  <a:solidFill>
                    <a:schemeClr val="bg1"/>
                  </a:solidFill>
                  <a:latin typeface="Times Ext Roman" pitchFamily="18" charset="0"/>
                </a:rPr>
                <a:t>í	1830/1-1911</a:t>
              </a:r>
            </a:p>
          </p:txBody>
        </p:sp>
        <p:grpSp>
          <p:nvGrpSpPr>
            <p:cNvPr id="303132" name="Group 1040">
              <a:extLst>
                <a:ext uri="{FF2B5EF4-FFF2-40B4-BE49-F238E27FC236}">
                  <a16:creationId xmlns:a16="http://schemas.microsoft.com/office/drawing/2014/main" id="{CE494AE5-9234-1B8E-9E46-491879FC496D}"/>
                </a:ext>
              </a:extLst>
            </p:cNvPr>
            <p:cNvGrpSpPr>
              <a:grpSpLocks/>
            </p:cNvGrpSpPr>
            <p:nvPr/>
          </p:nvGrpSpPr>
          <p:grpSpPr bwMode="auto">
            <a:xfrm>
              <a:off x="240" y="1824"/>
              <a:ext cx="5280" cy="432"/>
              <a:chOff x="240" y="960"/>
              <a:chExt cx="5280" cy="432"/>
            </a:xfrm>
          </p:grpSpPr>
          <p:sp>
            <p:nvSpPr>
              <p:cNvPr id="303133" name="Text Box 1041">
                <a:extLst>
                  <a:ext uri="{FF2B5EF4-FFF2-40B4-BE49-F238E27FC236}">
                    <a16:creationId xmlns:a16="http://schemas.microsoft.com/office/drawing/2014/main" id="{869B0962-E0AB-D2C1-66C6-07F1C3A4D89E}"/>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10</a:t>
                </a:r>
              </a:p>
            </p:txBody>
          </p:sp>
          <p:sp>
            <p:nvSpPr>
              <p:cNvPr id="303134" name="Rectangle 1042">
                <a:extLst>
                  <a:ext uri="{FF2B5EF4-FFF2-40B4-BE49-F238E27FC236}">
                    <a16:creationId xmlns:a16="http://schemas.microsoft.com/office/drawing/2014/main" id="{67DDDBB3-7AE6-6A48-A34A-338EB7EA3033}"/>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291" name="Group 1043">
            <a:extLst>
              <a:ext uri="{FF2B5EF4-FFF2-40B4-BE49-F238E27FC236}">
                <a16:creationId xmlns:a16="http://schemas.microsoft.com/office/drawing/2014/main" id="{E859DBBE-6D44-6FAE-8357-7D661978F41B}"/>
              </a:ext>
            </a:extLst>
          </p:cNvPr>
          <p:cNvGrpSpPr>
            <a:grpSpLocks/>
          </p:cNvGrpSpPr>
          <p:nvPr/>
        </p:nvGrpSpPr>
        <p:grpSpPr bwMode="auto">
          <a:xfrm>
            <a:off x="381000" y="3581400"/>
            <a:ext cx="8534400" cy="685800"/>
            <a:chOff x="240" y="2256"/>
            <a:chExt cx="5376" cy="432"/>
          </a:xfrm>
        </p:grpSpPr>
        <p:sp>
          <p:nvSpPr>
            <p:cNvPr id="303127" name="Text Box 1044">
              <a:extLst>
                <a:ext uri="{FF2B5EF4-FFF2-40B4-BE49-F238E27FC236}">
                  <a16:creationId xmlns:a16="http://schemas.microsoft.com/office/drawing/2014/main" id="{DC49062D-673F-FA56-874F-BD5F85D9D41A}"/>
                </a:ext>
              </a:extLst>
            </p:cNvPr>
            <p:cNvSpPr txBox="1">
              <a:spLocks noChangeArrowheads="1"/>
            </p:cNvSpPr>
            <p:nvPr/>
          </p:nvSpPr>
          <p:spPr bwMode="auto">
            <a:xfrm>
              <a:off x="576" y="2256"/>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rgbClr val="FFCC00"/>
                  </a:solidFill>
                  <a:latin typeface="Times_CSX+" pitchFamily="2" charset="0"/>
                </a:rPr>
                <a:t>H</a:t>
              </a:r>
              <a:r>
                <a:rPr lang="en-US" altLang="en-US" sz="3000">
                  <a:solidFill>
                    <a:srgbClr val="FFCC00"/>
                  </a:solidFill>
                  <a:latin typeface="Times Ext Roman" pitchFamily="18" charset="0"/>
                </a:rPr>
                <a:t>ájí Mírzá Muh</a:t>
              </a:r>
              <a:r>
                <a:rPr lang="en-US" altLang="en-US" sz="3000">
                  <a:solidFill>
                    <a:srgbClr val="FFCC00"/>
                  </a:solidFill>
                  <a:latin typeface="Times_CSX+" pitchFamily="2" charset="0"/>
                </a:rPr>
                <a:t>ammad-Taq</a:t>
              </a:r>
              <a:r>
                <a:rPr lang="en-US" altLang="en-US" sz="3000">
                  <a:solidFill>
                    <a:srgbClr val="FFCC00"/>
                  </a:solidFill>
                  <a:latin typeface="Times Ext Roman" pitchFamily="18" charset="0"/>
                </a:rPr>
                <a:t>íy-i-Abharí </a:t>
              </a:r>
              <a:r>
                <a:rPr lang="en-US" altLang="en-US" sz="2200" b="1">
                  <a:solidFill>
                    <a:srgbClr val="FFCC00"/>
                  </a:solidFill>
                  <a:latin typeface="Times Ext Roman" pitchFamily="18" charset="0"/>
                </a:rPr>
                <a:t>1853/4-1919</a:t>
              </a:r>
            </a:p>
          </p:txBody>
        </p:sp>
        <p:grpSp>
          <p:nvGrpSpPr>
            <p:cNvPr id="303128" name="Group 1045">
              <a:extLst>
                <a:ext uri="{FF2B5EF4-FFF2-40B4-BE49-F238E27FC236}">
                  <a16:creationId xmlns:a16="http://schemas.microsoft.com/office/drawing/2014/main" id="{057863A7-6397-9A0E-A13D-AB02ABB0B672}"/>
                </a:ext>
              </a:extLst>
            </p:cNvPr>
            <p:cNvGrpSpPr>
              <a:grpSpLocks/>
            </p:cNvGrpSpPr>
            <p:nvPr/>
          </p:nvGrpSpPr>
          <p:grpSpPr bwMode="auto">
            <a:xfrm>
              <a:off x="240" y="2256"/>
              <a:ext cx="5280" cy="432"/>
              <a:chOff x="240" y="960"/>
              <a:chExt cx="5280" cy="432"/>
            </a:xfrm>
          </p:grpSpPr>
          <p:sp>
            <p:nvSpPr>
              <p:cNvPr id="303129" name="Text Box 1046">
                <a:extLst>
                  <a:ext uri="{FF2B5EF4-FFF2-40B4-BE49-F238E27FC236}">
                    <a16:creationId xmlns:a16="http://schemas.microsoft.com/office/drawing/2014/main" id="{82E7C639-7E16-0429-45B2-D5BFF0248708}"/>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11</a:t>
                </a:r>
              </a:p>
            </p:txBody>
          </p:sp>
          <p:sp>
            <p:nvSpPr>
              <p:cNvPr id="303130" name="Rectangle 1047">
                <a:extLst>
                  <a:ext uri="{FF2B5EF4-FFF2-40B4-BE49-F238E27FC236}">
                    <a16:creationId xmlns:a16="http://schemas.microsoft.com/office/drawing/2014/main" id="{0B2F5720-3BA7-CF8D-ECA9-86B69E999B8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296" name="Group 1048">
            <a:extLst>
              <a:ext uri="{FF2B5EF4-FFF2-40B4-BE49-F238E27FC236}">
                <a16:creationId xmlns:a16="http://schemas.microsoft.com/office/drawing/2014/main" id="{577485D8-ABFF-D1E6-6228-9671E82FB230}"/>
              </a:ext>
            </a:extLst>
          </p:cNvPr>
          <p:cNvGrpSpPr>
            <a:grpSpLocks/>
          </p:cNvGrpSpPr>
          <p:nvPr/>
        </p:nvGrpSpPr>
        <p:grpSpPr bwMode="auto">
          <a:xfrm>
            <a:off x="381000" y="4267200"/>
            <a:ext cx="8534400" cy="685800"/>
            <a:chOff x="240" y="2688"/>
            <a:chExt cx="5376" cy="432"/>
          </a:xfrm>
        </p:grpSpPr>
        <p:sp>
          <p:nvSpPr>
            <p:cNvPr id="303123" name="Text Box 1049">
              <a:extLst>
                <a:ext uri="{FF2B5EF4-FFF2-40B4-BE49-F238E27FC236}">
                  <a16:creationId xmlns:a16="http://schemas.microsoft.com/office/drawing/2014/main" id="{12315C11-8E37-5B4C-AD34-4DE72998BA34}"/>
                </a:ext>
              </a:extLst>
            </p:cNvPr>
            <p:cNvSpPr txBox="1">
              <a:spLocks noChangeArrowheads="1"/>
            </p:cNvSpPr>
            <p:nvPr/>
          </p:nvSpPr>
          <p:spPr bwMode="auto">
            <a:xfrm>
              <a:off x="576" y="2688"/>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 Ext Roman" pitchFamily="18" charset="0"/>
                </a:rPr>
                <a:t>Mullá Muh</a:t>
              </a:r>
              <a:r>
                <a:rPr lang="en-US" altLang="en-US" sz="3000">
                  <a:solidFill>
                    <a:schemeClr val="bg1"/>
                  </a:solidFill>
                  <a:latin typeface="Times_CSX+" pitchFamily="2" charset="0"/>
                </a:rPr>
                <a:t>ammad-i-Zarandi</a:t>
              </a:r>
              <a:r>
                <a:rPr lang="en-US" altLang="en-US" sz="3000">
                  <a:solidFill>
                    <a:schemeClr val="bg1"/>
                  </a:solidFill>
                  <a:latin typeface="Times Ext Roman" pitchFamily="18" charset="0"/>
                </a:rPr>
                <a:t>	1831-1892</a:t>
              </a:r>
            </a:p>
          </p:txBody>
        </p:sp>
        <p:grpSp>
          <p:nvGrpSpPr>
            <p:cNvPr id="303124" name="Group 1050">
              <a:extLst>
                <a:ext uri="{FF2B5EF4-FFF2-40B4-BE49-F238E27FC236}">
                  <a16:creationId xmlns:a16="http://schemas.microsoft.com/office/drawing/2014/main" id="{4963C33C-E04A-23B5-3E6F-7BE11CA6C49E}"/>
                </a:ext>
              </a:extLst>
            </p:cNvPr>
            <p:cNvGrpSpPr>
              <a:grpSpLocks/>
            </p:cNvGrpSpPr>
            <p:nvPr/>
          </p:nvGrpSpPr>
          <p:grpSpPr bwMode="auto">
            <a:xfrm>
              <a:off x="240" y="2688"/>
              <a:ext cx="5280" cy="432"/>
              <a:chOff x="240" y="960"/>
              <a:chExt cx="5280" cy="432"/>
            </a:xfrm>
          </p:grpSpPr>
          <p:sp>
            <p:nvSpPr>
              <p:cNvPr id="303125" name="Text Box 1051">
                <a:extLst>
                  <a:ext uri="{FF2B5EF4-FFF2-40B4-BE49-F238E27FC236}">
                    <a16:creationId xmlns:a16="http://schemas.microsoft.com/office/drawing/2014/main" id="{4D4DEDA3-F878-1B44-AFBD-E0994BC57DBC}"/>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12</a:t>
                </a:r>
              </a:p>
            </p:txBody>
          </p:sp>
          <p:sp>
            <p:nvSpPr>
              <p:cNvPr id="303126" name="Rectangle 1052">
                <a:extLst>
                  <a:ext uri="{FF2B5EF4-FFF2-40B4-BE49-F238E27FC236}">
                    <a16:creationId xmlns:a16="http://schemas.microsoft.com/office/drawing/2014/main" id="{74B5CBE8-A033-FFF4-A41B-361A22F9391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301" name="Group 1053">
            <a:extLst>
              <a:ext uri="{FF2B5EF4-FFF2-40B4-BE49-F238E27FC236}">
                <a16:creationId xmlns:a16="http://schemas.microsoft.com/office/drawing/2014/main" id="{1DE7D4DB-AFCC-FDD9-4B87-9773639C84E8}"/>
              </a:ext>
            </a:extLst>
          </p:cNvPr>
          <p:cNvGrpSpPr>
            <a:grpSpLocks/>
          </p:cNvGrpSpPr>
          <p:nvPr/>
        </p:nvGrpSpPr>
        <p:grpSpPr bwMode="auto">
          <a:xfrm>
            <a:off x="381000" y="4953000"/>
            <a:ext cx="8534400" cy="685800"/>
            <a:chOff x="240" y="3120"/>
            <a:chExt cx="5376" cy="432"/>
          </a:xfrm>
        </p:grpSpPr>
        <p:sp>
          <p:nvSpPr>
            <p:cNvPr id="303119" name="Text Box 1054">
              <a:extLst>
                <a:ext uri="{FF2B5EF4-FFF2-40B4-BE49-F238E27FC236}">
                  <a16:creationId xmlns:a16="http://schemas.microsoft.com/office/drawing/2014/main" id="{4FD8CC23-D7D4-A4DA-0E39-2E0A0F835FD8}"/>
                </a:ext>
              </a:extLst>
            </p:cNvPr>
            <p:cNvSpPr txBox="1">
              <a:spLocks noChangeArrowheads="1"/>
            </p:cNvSpPr>
            <p:nvPr/>
          </p:nvSpPr>
          <p:spPr bwMode="auto">
            <a:xfrm>
              <a:off x="576" y="3120"/>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u="sng">
                  <a:solidFill>
                    <a:srgbClr val="FFCC00"/>
                  </a:solidFill>
                  <a:latin typeface="Times Ext Roman" pitchFamily="18" charset="0"/>
                </a:rPr>
                <a:t>Sh</a:t>
              </a:r>
              <a:r>
                <a:rPr lang="en-US" altLang="en-US" sz="3000">
                  <a:solidFill>
                    <a:srgbClr val="FFCC00"/>
                  </a:solidFill>
                  <a:latin typeface="Times Ext Roman" pitchFamily="18" charset="0"/>
                </a:rPr>
                <a:t>ay</a:t>
              </a:r>
              <a:r>
                <a:rPr lang="en-US" altLang="en-US" sz="3000" u="sng">
                  <a:solidFill>
                    <a:srgbClr val="FFCC00"/>
                  </a:solidFill>
                  <a:latin typeface="Times Ext Roman" pitchFamily="18" charset="0"/>
                </a:rPr>
                <a:t>kh</a:t>
              </a:r>
              <a:r>
                <a:rPr lang="en-US" altLang="en-US" sz="3000">
                  <a:solidFill>
                    <a:srgbClr val="FFCC00"/>
                  </a:solidFill>
                  <a:latin typeface="Times Ext Roman" pitchFamily="18" charset="0"/>
                </a:rPr>
                <a:t> Muh</a:t>
              </a:r>
              <a:r>
                <a:rPr lang="en-US" altLang="en-US" sz="3000">
                  <a:solidFill>
                    <a:srgbClr val="FFCC00"/>
                  </a:solidFill>
                  <a:latin typeface="Times_CSX+" pitchFamily="2" charset="0"/>
                </a:rPr>
                <a:t>ammad K</a:t>
              </a:r>
              <a:r>
                <a:rPr lang="en-US" altLang="en-US" sz="3000">
                  <a:solidFill>
                    <a:srgbClr val="FFCC00"/>
                  </a:solidFill>
                  <a:latin typeface="Times Ext Roman" pitchFamily="18" charset="0"/>
                </a:rPr>
                <a:t>á</a:t>
              </a:r>
              <a:r>
                <a:rPr lang="en-US" altLang="en-US" sz="3000">
                  <a:solidFill>
                    <a:srgbClr val="FFCC00"/>
                  </a:solidFill>
                  <a:latin typeface="CRL_1" pitchFamily="2" charset="0"/>
                </a:rPr>
                <a:t>Ý</a:t>
              </a:r>
              <a:r>
                <a:rPr lang="en-US" altLang="en-US" sz="3000">
                  <a:solidFill>
                    <a:srgbClr val="FFCC00"/>
                  </a:solidFill>
                  <a:latin typeface="Times_CSX+" pitchFamily="2" charset="0"/>
                </a:rPr>
                <a:t>im-i-Qazv</a:t>
              </a:r>
              <a:r>
                <a:rPr lang="en-US" altLang="en-US" sz="3000">
                  <a:solidFill>
                    <a:srgbClr val="FFCC00"/>
                  </a:solidFill>
                  <a:latin typeface="Times Ext Roman" pitchFamily="18" charset="0"/>
                </a:rPr>
                <a:t>íní 1844-1918</a:t>
              </a:r>
            </a:p>
          </p:txBody>
        </p:sp>
        <p:grpSp>
          <p:nvGrpSpPr>
            <p:cNvPr id="303120" name="Group 1055">
              <a:extLst>
                <a:ext uri="{FF2B5EF4-FFF2-40B4-BE49-F238E27FC236}">
                  <a16:creationId xmlns:a16="http://schemas.microsoft.com/office/drawing/2014/main" id="{FB32895F-D47C-00D9-A1B6-D08CEE46ECE9}"/>
                </a:ext>
              </a:extLst>
            </p:cNvPr>
            <p:cNvGrpSpPr>
              <a:grpSpLocks/>
            </p:cNvGrpSpPr>
            <p:nvPr/>
          </p:nvGrpSpPr>
          <p:grpSpPr bwMode="auto">
            <a:xfrm>
              <a:off x="240" y="3120"/>
              <a:ext cx="5280" cy="432"/>
              <a:chOff x="240" y="960"/>
              <a:chExt cx="5280" cy="432"/>
            </a:xfrm>
          </p:grpSpPr>
          <p:sp>
            <p:nvSpPr>
              <p:cNvPr id="303121" name="Text Box 1056">
                <a:extLst>
                  <a:ext uri="{FF2B5EF4-FFF2-40B4-BE49-F238E27FC236}">
                    <a16:creationId xmlns:a16="http://schemas.microsoft.com/office/drawing/2014/main" id="{553EFE3F-8D6B-7A56-947A-AD227D447ED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13</a:t>
                </a:r>
              </a:p>
            </p:txBody>
          </p:sp>
          <p:sp>
            <p:nvSpPr>
              <p:cNvPr id="303122" name="Rectangle 1057">
                <a:extLst>
                  <a:ext uri="{FF2B5EF4-FFF2-40B4-BE49-F238E27FC236}">
                    <a16:creationId xmlns:a16="http://schemas.microsoft.com/office/drawing/2014/main" id="{BB2DE03F-00BE-8459-38D6-9C1A7E8C8C1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0306" name="Group 1058">
            <a:extLst>
              <a:ext uri="{FF2B5EF4-FFF2-40B4-BE49-F238E27FC236}">
                <a16:creationId xmlns:a16="http://schemas.microsoft.com/office/drawing/2014/main" id="{58D22D60-36A6-D4F4-F9C5-E43439B0F2EA}"/>
              </a:ext>
            </a:extLst>
          </p:cNvPr>
          <p:cNvGrpSpPr>
            <a:grpSpLocks/>
          </p:cNvGrpSpPr>
          <p:nvPr/>
        </p:nvGrpSpPr>
        <p:grpSpPr bwMode="auto">
          <a:xfrm>
            <a:off x="381000" y="5638800"/>
            <a:ext cx="8534400" cy="685800"/>
            <a:chOff x="240" y="3552"/>
            <a:chExt cx="5376" cy="432"/>
          </a:xfrm>
        </p:grpSpPr>
        <p:sp>
          <p:nvSpPr>
            <p:cNvPr id="303115" name="Text Box 1059">
              <a:extLst>
                <a:ext uri="{FF2B5EF4-FFF2-40B4-BE49-F238E27FC236}">
                  <a16:creationId xmlns:a16="http://schemas.microsoft.com/office/drawing/2014/main" id="{C50DD866-43CC-517C-E1ED-CEE136617D39}"/>
                </a:ext>
              </a:extLst>
            </p:cNvPr>
            <p:cNvSpPr txBox="1">
              <a:spLocks noChangeArrowheads="1"/>
            </p:cNvSpPr>
            <p:nvPr/>
          </p:nvSpPr>
          <p:spPr bwMode="auto">
            <a:xfrm>
              <a:off x="576" y="3552"/>
              <a:ext cx="50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chemeClr val="bg1"/>
                  </a:solidFill>
                  <a:latin typeface="Times Ext Roman" pitchFamily="18" charset="0"/>
                </a:rPr>
                <a:t>Áqá Muh</a:t>
              </a:r>
              <a:r>
                <a:rPr lang="en-US" altLang="en-US" sz="2800">
                  <a:solidFill>
                    <a:schemeClr val="bg1"/>
                  </a:solidFill>
                  <a:latin typeface="Times_CSX+" pitchFamily="2" charset="0"/>
                </a:rPr>
                <a:t>ammad Mustaf</a:t>
              </a:r>
              <a:r>
                <a:rPr lang="en-US" altLang="en-US" sz="2800">
                  <a:solidFill>
                    <a:schemeClr val="bg1"/>
                  </a:solidFill>
                  <a:latin typeface="Times Ext Roman" pitchFamily="18" charset="0"/>
                </a:rPr>
                <a:t>á-Ba</a:t>
              </a:r>
              <a:r>
                <a:rPr lang="en-US" altLang="en-US" sz="2800" u="sng">
                  <a:solidFill>
                    <a:schemeClr val="bg1"/>
                  </a:solidFill>
                  <a:latin typeface="Times Ext Roman" pitchFamily="18" charset="0"/>
                </a:rPr>
                <a:t>gh</a:t>
              </a:r>
              <a:r>
                <a:rPr lang="en-US" altLang="en-US" sz="2800">
                  <a:solidFill>
                    <a:schemeClr val="bg1"/>
                  </a:solidFill>
                  <a:latin typeface="Times Ext Roman" pitchFamily="18" charset="0"/>
                </a:rPr>
                <a:t>dádí 1837/8-1910</a:t>
              </a:r>
            </a:p>
          </p:txBody>
        </p:sp>
        <p:grpSp>
          <p:nvGrpSpPr>
            <p:cNvPr id="303116" name="Group 1060">
              <a:extLst>
                <a:ext uri="{FF2B5EF4-FFF2-40B4-BE49-F238E27FC236}">
                  <a16:creationId xmlns:a16="http://schemas.microsoft.com/office/drawing/2014/main" id="{3A1ABD01-1B02-929D-12E7-83613E6721F2}"/>
                </a:ext>
              </a:extLst>
            </p:cNvPr>
            <p:cNvGrpSpPr>
              <a:grpSpLocks/>
            </p:cNvGrpSpPr>
            <p:nvPr/>
          </p:nvGrpSpPr>
          <p:grpSpPr bwMode="auto">
            <a:xfrm>
              <a:off x="240" y="3552"/>
              <a:ext cx="5280" cy="432"/>
              <a:chOff x="240" y="960"/>
              <a:chExt cx="5280" cy="432"/>
            </a:xfrm>
          </p:grpSpPr>
          <p:sp>
            <p:nvSpPr>
              <p:cNvPr id="303117" name="Text Box 1061">
                <a:extLst>
                  <a:ext uri="{FF2B5EF4-FFF2-40B4-BE49-F238E27FC236}">
                    <a16:creationId xmlns:a16="http://schemas.microsoft.com/office/drawing/2014/main" id="{33EDB366-A318-3001-953B-B723E63F33C2}"/>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14</a:t>
                </a:r>
              </a:p>
            </p:txBody>
          </p:sp>
          <p:sp>
            <p:nvSpPr>
              <p:cNvPr id="303118" name="Rectangle 1062">
                <a:extLst>
                  <a:ext uri="{FF2B5EF4-FFF2-40B4-BE49-F238E27FC236}">
                    <a16:creationId xmlns:a16="http://schemas.microsoft.com/office/drawing/2014/main" id="{969EFF8A-A2EF-742C-30A0-91B2349C5A1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303114" name="Text Box 1063">
            <a:extLst>
              <a:ext uri="{FF2B5EF4-FFF2-40B4-BE49-F238E27FC236}">
                <a16:creationId xmlns:a16="http://schemas.microsoft.com/office/drawing/2014/main" id="{677BBC80-E9DA-6233-5620-476F582B4295}"/>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animEffect transition="in" filter="blinds(horizontal)">
                                      <p:cBhvr>
                                        <p:cTn id="7" dur="500"/>
                                        <p:tgtEl>
                                          <p:spTgt spid="310276"/>
                                        </p:tgtEl>
                                      </p:cBhvr>
                                    </p:animEffect>
                                  </p:childTnLst>
                                  <p:subTnLst>
                                    <p:animClr clrSpc="rgb" dir="cw">
                                      <p:cBhvr override="childStyle">
                                        <p:cTn dur="1" fill="hold" display="0" masterRel="nextClick" afterEffect="1"/>
                                        <p:tgtEl>
                                          <p:spTgt spid="310276"/>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0281"/>
                                        </p:tgtEl>
                                        <p:attrNameLst>
                                          <p:attrName>style.visibility</p:attrName>
                                        </p:attrNameLst>
                                      </p:cBhvr>
                                      <p:to>
                                        <p:strVal val="visible"/>
                                      </p:to>
                                    </p:set>
                                    <p:animEffect transition="in" filter="dissolve">
                                      <p:cBhvr>
                                        <p:cTn id="12" dur="500"/>
                                        <p:tgtEl>
                                          <p:spTgt spid="310281"/>
                                        </p:tgtEl>
                                      </p:cBhvr>
                                    </p:animEffect>
                                  </p:childTnLst>
                                  <p:subTnLst>
                                    <p:animClr clrSpc="rgb" dir="cw">
                                      <p:cBhvr override="childStyle">
                                        <p:cTn dur="1" fill="hold" display="0" masterRel="nextClick" afterEffect="1"/>
                                        <p:tgtEl>
                                          <p:spTgt spid="310281"/>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10286"/>
                                        </p:tgtEl>
                                        <p:attrNameLst>
                                          <p:attrName>style.visibility</p:attrName>
                                        </p:attrNameLst>
                                      </p:cBhvr>
                                      <p:to>
                                        <p:strVal val="visible"/>
                                      </p:to>
                                    </p:set>
                                    <p:animEffect transition="in" filter="blinds(horizontal)">
                                      <p:cBhvr>
                                        <p:cTn id="17" dur="500"/>
                                        <p:tgtEl>
                                          <p:spTgt spid="310286"/>
                                        </p:tgtEl>
                                      </p:cBhvr>
                                    </p:animEffect>
                                  </p:childTnLst>
                                  <p:subTnLst>
                                    <p:animClr clrSpc="rgb" dir="cw">
                                      <p:cBhvr override="childStyle">
                                        <p:cTn dur="1" fill="hold" display="0" masterRel="nextClick" afterEffect="1"/>
                                        <p:tgtEl>
                                          <p:spTgt spid="310286"/>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0291"/>
                                        </p:tgtEl>
                                        <p:attrNameLst>
                                          <p:attrName>style.visibility</p:attrName>
                                        </p:attrNameLst>
                                      </p:cBhvr>
                                      <p:to>
                                        <p:strVal val="visible"/>
                                      </p:to>
                                    </p:set>
                                    <p:animEffect transition="in" filter="dissolve">
                                      <p:cBhvr>
                                        <p:cTn id="22" dur="500"/>
                                        <p:tgtEl>
                                          <p:spTgt spid="310291"/>
                                        </p:tgtEl>
                                      </p:cBhvr>
                                    </p:animEffect>
                                  </p:childTnLst>
                                  <p:subTnLst>
                                    <p:animClr clrSpc="rgb" dir="cw">
                                      <p:cBhvr override="childStyle">
                                        <p:cTn dur="1" fill="hold" display="0" masterRel="nextClick" afterEffect="1"/>
                                        <p:tgtEl>
                                          <p:spTgt spid="310291"/>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10296"/>
                                        </p:tgtEl>
                                        <p:attrNameLst>
                                          <p:attrName>style.visibility</p:attrName>
                                        </p:attrNameLst>
                                      </p:cBhvr>
                                      <p:to>
                                        <p:strVal val="visible"/>
                                      </p:to>
                                    </p:set>
                                    <p:animEffect transition="in" filter="blinds(horizontal)">
                                      <p:cBhvr>
                                        <p:cTn id="27" dur="500"/>
                                        <p:tgtEl>
                                          <p:spTgt spid="310296"/>
                                        </p:tgtEl>
                                      </p:cBhvr>
                                    </p:animEffect>
                                  </p:childTnLst>
                                  <p:subTnLst>
                                    <p:animClr clrSpc="rgb" dir="cw">
                                      <p:cBhvr override="childStyle">
                                        <p:cTn dur="1" fill="hold" display="0" masterRel="nextClick" afterEffect="1"/>
                                        <p:tgtEl>
                                          <p:spTgt spid="310296"/>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10301"/>
                                        </p:tgtEl>
                                        <p:attrNameLst>
                                          <p:attrName>style.visibility</p:attrName>
                                        </p:attrNameLst>
                                      </p:cBhvr>
                                      <p:to>
                                        <p:strVal val="visible"/>
                                      </p:to>
                                    </p:set>
                                    <p:animEffect transition="in" filter="dissolve">
                                      <p:cBhvr>
                                        <p:cTn id="32" dur="500"/>
                                        <p:tgtEl>
                                          <p:spTgt spid="310301"/>
                                        </p:tgtEl>
                                      </p:cBhvr>
                                    </p:animEffect>
                                  </p:childTnLst>
                                  <p:subTnLst>
                                    <p:animClr clrSpc="rgb" dir="cw">
                                      <p:cBhvr override="childStyle">
                                        <p:cTn dur="1" fill="hold" display="0" masterRel="nextClick" afterEffect="1"/>
                                        <p:tgtEl>
                                          <p:spTgt spid="310301"/>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10306"/>
                                        </p:tgtEl>
                                        <p:attrNameLst>
                                          <p:attrName>style.visibility</p:attrName>
                                        </p:attrNameLst>
                                      </p:cBhvr>
                                      <p:to>
                                        <p:strVal val="visible"/>
                                      </p:to>
                                    </p:set>
                                    <p:animEffect transition="in" filter="blinds(horizontal)">
                                      <p:cBhvr>
                                        <p:cTn id="37" dur="500"/>
                                        <p:tgtEl>
                                          <p:spTgt spid="310306"/>
                                        </p:tgtEl>
                                      </p:cBhvr>
                                    </p:animEffect>
                                  </p:childTnLst>
                                  <p:subTnLst>
                                    <p:animClr clrSpc="rgb" dir="cw">
                                      <p:cBhvr override="childStyle">
                                        <p:cTn dur="1" fill="hold" display="0" masterRel="nextClick" afterEffect="1"/>
                                        <p:tgtEl>
                                          <p:spTgt spid="31030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Text Box 2">
            <a:extLst>
              <a:ext uri="{FF2B5EF4-FFF2-40B4-BE49-F238E27FC236}">
                <a16:creationId xmlns:a16="http://schemas.microsoft.com/office/drawing/2014/main" id="{6E493F91-A9CC-C983-C2F3-5F3B37537030}"/>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993366"/>
                </a:solidFill>
                <a:latin typeface="Times Ext Roman" pitchFamily="18" charset="0"/>
              </a:rPr>
              <a:t>CHART OF THE NINETEEN APOSTLES OF BAHÁ’U’LLÁH</a:t>
            </a:r>
          </a:p>
        </p:txBody>
      </p:sp>
      <p:sp>
        <p:nvSpPr>
          <p:cNvPr id="305154" name="Rectangle 3">
            <a:extLst>
              <a:ext uri="{FF2B5EF4-FFF2-40B4-BE49-F238E27FC236}">
                <a16:creationId xmlns:a16="http://schemas.microsoft.com/office/drawing/2014/main" id="{B35FAA59-DCD3-C3D2-9174-4C96E862ADE5}"/>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97988" name="Group 4">
            <a:extLst>
              <a:ext uri="{FF2B5EF4-FFF2-40B4-BE49-F238E27FC236}">
                <a16:creationId xmlns:a16="http://schemas.microsoft.com/office/drawing/2014/main" id="{C386D84C-C10F-FE3E-FEDD-40C72949F0A6}"/>
              </a:ext>
            </a:extLst>
          </p:cNvPr>
          <p:cNvGrpSpPr>
            <a:grpSpLocks/>
          </p:cNvGrpSpPr>
          <p:nvPr/>
        </p:nvGrpSpPr>
        <p:grpSpPr bwMode="auto">
          <a:xfrm>
            <a:off x="381000" y="1524000"/>
            <a:ext cx="8534400" cy="685800"/>
            <a:chOff x="240" y="960"/>
            <a:chExt cx="5376" cy="432"/>
          </a:xfrm>
        </p:grpSpPr>
        <p:sp>
          <p:nvSpPr>
            <p:cNvPr id="305177" name="Text Box 5">
              <a:extLst>
                <a:ext uri="{FF2B5EF4-FFF2-40B4-BE49-F238E27FC236}">
                  <a16:creationId xmlns:a16="http://schemas.microsoft.com/office/drawing/2014/main" id="{AEF07184-9C6C-3AB6-5EEC-7DCB28247D30}"/>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Mírzá </a:t>
              </a:r>
              <a:r>
                <a:rPr lang="en-US" altLang="en-US">
                  <a:solidFill>
                    <a:schemeClr val="bg1"/>
                  </a:solidFill>
                  <a:latin typeface="Times_CSX+" pitchFamily="2" charset="0"/>
                </a:rPr>
                <a:t>H</a:t>
              </a:r>
              <a:r>
                <a:rPr lang="en-US" altLang="en-US">
                  <a:solidFill>
                    <a:schemeClr val="bg1"/>
                  </a:solidFill>
                  <a:latin typeface="Times Ext Roman" pitchFamily="18" charset="0"/>
                </a:rPr>
                <a:t>usayn, s. Mi</a:t>
              </a:r>
              <a:r>
                <a:rPr lang="en-US" altLang="en-US" u="sng">
                  <a:solidFill>
                    <a:schemeClr val="bg1"/>
                  </a:solidFill>
                  <a:latin typeface="Times Ext Roman" pitchFamily="18" charset="0"/>
                </a:rPr>
                <a:t>sh</a:t>
              </a:r>
              <a:r>
                <a:rPr lang="en-US" altLang="en-US">
                  <a:solidFill>
                    <a:schemeClr val="bg1"/>
                  </a:solidFill>
                  <a:latin typeface="Times Ext Roman" pitchFamily="18" charset="0"/>
                </a:rPr>
                <a:t>kín-Qalam 1826/7-1912</a:t>
              </a:r>
            </a:p>
          </p:txBody>
        </p:sp>
        <p:grpSp>
          <p:nvGrpSpPr>
            <p:cNvPr id="305178" name="Group 6">
              <a:extLst>
                <a:ext uri="{FF2B5EF4-FFF2-40B4-BE49-F238E27FC236}">
                  <a16:creationId xmlns:a16="http://schemas.microsoft.com/office/drawing/2014/main" id="{48F085F0-F1B3-F101-CA04-D5D7120CE5DA}"/>
                </a:ext>
              </a:extLst>
            </p:cNvPr>
            <p:cNvGrpSpPr>
              <a:grpSpLocks/>
            </p:cNvGrpSpPr>
            <p:nvPr/>
          </p:nvGrpSpPr>
          <p:grpSpPr bwMode="auto">
            <a:xfrm>
              <a:off x="240" y="960"/>
              <a:ext cx="5280" cy="432"/>
              <a:chOff x="240" y="960"/>
              <a:chExt cx="5280" cy="432"/>
            </a:xfrm>
          </p:grpSpPr>
          <p:sp>
            <p:nvSpPr>
              <p:cNvPr id="305179" name="Text Box 7">
                <a:extLst>
                  <a:ext uri="{FF2B5EF4-FFF2-40B4-BE49-F238E27FC236}">
                    <a16:creationId xmlns:a16="http://schemas.microsoft.com/office/drawing/2014/main" id="{6880A8BC-C7A5-F6C5-A262-DACFA0E746C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15</a:t>
                </a:r>
              </a:p>
            </p:txBody>
          </p:sp>
          <p:sp>
            <p:nvSpPr>
              <p:cNvPr id="305180" name="Rectangle 8">
                <a:extLst>
                  <a:ext uri="{FF2B5EF4-FFF2-40B4-BE49-F238E27FC236}">
                    <a16:creationId xmlns:a16="http://schemas.microsoft.com/office/drawing/2014/main" id="{F0F6AEFA-13CC-72D1-6044-F8F9ABC483FA}"/>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97993" name="Group 9">
            <a:extLst>
              <a:ext uri="{FF2B5EF4-FFF2-40B4-BE49-F238E27FC236}">
                <a16:creationId xmlns:a16="http://schemas.microsoft.com/office/drawing/2014/main" id="{8DE50EA3-185C-2441-5DF7-57C55F7A2244}"/>
              </a:ext>
            </a:extLst>
          </p:cNvPr>
          <p:cNvGrpSpPr>
            <a:grpSpLocks/>
          </p:cNvGrpSpPr>
          <p:nvPr/>
        </p:nvGrpSpPr>
        <p:grpSpPr bwMode="auto">
          <a:xfrm>
            <a:off x="381000" y="2209800"/>
            <a:ext cx="8534400" cy="685800"/>
            <a:chOff x="240" y="1392"/>
            <a:chExt cx="5376" cy="432"/>
          </a:xfrm>
        </p:grpSpPr>
        <p:sp>
          <p:nvSpPr>
            <p:cNvPr id="305173" name="Text Box 10">
              <a:extLst>
                <a:ext uri="{FF2B5EF4-FFF2-40B4-BE49-F238E27FC236}">
                  <a16:creationId xmlns:a16="http://schemas.microsoft.com/office/drawing/2014/main" id="{A3A21731-87D2-C62B-4AF9-141797940C6D}"/>
                </a:ext>
              </a:extLst>
            </p:cNvPr>
            <p:cNvSpPr txBox="1">
              <a:spLocks noChangeArrowheads="1"/>
            </p:cNvSpPr>
            <p:nvPr/>
          </p:nvSpPr>
          <p:spPr bwMode="auto">
            <a:xfrm>
              <a:off x="576" y="1392"/>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rgbClr val="FFCC00"/>
                  </a:solidFill>
                  <a:latin typeface="Times Ext Roman" pitchFamily="18" charset="0"/>
                </a:rPr>
                <a:t>Mírzá </a:t>
              </a:r>
              <a:r>
                <a:rPr lang="en-US" altLang="en-US" sz="3000">
                  <a:solidFill>
                    <a:srgbClr val="FFCC00"/>
                  </a:solidFill>
                  <a:latin typeface="Times_CSX+" pitchFamily="2" charset="0"/>
                </a:rPr>
                <a:t>Hasan, surnamed Ad</a:t>
              </a:r>
              <a:r>
                <a:rPr lang="en-US" altLang="en-US" sz="3000">
                  <a:solidFill>
                    <a:srgbClr val="FFCC00"/>
                  </a:solidFill>
                  <a:latin typeface="Times Ext Roman" pitchFamily="18" charset="0"/>
                </a:rPr>
                <a:t>íb	1848-1919</a:t>
              </a:r>
            </a:p>
          </p:txBody>
        </p:sp>
        <p:grpSp>
          <p:nvGrpSpPr>
            <p:cNvPr id="305174" name="Group 11">
              <a:extLst>
                <a:ext uri="{FF2B5EF4-FFF2-40B4-BE49-F238E27FC236}">
                  <a16:creationId xmlns:a16="http://schemas.microsoft.com/office/drawing/2014/main" id="{82369F41-5D4D-FAC5-EE72-5F0144206181}"/>
                </a:ext>
              </a:extLst>
            </p:cNvPr>
            <p:cNvGrpSpPr>
              <a:grpSpLocks/>
            </p:cNvGrpSpPr>
            <p:nvPr/>
          </p:nvGrpSpPr>
          <p:grpSpPr bwMode="auto">
            <a:xfrm>
              <a:off x="240" y="1392"/>
              <a:ext cx="5280" cy="432"/>
              <a:chOff x="240" y="960"/>
              <a:chExt cx="5280" cy="432"/>
            </a:xfrm>
          </p:grpSpPr>
          <p:sp>
            <p:nvSpPr>
              <p:cNvPr id="305175" name="Text Box 12">
                <a:extLst>
                  <a:ext uri="{FF2B5EF4-FFF2-40B4-BE49-F238E27FC236}">
                    <a16:creationId xmlns:a16="http://schemas.microsoft.com/office/drawing/2014/main" id="{CE8B4AF5-DB0E-0314-8FC6-7DA793EA4C6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16</a:t>
                </a:r>
              </a:p>
            </p:txBody>
          </p:sp>
          <p:sp>
            <p:nvSpPr>
              <p:cNvPr id="305176" name="Rectangle 13">
                <a:extLst>
                  <a:ext uri="{FF2B5EF4-FFF2-40B4-BE49-F238E27FC236}">
                    <a16:creationId xmlns:a16="http://schemas.microsoft.com/office/drawing/2014/main" id="{DC5C7B37-5D06-0163-5B63-F39756A2F6EB}"/>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97998" name="Group 14">
            <a:extLst>
              <a:ext uri="{FF2B5EF4-FFF2-40B4-BE49-F238E27FC236}">
                <a16:creationId xmlns:a16="http://schemas.microsoft.com/office/drawing/2014/main" id="{6BB33CE8-F00A-F7C6-461E-D1A73C8DD7DA}"/>
              </a:ext>
            </a:extLst>
          </p:cNvPr>
          <p:cNvGrpSpPr>
            <a:grpSpLocks/>
          </p:cNvGrpSpPr>
          <p:nvPr/>
        </p:nvGrpSpPr>
        <p:grpSpPr bwMode="auto">
          <a:xfrm>
            <a:off x="381000" y="2895600"/>
            <a:ext cx="8534400" cy="685800"/>
            <a:chOff x="240" y="1824"/>
            <a:chExt cx="5376" cy="432"/>
          </a:xfrm>
        </p:grpSpPr>
        <p:sp>
          <p:nvSpPr>
            <p:cNvPr id="305169" name="Text Box 15">
              <a:extLst>
                <a:ext uri="{FF2B5EF4-FFF2-40B4-BE49-F238E27FC236}">
                  <a16:creationId xmlns:a16="http://schemas.microsoft.com/office/drawing/2014/main" id="{ACE27171-FEA2-702D-9036-948DCFEE417D}"/>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 Ext Roman" pitchFamily="18" charset="0"/>
                </a:rPr>
                <a:t>Áqá </a:t>
              </a:r>
              <a:r>
                <a:rPr lang="en-US" altLang="en-US" sz="3000" u="sng">
                  <a:solidFill>
                    <a:schemeClr val="bg1"/>
                  </a:solidFill>
                  <a:latin typeface="Times Ext Roman" pitchFamily="18" charset="0"/>
                </a:rPr>
                <a:t>Sh</a:t>
              </a:r>
              <a:r>
                <a:rPr lang="en-US" altLang="en-US" sz="3000">
                  <a:solidFill>
                    <a:schemeClr val="bg1"/>
                  </a:solidFill>
                  <a:latin typeface="Times Ext Roman" pitchFamily="18" charset="0"/>
                </a:rPr>
                <a:t>ay</a:t>
              </a:r>
              <a:r>
                <a:rPr lang="en-US" altLang="en-US" sz="3000" u="sng">
                  <a:solidFill>
                    <a:schemeClr val="bg1"/>
                  </a:solidFill>
                  <a:latin typeface="Times Ext Roman" pitchFamily="18" charset="0"/>
                </a:rPr>
                <a:t>kh</a:t>
              </a:r>
              <a:r>
                <a:rPr lang="en-US" altLang="en-US" sz="3000">
                  <a:solidFill>
                    <a:schemeClr val="bg1"/>
                  </a:solidFill>
                  <a:latin typeface="Times Ext Roman" pitchFamily="18" charset="0"/>
                </a:rPr>
                <a:t> Muh</a:t>
              </a:r>
              <a:r>
                <a:rPr lang="en-US" altLang="en-US" sz="3000">
                  <a:solidFill>
                    <a:schemeClr val="bg1"/>
                  </a:solidFill>
                  <a:latin typeface="Times_CSX+" pitchFamily="2" charset="0"/>
                </a:rPr>
                <a:t>ammad-</a:t>
              </a:r>
              <a:r>
                <a:rPr lang="en-US" altLang="en-US" sz="3000">
                  <a:solidFill>
                    <a:schemeClr val="bg1"/>
                  </a:solidFill>
                  <a:latin typeface="Times Ext Roman" pitchFamily="18" charset="0"/>
                </a:rPr>
                <a:t>‘Alíy-i-</a:t>
              </a:r>
              <a:r>
                <a:rPr lang="en-US" altLang="en-US" sz="3000">
                  <a:solidFill>
                    <a:schemeClr val="bg1"/>
                  </a:solidFill>
                  <a:latin typeface="Times_CSX+" pitchFamily="2" charset="0"/>
                </a:rPr>
                <a:t>Q</a:t>
              </a:r>
              <a:r>
                <a:rPr lang="en-US" altLang="en-US" sz="3000">
                  <a:solidFill>
                    <a:schemeClr val="bg1"/>
                  </a:solidFill>
                  <a:latin typeface="Times Ext Roman" pitchFamily="18" charset="0"/>
                </a:rPr>
                <a:t>á’ini </a:t>
              </a:r>
              <a:r>
                <a:rPr lang="en-US" altLang="en-US" sz="2200">
                  <a:solidFill>
                    <a:schemeClr val="bg1"/>
                  </a:solidFill>
                  <a:latin typeface="Times Ext Roman" pitchFamily="18" charset="0"/>
                </a:rPr>
                <a:t>1860/1-1924</a:t>
              </a:r>
            </a:p>
          </p:txBody>
        </p:sp>
        <p:grpSp>
          <p:nvGrpSpPr>
            <p:cNvPr id="305170" name="Group 16">
              <a:extLst>
                <a:ext uri="{FF2B5EF4-FFF2-40B4-BE49-F238E27FC236}">
                  <a16:creationId xmlns:a16="http://schemas.microsoft.com/office/drawing/2014/main" id="{BC39C6AF-09AA-64A4-24C5-0B19B65F58EF}"/>
                </a:ext>
              </a:extLst>
            </p:cNvPr>
            <p:cNvGrpSpPr>
              <a:grpSpLocks/>
            </p:cNvGrpSpPr>
            <p:nvPr/>
          </p:nvGrpSpPr>
          <p:grpSpPr bwMode="auto">
            <a:xfrm>
              <a:off x="240" y="1824"/>
              <a:ext cx="5280" cy="432"/>
              <a:chOff x="240" y="960"/>
              <a:chExt cx="5280" cy="432"/>
            </a:xfrm>
          </p:grpSpPr>
          <p:sp>
            <p:nvSpPr>
              <p:cNvPr id="305171" name="Text Box 17">
                <a:extLst>
                  <a:ext uri="{FF2B5EF4-FFF2-40B4-BE49-F238E27FC236}">
                    <a16:creationId xmlns:a16="http://schemas.microsoft.com/office/drawing/2014/main" id="{96DCD4C9-3594-539E-585B-1BC8829591C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17</a:t>
                </a:r>
              </a:p>
            </p:txBody>
          </p:sp>
          <p:sp>
            <p:nvSpPr>
              <p:cNvPr id="305172" name="Rectangle 18">
                <a:extLst>
                  <a:ext uri="{FF2B5EF4-FFF2-40B4-BE49-F238E27FC236}">
                    <a16:creationId xmlns:a16="http://schemas.microsoft.com/office/drawing/2014/main" id="{19AAB76E-FD7D-B5CC-5F7C-4CD77CFF6F7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98003" name="Group 19">
            <a:extLst>
              <a:ext uri="{FF2B5EF4-FFF2-40B4-BE49-F238E27FC236}">
                <a16:creationId xmlns:a16="http://schemas.microsoft.com/office/drawing/2014/main" id="{62969FD7-FBB1-D6B2-E5F9-210AC5B0A30A}"/>
              </a:ext>
            </a:extLst>
          </p:cNvPr>
          <p:cNvGrpSpPr>
            <a:grpSpLocks/>
          </p:cNvGrpSpPr>
          <p:nvPr/>
        </p:nvGrpSpPr>
        <p:grpSpPr bwMode="auto">
          <a:xfrm>
            <a:off x="381000" y="3581400"/>
            <a:ext cx="8534400" cy="685800"/>
            <a:chOff x="240" y="2256"/>
            <a:chExt cx="5376" cy="432"/>
          </a:xfrm>
        </p:grpSpPr>
        <p:sp>
          <p:nvSpPr>
            <p:cNvPr id="305165" name="Text Box 20">
              <a:extLst>
                <a:ext uri="{FF2B5EF4-FFF2-40B4-BE49-F238E27FC236}">
                  <a16:creationId xmlns:a16="http://schemas.microsoft.com/office/drawing/2014/main" id="{0960D574-E250-3100-5E57-C6758DD1229D}"/>
                </a:ext>
              </a:extLst>
            </p:cNvPr>
            <p:cNvSpPr txBox="1">
              <a:spLocks noChangeArrowheads="1"/>
            </p:cNvSpPr>
            <p:nvPr/>
          </p:nvSpPr>
          <p:spPr bwMode="auto">
            <a:xfrm>
              <a:off x="576" y="2256"/>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Mullá Zaynu’l-‘Ábidín-i-Najafábádí</a:t>
              </a:r>
              <a:r>
                <a:rPr lang="en-US" altLang="en-US" sz="2400" b="1">
                  <a:solidFill>
                    <a:srgbClr val="FFCC00"/>
                  </a:solidFill>
                  <a:latin typeface="Times Ext Roman" pitchFamily="18" charset="0"/>
                </a:rPr>
                <a:t>  </a:t>
              </a:r>
              <a:r>
                <a:rPr lang="en-US" altLang="en-US" sz="2800">
                  <a:solidFill>
                    <a:srgbClr val="FFCC00"/>
                  </a:solidFill>
                  <a:latin typeface="Times Ext Roman" pitchFamily="18" charset="0"/>
                </a:rPr>
                <a:t>1818</a:t>
              </a:r>
              <a:r>
                <a:rPr lang="en-US" altLang="en-US" sz="2600">
                  <a:solidFill>
                    <a:srgbClr val="FFCC00"/>
                  </a:solidFill>
                  <a:latin typeface="Times Ext Roman" pitchFamily="18" charset="0"/>
                </a:rPr>
                <a:t>-1903</a:t>
              </a:r>
            </a:p>
          </p:txBody>
        </p:sp>
        <p:grpSp>
          <p:nvGrpSpPr>
            <p:cNvPr id="305166" name="Group 21">
              <a:extLst>
                <a:ext uri="{FF2B5EF4-FFF2-40B4-BE49-F238E27FC236}">
                  <a16:creationId xmlns:a16="http://schemas.microsoft.com/office/drawing/2014/main" id="{533EAF3B-246B-62F3-C8F7-045ADFDA86BF}"/>
                </a:ext>
              </a:extLst>
            </p:cNvPr>
            <p:cNvGrpSpPr>
              <a:grpSpLocks/>
            </p:cNvGrpSpPr>
            <p:nvPr/>
          </p:nvGrpSpPr>
          <p:grpSpPr bwMode="auto">
            <a:xfrm>
              <a:off x="240" y="2256"/>
              <a:ext cx="5280" cy="432"/>
              <a:chOff x="240" y="960"/>
              <a:chExt cx="5280" cy="432"/>
            </a:xfrm>
          </p:grpSpPr>
          <p:sp>
            <p:nvSpPr>
              <p:cNvPr id="305167" name="Text Box 22">
                <a:extLst>
                  <a:ext uri="{FF2B5EF4-FFF2-40B4-BE49-F238E27FC236}">
                    <a16:creationId xmlns:a16="http://schemas.microsoft.com/office/drawing/2014/main" id="{F4B4A4BD-4F8A-4DA0-0936-CCBED4978CAE}"/>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18</a:t>
                </a:r>
              </a:p>
            </p:txBody>
          </p:sp>
          <p:sp>
            <p:nvSpPr>
              <p:cNvPr id="305168" name="Rectangle 23">
                <a:extLst>
                  <a:ext uri="{FF2B5EF4-FFF2-40B4-BE49-F238E27FC236}">
                    <a16:creationId xmlns:a16="http://schemas.microsoft.com/office/drawing/2014/main" id="{DDF674AE-003C-F90F-80DB-BE092FFB1C4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98008" name="Group 24">
            <a:extLst>
              <a:ext uri="{FF2B5EF4-FFF2-40B4-BE49-F238E27FC236}">
                <a16:creationId xmlns:a16="http://schemas.microsoft.com/office/drawing/2014/main" id="{124C9188-A94A-2BE1-8DE9-604D181FC6B5}"/>
              </a:ext>
            </a:extLst>
          </p:cNvPr>
          <p:cNvGrpSpPr>
            <a:grpSpLocks/>
          </p:cNvGrpSpPr>
          <p:nvPr/>
        </p:nvGrpSpPr>
        <p:grpSpPr bwMode="auto">
          <a:xfrm>
            <a:off x="381000" y="4267200"/>
            <a:ext cx="8534400" cy="685800"/>
            <a:chOff x="240" y="2688"/>
            <a:chExt cx="5376" cy="432"/>
          </a:xfrm>
        </p:grpSpPr>
        <p:sp>
          <p:nvSpPr>
            <p:cNvPr id="305161" name="Text Box 25">
              <a:extLst>
                <a:ext uri="{FF2B5EF4-FFF2-40B4-BE49-F238E27FC236}">
                  <a16:creationId xmlns:a16="http://schemas.microsoft.com/office/drawing/2014/main" id="{69B6D0AC-9E25-F9F3-E436-F74ADE1E27DF}"/>
                </a:ext>
              </a:extLst>
            </p:cNvPr>
            <p:cNvSpPr txBox="1">
              <a:spLocks noChangeArrowheads="1"/>
            </p:cNvSpPr>
            <p:nvPr/>
          </p:nvSpPr>
          <p:spPr bwMode="auto">
            <a:xfrm>
              <a:off x="576" y="2688"/>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Áqá Mírzá ‘Alí-Muh</a:t>
              </a:r>
              <a:r>
                <a:rPr lang="en-US" altLang="en-US">
                  <a:solidFill>
                    <a:schemeClr val="bg1"/>
                  </a:solidFill>
                  <a:latin typeface="Times_CSX+" pitchFamily="2" charset="0"/>
                </a:rPr>
                <a:t>ammad</a:t>
              </a:r>
              <a:r>
                <a:rPr lang="en-US" altLang="en-US">
                  <a:solidFill>
                    <a:schemeClr val="bg1"/>
                  </a:solidFill>
                  <a:latin typeface="Times Ext Roman" pitchFamily="18" charset="0"/>
                </a:rPr>
                <a:t> 	1850/1-1928</a:t>
              </a:r>
            </a:p>
          </p:txBody>
        </p:sp>
        <p:grpSp>
          <p:nvGrpSpPr>
            <p:cNvPr id="305162" name="Group 26">
              <a:extLst>
                <a:ext uri="{FF2B5EF4-FFF2-40B4-BE49-F238E27FC236}">
                  <a16:creationId xmlns:a16="http://schemas.microsoft.com/office/drawing/2014/main" id="{B28FD333-04BA-B4BB-FC67-A7052383E146}"/>
                </a:ext>
              </a:extLst>
            </p:cNvPr>
            <p:cNvGrpSpPr>
              <a:grpSpLocks/>
            </p:cNvGrpSpPr>
            <p:nvPr/>
          </p:nvGrpSpPr>
          <p:grpSpPr bwMode="auto">
            <a:xfrm>
              <a:off x="240" y="2688"/>
              <a:ext cx="5280" cy="432"/>
              <a:chOff x="240" y="960"/>
              <a:chExt cx="5280" cy="432"/>
            </a:xfrm>
          </p:grpSpPr>
          <p:sp>
            <p:nvSpPr>
              <p:cNvPr id="305163" name="Text Box 27">
                <a:extLst>
                  <a:ext uri="{FF2B5EF4-FFF2-40B4-BE49-F238E27FC236}">
                    <a16:creationId xmlns:a16="http://schemas.microsoft.com/office/drawing/2014/main" id="{79D44FF6-F63A-74AB-EA83-404816B5EB15}"/>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19</a:t>
                </a:r>
              </a:p>
            </p:txBody>
          </p:sp>
          <p:sp>
            <p:nvSpPr>
              <p:cNvPr id="305164" name="Rectangle 28">
                <a:extLst>
                  <a:ext uri="{FF2B5EF4-FFF2-40B4-BE49-F238E27FC236}">
                    <a16:creationId xmlns:a16="http://schemas.microsoft.com/office/drawing/2014/main" id="{39165B21-8F59-7AB9-4E93-8F7238FD1E7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305160" name="Text Box 39">
            <a:extLst>
              <a:ext uri="{FF2B5EF4-FFF2-40B4-BE49-F238E27FC236}">
                <a16:creationId xmlns:a16="http://schemas.microsoft.com/office/drawing/2014/main" id="{2F0B2F60-6D06-B4CB-2FBA-997181B76DA4}"/>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3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blinds(horizontal)">
                                      <p:cBhvr>
                                        <p:cTn id="7" dur="500"/>
                                        <p:tgtEl>
                                          <p:spTgt spid="297988"/>
                                        </p:tgtEl>
                                      </p:cBhvr>
                                    </p:animEffect>
                                  </p:childTnLst>
                                  <p:subTnLst>
                                    <p:animClr clrSpc="rgb" dir="cw">
                                      <p:cBhvr override="childStyle">
                                        <p:cTn dur="1" fill="hold" display="0" masterRel="nextClick" afterEffect="1"/>
                                        <p:tgtEl>
                                          <p:spTgt spid="297988"/>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7993"/>
                                        </p:tgtEl>
                                        <p:attrNameLst>
                                          <p:attrName>style.visibility</p:attrName>
                                        </p:attrNameLst>
                                      </p:cBhvr>
                                      <p:to>
                                        <p:strVal val="visible"/>
                                      </p:to>
                                    </p:set>
                                    <p:animEffect transition="in" filter="dissolve">
                                      <p:cBhvr>
                                        <p:cTn id="12" dur="500"/>
                                        <p:tgtEl>
                                          <p:spTgt spid="297993"/>
                                        </p:tgtEl>
                                      </p:cBhvr>
                                    </p:animEffect>
                                  </p:childTnLst>
                                  <p:subTnLst>
                                    <p:animClr clrSpc="rgb" dir="cw">
                                      <p:cBhvr override="childStyle">
                                        <p:cTn dur="1" fill="hold" display="0" masterRel="nextClick" afterEffect="1"/>
                                        <p:tgtEl>
                                          <p:spTgt spid="297993"/>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97998"/>
                                        </p:tgtEl>
                                        <p:attrNameLst>
                                          <p:attrName>style.visibility</p:attrName>
                                        </p:attrNameLst>
                                      </p:cBhvr>
                                      <p:to>
                                        <p:strVal val="visible"/>
                                      </p:to>
                                    </p:set>
                                    <p:animEffect transition="in" filter="blinds(horizontal)">
                                      <p:cBhvr>
                                        <p:cTn id="17" dur="500"/>
                                        <p:tgtEl>
                                          <p:spTgt spid="297998"/>
                                        </p:tgtEl>
                                      </p:cBhvr>
                                    </p:animEffect>
                                  </p:childTnLst>
                                  <p:subTnLst>
                                    <p:animClr clrSpc="rgb" dir="cw">
                                      <p:cBhvr override="childStyle">
                                        <p:cTn dur="1" fill="hold" display="0" masterRel="nextClick" afterEffect="1"/>
                                        <p:tgtEl>
                                          <p:spTgt spid="297998"/>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8003"/>
                                        </p:tgtEl>
                                        <p:attrNameLst>
                                          <p:attrName>style.visibility</p:attrName>
                                        </p:attrNameLst>
                                      </p:cBhvr>
                                      <p:to>
                                        <p:strVal val="visible"/>
                                      </p:to>
                                    </p:set>
                                    <p:animEffect transition="in" filter="dissolve">
                                      <p:cBhvr>
                                        <p:cTn id="22" dur="500"/>
                                        <p:tgtEl>
                                          <p:spTgt spid="298003"/>
                                        </p:tgtEl>
                                      </p:cBhvr>
                                    </p:animEffect>
                                  </p:childTnLst>
                                  <p:subTnLst>
                                    <p:animClr clrSpc="rgb" dir="cw">
                                      <p:cBhvr override="childStyle">
                                        <p:cTn dur="1" fill="hold" display="0" masterRel="nextClick" afterEffect="1"/>
                                        <p:tgtEl>
                                          <p:spTgt spid="298003"/>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98008"/>
                                        </p:tgtEl>
                                        <p:attrNameLst>
                                          <p:attrName>style.visibility</p:attrName>
                                        </p:attrNameLst>
                                      </p:cBhvr>
                                      <p:to>
                                        <p:strVal val="visible"/>
                                      </p:to>
                                    </p:set>
                                    <p:animEffect transition="in" filter="blinds(horizontal)">
                                      <p:cBhvr>
                                        <p:cTn id="27" dur="500"/>
                                        <p:tgtEl>
                                          <p:spTgt spid="298008"/>
                                        </p:tgtEl>
                                      </p:cBhvr>
                                    </p:animEffect>
                                  </p:childTnLst>
                                  <p:subTnLst>
                                    <p:animClr clrSpc="rgb" dir="cw">
                                      <p:cBhvr override="childStyle">
                                        <p:cTn dur="1" fill="hold" display="0" masterRel="nextClick" afterEffect="1"/>
                                        <p:tgtEl>
                                          <p:spTgt spid="29800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9249" name="Picture 2">
            <a:extLst>
              <a:ext uri="{FF2B5EF4-FFF2-40B4-BE49-F238E27FC236}">
                <a16:creationId xmlns:a16="http://schemas.microsoft.com/office/drawing/2014/main" id="{8F108992-8687-C83D-F146-2096E2BAA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Text Box 2">
            <a:extLst>
              <a:ext uri="{FF2B5EF4-FFF2-40B4-BE49-F238E27FC236}">
                <a16:creationId xmlns:a16="http://schemas.microsoft.com/office/drawing/2014/main" id="{F04B8139-7C65-EC18-C718-8CDB6B33BFEC}"/>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11298" name="Picture 4">
            <a:extLst>
              <a:ext uri="{FF2B5EF4-FFF2-40B4-BE49-F238E27FC236}">
                <a16:creationId xmlns:a16="http://schemas.microsoft.com/office/drawing/2014/main" id="{81C2B493-37BF-4175-7BB8-FB94E6846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4478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3345" name="Picture 2">
            <a:extLst>
              <a:ext uri="{FF2B5EF4-FFF2-40B4-BE49-F238E27FC236}">
                <a16:creationId xmlns:a16="http://schemas.microsoft.com/office/drawing/2014/main" id="{B677F2D5-5F00-70A5-2700-5B6F710F9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a:extLst>
              <a:ext uri="{FF2B5EF4-FFF2-40B4-BE49-F238E27FC236}">
                <a16:creationId xmlns:a16="http://schemas.microsoft.com/office/drawing/2014/main" id="{CC1C71C6-AD0C-D1AA-00C7-736A10808AA4}"/>
              </a:ext>
            </a:extLst>
          </p:cNvPr>
          <p:cNvPicPr>
            <a:picLocks noChangeAspect="1" noChangeArrowheads="1"/>
          </p:cNvPicPr>
          <p:nvPr/>
        </p:nvPicPr>
        <p:blipFill>
          <a:blip r:embed="rId3">
            <a:lum bright="-6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BFF1D213-CD4C-25D8-B104-D488A620C0E2}"/>
              </a:ext>
            </a:extLst>
          </p:cNvPr>
          <p:cNvSpPr txBox="1">
            <a:spLocks noChangeArrowheads="1"/>
          </p:cNvSpPr>
          <p:nvPr/>
        </p:nvSpPr>
        <p:spPr bwMode="auto">
          <a:xfrm>
            <a:off x="0" y="1066800"/>
            <a:ext cx="9144000" cy="2105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a:solidFill>
                  <a:schemeClr val="bg1"/>
                </a:solidFill>
                <a:latin typeface="Monotype Corsiva" panose="03010101010201010101" pitchFamily="66" charset="0"/>
              </a:rPr>
              <a:t>Tajs &amp; Prayer Beads of 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dissolve">
                                      <p:cBhvr>
                                        <p:cTn id="12"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5393" name="Picture 5">
            <a:extLst>
              <a:ext uri="{FF2B5EF4-FFF2-40B4-BE49-F238E27FC236}">
                <a16:creationId xmlns:a16="http://schemas.microsoft.com/office/drawing/2014/main" id="{0514EE8F-2A32-A14D-AA1E-060B0A2DA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28600"/>
            <a:ext cx="40338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41" name="Text Box 2">
            <a:extLst>
              <a:ext uri="{FF2B5EF4-FFF2-40B4-BE49-F238E27FC236}">
                <a16:creationId xmlns:a16="http://schemas.microsoft.com/office/drawing/2014/main" id="{9594FD4F-2A59-1EA4-4875-E0DC4BCD0644}"/>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17442" name="Picture 3">
            <a:extLst>
              <a:ext uri="{FF2B5EF4-FFF2-40B4-BE49-F238E27FC236}">
                <a16:creationId xmlns:a16="http://schemas.microsoft.com/office/drawing/2014/main" id="{8239F529-0A0C-8A71-BFB4-60776E4D9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06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3078">
            <a:extLst>
              <a:ext uri="{FF2B5EF4-FFF2-40B4-BE49-F238E27FC236}">
                <a16:creationId xmlns:a16="http://schemas.microsoft.com/office/drawing/2014/main" id="{61FCB793-D465-D688-2710-38F1AC8AF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241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079">
            <a:extLst>
              <a:ext uri="{FF2B5EF4-FFF2-40B4-BE49-F238E27FC236}">
                <a16:creationId xmlns:a16="http://schemas.microsoft.com/office/drawing/2014/main" id="{7ADB6EB8-410D-4FA2-4354-EDBA02350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0"/>
            <a:ext cx="505142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a:extLst>
              <a:ext uri="{FF2B5EF4-FFF2-40B4-BE49-F238E27FC236}">
                <a16:creationId xmlns:a16="http://schemas.microsoft.com/office/drawing/2014/main" id="{199C95BE-526A-E819-CDB8-3FF1F8823366}"/>
              </a:ext>
            </a:extLst>
          </p:cNvPr>
          <p:cNvPicPr>
            <a:picLocks noChangeAspect="1" noChangeArrowheads="1"/>
          </p:cNvPicPr>
          <p:nvPr/>
        </p:nvPicPr>
        <p:blipFill>
          <a:blip r:embed="rId5">
            <a:lum bright="-14000" contras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SON OF BEING 20 SEC.wav">
            <a:hlinkClick r:id="" action="ppaction://media"/>
            <a:extLst>
              <a:ext uri="{FF2B5EF4-FFF2-40B4-BE49-F238E27FC236}">
                <a16:creationId xmlns:a16="http://schemas.microsoft.com/office/drawing/2014/main" id="{AB5C1995-98B5-031E-105B-B973248FB66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4">
            <a:extLst>
              <a:ext uri="{FF2B5EF4-FFF2-40B4-BE49-F238E27FC236}">
                <a16:creationId xmlns:a16="http://schemas.microsoft.com/office/drawing/2014/main" id="{6B94F4AC-B494-9F9A-9FC2-0026BADEB785}"/>
              </a:ext>
            </a:extLst>
          </p:cNvPr>
          <p:cNvPicPr>
            <a:picLocks noChangeAspect="1" noChangeArrowheads="1"/>
          </p:cNvPicPr>
          <p:nvPr/>
        </p:nvPicPr>
        <p:blipFill>
          <a:blip r:embed="rId5">
            <a:lum bright="-46000" contras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Text Box 5">
            <a:extLst>
              <a:ext uri="{FF2B5EF4-FFF2-40B4-BE49-F238E27FC236}">
                <a16:creationId xmlns:a16="http://schemas.microsoft.com/office/drawing/2014/main" id="{7B4A4A47-93E7-7C5E-AF2F-F46E69BEE553}"/>
              </a:ext>
            </a:extLst>
          </p:cNvPr>
          <p:cNvSpPr txBox="1">
            <a:spLocks noChangeArrowheads="1"/>
          </p:cNvSpPr>
          <p:nvPr/>
        </p:nvSpPr>
        <p:spPr bwMode="auto">
          <a:xfrm>
            <a:off x="0" y="1219200"/>
            <a:ext cx="9144000" cy="14652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latin typeface="Benguiat Bk BT" pitchFamily="18" charset="0"/>
              </a:rPr>
              <a:t>BAHÁ’U’LLÁH ASCENDED</a:t>
            </a:r>
          </a:p>
          <a:p>
            <a:pPr algn="ctr" eaLnBrk="1" hangingPunct="1">
              <a:spcBef>
                <a:spcPct val="50000"/>
              </a:spcBef>
              <a:buFontTx/>
              <a:buNone/>
            </a:pPr>
            <a:r>
              <a:rPr lang="en-US" altLang="en-US" sz="3600" b="1">
                <a:latin typeface="Benguiat Bk BT" pitchFamily="18" charset="0"/>
              </a:rPr>
              <a:t>MAY 29, 1892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3040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528" fill="hold" nodeType="clickEffect">
                                  <p:stCondLst>
                                    <p:cond delay="0"/>
                                  </p:stCondLst>
                                  <p:childTnLst>
                                    <p:set>
                                      <p:cBhvr>
                                        <p:cTn id="10" dur="1" fill="hold">
                                          <p:stCondLst>
                                            <p:cond delay="0"/>
                                          </p:stCondLst>
                                        </p:cTn>
                                        <p:tgtEl>
                                          <p:spTgt spid="230405"/>
                                        </p:tgtEl>
                                        <p:attrNameLst>
                                          <p:attrName>style.visibility</p:attrName>
                                        </p:attrNameLst>
                                      </p:cBhvr>
                                      <p:to>
                                        <p:strVal val="visible"/>
                                      </p:to>
                                    </p:set>
                                    <p:anim calcmode="lin" valueType="num">
                                      <p:cBhvr>
                                        <p:cTn id="11" dur="500" fill="hold"/>
                                        <p:tgtEl>
                                          <p:spTgt spid="230405"/>
                                        </p:tgtEl>
                                        <p:attrNameLst>
                                          <p:attrName>ppt_w</p:attrName>
                                        </p:attrNameLst>
                                      </p:cBhvr>
                                      <p:tavLst>
                                        <p:tav tm="0">
                                          <p:val>
                                            <p:fltVal val="0"/>
                                          </p:val>
                                        </p:tav>
                                        <p:tav tm="100000">
                                          <p:val>
                                            <p:strVal val="#ppt_w"/>
                                          </p:val>
                                        </p:tav>
                                      </p:tavLst>
                                    </p:anim>
                                    <p:anim calcmode="lin" valueType="num">
                                      <p:cBhvr>
                                        <p:cTn id="12" dur="500" fill="hold"/>
                                        <p:tgtEl>
                                          <p:spTgt spid="230405"/>
                                        </p:tgtEl>
                                        <p:attrNameLst>
                                          <p:attrName>ppt_h</p:attrName>
                                        </p:attrNameLst>
                                      </p:cBhvr>
                                      <p:tavLst>
                                        <p:tav tm="0">
                                          <p:val>
                                            <p:fltVal val="0"/>
                                          </p:val>
                                        </p:tav>
                                        <p:tav tm="100000">
                                          <p:val>
                                            <p:strVal val="#ppt_h"/>
                                          </p:val>
                                        </p:tav>
                                      </p:tavLst>
                                    </p:anim>
                                    <p:anim calcmode="lin" valueType="num">
                                      <p:cBhvr>
                                        <p:cTn id="13" dur="500" fill="hold"/>
                                        <p:tgtEl>
                                          <p:spTgt spid="230405"/>
                                        </p:tgtEl>
                                        <p:attrNameLst>
                                          <p:attrName>ppt_x</p:attrName>
                                        </p:attrNameLst>
                                      </p:cBhvr>
                                      <p:tavLst>
                                        <p:tav tm="0">
                                          <p:val>
                                            <p:fltVal val="0.5"/>
                                          </p:val>
                                        </p:tav>
                                        <p:tav tm="100000">
                                          <p:val>
                                            <p:strVal val="#ppt_x"/>
                                          </p:val>
                                        </p:tav>
                                      </p:tavLst>
                                    </p:anim>
                                    <p:anim calcmode="lin" valueType="num">
                                      <p:cBhvr>
                                        <p:cTn id="14" dur="500" fill="hold"/>
                                        <p:tgtEl>
                                          <p:spTgt spid="230405"/>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30404"/>
                                        </p:tgtEl>
                                        <p:attrNameLst>
                                          <p:attrName>style.visibility</p:attrName>
                                        </p:attrNameLst>
                                      </p:cBhvr>
                                      <p:to>
                                        <p:strVal val="visible"/>
                                      </p:to>
                                    </p:set>
                                    <p:animEffect transition="in" filter="dissolve">
                                      <p:cBhvr>
                                        <p:cTn id="19" dur="500"/>
                                        <p:tgtEl>
                                          <p:spTgt spid="2304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0" fill="hold" display="0">
                  <p:stCondLst>
                    <p:cond delay="indefinite"/>
                  </p:stCondLst>
                  <p:endCondLst>
                    <p:cond evt="onPrev" delay="0">
                      <p:tgtEl>
                        <p:sldTgt/>
                      </p:tgtEl>
                    </p:cond>
                    <p:cond evt="onStopAudio" delay="0">
                      <p:tgtEl>
                        <p:sldTgt/>
                      </p:tgtEl>
                    </p:cond>
                  </p:endCondLst>
                </p:cTn>
                <p:tgtEl>
                  <p:spTgt spid="230403"/>
                </p:tgtEl>
              </p:cMediaNode>
            </p:audio>
          </p:childTnLst>
        </p:cTn>
      </p:par>
    </p:tnLst>
    <p:bldLst>
      <p:bldP spid="230405"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Text Box 2">
            <a:extLst>
              <a:ext uri="{FF2B5EF4-FFF2-40B4-BE49-F238E27FC236}">
                <a16:creationId xmlns:a16="http://schemas.microsoft.com/office/drawing/2014/main" id="{2C569248-96C9-DDB3-2D0C-00C5B471FA30}"/>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21538" name="Picture 3">
            <a:extLst>
              <a:ext uri="{FF2B5EF4-FFF2-40B4-BE49-F238E27FC236}">
                <a16:creationId xmlns:a16="http://schemas.microsoft.com/office/drawing/2014/main" id="{6E356875-2A8C-8407-8F81-AD7EEC0C5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46E83AE8-595A-5D6D-73F8-FC5F05F4B956}"/>
              </a:ext>
            </a:extLst>
          </p:cNvPr>
          <p:cNvSpPr txBox="1">
            <a:spLocks noChangeArrowheads="1"/>
          </p:cNvSpPr>
          <p:nvPr/>
        </p:nvSpPr>
        <p:spPr bwMode="auto">
          <a:xfrm>
            <a:off x="1066800" y="1143000"/>
            <a:ext cx="7010400" cy="3046413"/>
          </a:xfrm>
          <a:prstGeom prst="rect">
            <a:avLst/>
          </a:prstGeom>
          <a:noFill/>
          <a:ln>
            <a:noFill/>
          </a:ln>
          <a:effectLst/>
        </p:spPr>
        <p:txBody>
          <a:bodyPr>
            <a:spAutoFit/>
          </a:bodyPr>
          <a:lstStyle/>
          <a:p>
            <a:pPr algn="ctr" eaLnBrk="1" hangingPunct="1">
              <a:spcBef>
                <a:spcPct val="50000"/>
              </a:spcBef>
              <a:defRPr/>
            </a:pPr>
            <a:r>
              <a:rPr lang="en-US" altLang="en-US" sz="4800" dirty="0">
                <a:latin typeface="+mj-lt"/>
              </a:rPr>
              <a:t>Designed &amp; Produced</a:t>
            </a:r>
          </a:p>
          <a:p>
            <a:pPr algn="ctr" eaLnBrk="1" hangingPunct="1">
              <a:spcBef>
                <a:spcPct val="50000"/>
              </a:spcBef>
              <a:defRPr/>
            </a:pPr>
            <a:r>
              <a:rPr lang="en-US" altLang="en-US" sz="4800" dirty="0">
                <a:latin typeface="+mj-lt"/>
              </a:rPr>
              <a:t>By</a:t>
            </a:r>
          </a:p>
          <a:p>
            <a:pPr algn="ctr" eaLnBrk="1" hangingPunct="1">
              <a:spcBef>
                <a:spcPct val="50000"/>
              </a:spcBef>
              <a:defRPr/>
            </a:pPr>
            <a:r>
              <a:rPr lang="en-US" altLang="en-US" sz="4800" dirty="0">
                <a:latin typeface="+mj-lt"/>
              </a:rPr>
              <a:t>Dr Duane K. </a:t>
            </a:r>
            <a:r>
              <a:rPr lang="en-US" altLang="en-US" sz="4800">
                <a:latin typeface="+mj-lt"/>
              </a:rPr>
              <a:t>Troxel</a:t>
            </a:r>
            <a:endParaRPr lang="en-US" altLang="en-US" sz="4800" dirty="0">
              <a:latin typeface="+mj-lt"/>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5057" name="Object 6">
            <a:extLst>
              <a:ext uri="{FF2B5EF4-FFF2-40B4-BE49-F238E27FC236}">
                <a16:creationId xmlns:a16="http://schemas.microsoft.com/office/drawing/2014/main" id="{744A8AB3-3A99-1DB5-E172-C304A445ECFB}"/>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Image" r:id="rId3" imgW="3835400" imgH="2825750" progId="Photoshop.Image.6">
                  <p:embed/>
                </p:oleObj>
              </mc:Choice>
              <mc:Fallback>
                <p:oleObj name="Image" r:id="rId3" imgW="3835400" imgH="2825750" progId="Photoshop.Image.6">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7105" name="Object 2">
            <a:extLst>
              <a:ext uri="{FF2B5EF4-FFF2-40B4-BE49-F238E27FC236}">
                <a16:creationId xmlns:a16="http://schemas.microsoft.com/office/drawing/2014/main" id="{15C1040B-D526-1E62-8F83-4C74B248D505}"/>
              </a:ext>
            </a:extLst>
          </p:cNvPr>
          <p:cNvGraphicFramePr>
            <a:graphicFrameLocks noChangeAspect="1"/>
          </p:cNvGraphicFramePr>
          <p:nvPr/>
        </p:nvGraphicFramePr>
        <p:xfrm>
          <a:off x="0" y="0"/>
          <a:ext cx="9144000" cy="6905625"/>
        </p:xfrm>
        <a:graphic>
          <a:graphicData uri="http://schemas.openxmlformats.org/presentationml/2006/ole">
            <mc:AlternateContent xmlns:mc="http://schemas.openxmlformats.org/markup-compatibility/2006">
              <mc:Choice xmlns:v="urn:schemas-microsoft-com:vml" Requires="v">
                <p:oleObj name="Image" r:id="rId3" imgW="3784600" imgH="2857500" progId="Photoshop.Image.6">
                  <p:embed/>
                </p:oleObj>
              </mc:Choice>
              <mc:Fallback>
                <p:oleObj name="Image" r:id="rId3" imgW="3784600" imgH="2857500"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9153" name="Object 1030">
            <a:extLst>
              <a:ext uri="{FF2B5EF4-FFF2-40B4-BE49-F238E27FC236}">
                <a16:creationId xmlns:a16="http://schemas.microsoft.com/office/drawing/2014/main" id="{884E8CBD-B736-E1DC-A5E1-3EF09F96CC1D}"/>
              </a:ext>
            </a:extLst>
          </p:cNvPr>
          <p:cNvGraphicFramePr>
            <a:graphicFrameLocks noChangeAspect="1"/>
          </p:cNvGraphicFramePr>
          <p:nvPr/>
        </p:nvGraphicFramePr>
        <p:xfrm>
          <a:off x="0" y="0"/>
          <a:ext cx="9144000" cy="6073775"/>
        </p:xfrm>
        <a:graphic>
          <a:graphicData uri="http://schemas.openxmlformats.org/presentationml/2006/ole">
            <mc:AlternateContent xmlns:mc="http://schemas.openxmlformats.org/markup-compatibility/2006">
              <mc:Choice xmlns:v="urn:schemas-microsoft-com:vml" Requires="v">
                <p:oleObj name="Image" r:id="rId3" imgW="4064000" imgH="2698750" progId="Photoshop.Image.6">
                  <p:embed/>
                </p:oleObj>
              </mc:Choice>
              <mc:Fallback>
                <p:oleObj name="Image" r:id="rId3" imgW="4064000" imgH="2698750" progId="Photoshop.Image.6">
                  <p:embed/>
                  <p:pic>
                    <p:nvPicPr>
                      <p:cNvPr id="0" name="Object 1030"/>
                      <p:cNvPicPr>
                        <a:picLocks noChangeAspect="1" noChangeArrowheads="1"/>
                      </p:cNvPicPr>
                      <p:nvPr/>
                    </p:nvPicPr>
                    <p:blipFill>
                      <a:blip r:embed="rId4">
                        <a:lum bright="-22000" contrast="-26000"/>
                        <a:extLst>
                          <a:ext uri="{28A0092B-C50C-407E-A947-70E740481C1C}">
                            <a14:useLocalDpi xmlns:a14="http://schemas.microsoft.com/office/drawing/2010/main" val="0"/>
                          </a:ext>
                        </a:extLst>
                      </a:blip>
                      <a:srcRect/>
                      <a:stretch>
                        <a:fillRect/>
                      </a:stretch>
                    </p:blipFill>
                    <p:spPr bwMode="auto">
                      <a:xfrm>
                        <a:off x="0" y="0"/>
                        <a:ext cx="9144000" cy="607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4" name="Picture 1028">
            <a:extLst>
              <a:ext uri="{FF2B5EF4-FFF2-40B4-BE49-F238E27FC236}">
                <a16:creationId xmlns:a16="http://schemas.microsoft.com/office/drawing/2014/main" id="{C2A4EC54-9796-EE4A-67C2-F96EE77DA57A}"/>
              </a:ext>
            </a:extLst>
          </p:cNvPr>
          <p:cNvPicPr>
            <a:picLocks noChangeAspect="1" noChangeArrowheads="1"/>
          </p:cNvPicPr>
          <p:nvPr/>
        </p:nvPicPr>
        <p:blipFill>
          <a:blip r:embed="rId5">
            <a:lum bright="-14000" contrast="18000"/>
            <a:extLst>
              <a:ext uri="{28A0092B-C50C-407E-A947-70E740481C1C}">
                <a14:useLocalDpi xmlns:a14="http://schemas.microsoft.com/office/drawing/2010/main" val="0"/>
              </a:ext>
            </a:extLst>
          </a:blip>
          <a:srcRect/>
          <a:stretch>
            <a:fillRect/>
          </a:stretch>
        </p:blipFill>
        <p:spPr bwMode="auto">
          <a:xfrm>
            <a:off x="0" y="423863"/>
            <a:ext cx="9144000"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Text Box 2">
            <a:extLst>
              <a:ext uri="{FF2B5EF4-FFF2-40B4-BE49-F238E27FC236}">
                <a16:creationId xmlns:a16="http://schemas.microsoft.com/office/drawing/2014/main" id="{3740D729-23FC-19C0-7C12-2A35A5FB100F}"/>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51202" name="Picture 3">
            <a:extLst>
              <a:ext uri="{FF2B5EF4-FFF2-40B4-BE49-F238E27FC236}">
                <a16:creationId xmlns:a16="http://schemas.microsoft.com/office/drawing/2014/main" id="{7BFA3918-0647-44C8-7958-89EAE6F3F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9">
            <a:extLst>
              <a:ext uri="{FF2B5EF4-FFF2-40B4-BE49-F238E27FC236}">
                <a16:creationId xmlns:a16="http://schemas.microsoft.com/office/drawing/2014/main" id="{04132EFC-9CAD-B5F4-94F7-77943237C2C8}"/>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2743200" y="228600"/>
            <a:ext cx="34655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8">
            <a:extLst>
              <a:ext uri="{FF2B5EF4-FFF2-40B4-BE49-F238E27FC236}">
                <a16:creationId xmlns:a16="http://schemas.microsoft.com/office/drawing/2014/main" id="{4AB114F3-1920-9A75-459E-97FC549FF015}"/>
              </a:ext>
            </a:extLst>
          </p:cNvPr>
          <p:cNvSpPr txBox="1">
            <a:spLocks noChangeArrowheads="1"/>
          </p:cNvSpPr>
          <p:nvPr/>
        </p:nvSpPr>
        <p:spPr bwMode="auto">
          <a:xfrm>
            <a:off x="838200" y="3352800"/>
            <a:ext cx="8001000" cy="2530475"/>
          </a:xfrm>
          <a:prstGeom prst="rect">
            <a:avLst/>
          </a:prstGeom>
          <a:noFill/>
          <a:ln>
            <a:noFill/>
          </a:ln>
          <a:effectLst>
            <a:outerShdw dist="35921"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FF00"/>
                </a:solidFill>
                <a:latin typeface="News701 BT" pitchFamily="18" charset="0"/>
              </a:rPr>
              <a:t>Shoghi Effendi, ‘sign of God on earth’ —great grandson of Bahá’u’lláh — designated the 19 Apostles of 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1384"/>
                                        </p:tgtEl>
                                        <p:attrNameLst>
                                          <p:attrName>style.visibility</p:attrName>
                                        </p:attrNameLst>
                                      </p:cBhvr>
                                      <p:to>
                                        <p:strVal val="visible"/>
                                      </p:to>
                                    </p:set>
                                    <p:animEffect transition="in" filter="dissolve">
                                      <p:cBhvr>
                                        <p:cTn id="7"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49" name="Picture 1030">
            <a:extLst>
              <a:ext uri="{FF2B5EF4-FFF2-40B4-BE49-F238E27FC236}">
                <a16:creationId xmlns:a16="http://schemas.microsoft.com/office/drawing/2014/main" id="{3816FFAB-68A5-CD5A-9EC4-F5909F186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Oval 1031">
            <a:extLst>
              <a:ext uri="{FF2B5EF4-FFF2-40B4-BE49-F238E27FC236}">
                <a16:creationId xmlns:a16="http://schemas.microsoft.com/office/drawing/2014/main" id="{DBB3E18B-95DD-0B3F-EA5E-4FB785B98F81}"/>
              </a:ext>
            </a:extLst>
          </p:cNvPr>
          <p:cNvSpPr>
            <a:spLocks noChangeArrowheads="1"/>
          </p:cNvSpPr>
          <p:nvPr/>
        </p:nvSpPr>
        <p:spPr bwMode="auto">
          <a:xfrm>
            <a:off x="3505200" y="2743200"/>
            <a:ext cx="2514600" cy="2514600"/>
          </a:xfrm>
          <a:prstGeom prst="ellipse">
            <a:avLst/>
          </a:prstGeom>
          <a:noFill/>
          <a:ln w="1174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Text Box 2">
            <a:extLst>
              <a:ext uri="{FF2B5EF4-FFF2-40B4-BE49-F238E27FC236}">
                <a16:creationId xmlns:a16="http://schemas.microsoft.com/office/drawing/2014/main" id="{3E839D57-CC2C-791C-E04D-01CD65EED436}"/>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55298" name="Picture 3">
            <a:extLst>
              <a:ext uri="{FF2B5EF4-FFF2-40B4-BE49-F238E27FC236}">
                <a16:creationId xmlns:a16="http://schemas.microsoft.com/office/drawing/2014/main" id="{CD6CDEEB-9C7B-2669-750E-3686B5787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Text Box 2">
            <a:extLst>
              <a:ext uri="{FF2B5EF4-FFF2-40B4-BE49-F238E27FC236}">
                <a16:creationId xmlns:a16="http://schemas.microsoft.com/office/drawing/2014/main" id="{C234B8E9-A989-E7CD-248D-6B964EB63917}"/>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57346" name="Picture 3">
            <a:extLst>
              <a:ext uri="{FF2B5EF4-FFF2-40B4-BE49-F238E27FC236}">
                <a16:creationId xmlns:a16="http://schemas.microsoft.com/office/drawing/2014/main" id="{85D7B569-7C38-F400-E5D5-605C9B2B8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Text Box 1026">
            <a:extLst>
              <a:ext uri="{FF2B5EF4-FFF2-40B4-BE49-F238E27FC236}">
                <a16:creationId xmlns:a16="http://schemas.microsoft.com/office/drawing/2014/main" id="{120CCD7C-2710-BC2A-A65B-9CBB6FA2D7F8}"/>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59394" name="Picture 1027">
            <a:extLst>
              <a:ext uri="{FF2B5EF4-FFF2-40B4-BE49-F238E27FC236}">
                <a16:creationId xmlns:a16="http://schemas.microsoft.com/office/drawing/2014/main" id="{831A89CC-2C7D-6275-405D-EC25A1E23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560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Text Box 1026">
            <a:extLst>
              <a:ext uri="{FF2B5EF4-FFF2-40B4-BE49-F238E27FC236}">
                <a16:creationId xmlns:a16="http://schemas.microsoft.com/office/drawing/2014/main" id="{246821BD-AECB-FD09-19BB-CFB6A514F84B}"/>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61442" name="Picture 1027">
            <a:extLst>
              <a:ext uri="{FF2B5EF4-FFF2-40B4-BE49-F238E27FC236}">
                <a16:creationId xmlns:a16="http://schemas.microsoft.com/office/drawing/2014/main" id="{4554B151-18EA-468F-4F02-6C1EED920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ext Box 2">
            <a:extLst>
              <a:ext uri="{FF2B5EF4-FFF2-40B4-BE49-F238E27FC236}">
                <a16:creationId xmlns:a16="http://schemas.microsoft.com/office/drawing/2014/main" id="{23F99427-DF71-5AAB-02A5-66F5F79FF324}"/>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63490" name="Picture 3">
            <a:extLst>
              <a:ext uri="{FF2B5EF4-FFF2-40B4-BE49-F238E27FC236}">
                <a16:creationId xmlns:a16="http://schemas.microsoft.com/office/drawing/2014/main" id="{06E2EAA9-5A94-B0CE-FEBE-5023AA40A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450"/>
            <a:ext cx="86106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ext Box 2">
            <a:extLst>
              <a:ext uri="{FF2B5EF4-FFF2-40B4-BE49-F238E27FC236}">
                <a16:creationId xmlns:a16="http://schemas.microsoft.com/office/drawing/2014/main" id="{41010543-F967-24AB-D657-D9BCFDF6ECD4}"/>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65538" name="Picture 3">
            <a:extLst>
              <a:ext uri="{FF2B5EF4-FFF2-40B4-BE49-F238E27FC236}">
                <a16:creationId xmlns:a16="http://schemas.microsoft.com/office/drawing/2014/main" id="{648655B9-375F-88C5-A1E2-52A55943E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Text Box 1026">
            <a:extLst>
              <a:ext uri="{FF2B5EF4-FFF2-40B4-BE49-F238E27FC236}">
                <a16:creationId xmlns:a16="http://schemas.microsoft.com/office/drawing/2014/main" id="{1DD4D2B2-37AF-8AED-AB0B-EDFA3780BAE6}"/>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CHART OF THE NINETEEN APOSTLES OF BAHÁ’U’LLÁH</a:t>
            </a:r>
          </a:p>
        </p:txBody>
      </p:sp>
      <p:sp>
        <p:nvSpPr>
          <p:cNvPr id="67586" name="Rectangle 1027">
            <a:extLst>
              <a:ext uri="{FF2B5EF4-FFF2-40B4-BE49-F238E27FC236}">
                <a16:creationId xmlns:a16="http://schemas.microsoft.com/office/drawing/2014/main" id="{FA8EA254-CB16-4EE2-C43B-6074D759637F}"/>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51916" name="Group 1036">
            <a:extLst>
              <a:ext uri="{FF2B5EF4-FFF2-40B4-BE49-F238E27FC236}">
                <a16:creationId xmlns:a16="http://schemas.microsoft.com/office/drawing/2014/main" id="{CAD50750-0755-7D3F-1860-9B27A99CC67C}"/>
              </a:ext>
            </a:extLst>
          </p:cNvPr>
          <p:cNvGrpSpPr>
            <a:grpSpLocks/>
          </p:cNvGrpSpPr>
          <p:nvPr/>
        </p:nvGrpSpPr>
        <p:grpSpPr bwMode="auto">
          <a:xfrm>
            <a:off x="381000" y="1524000"/>
            <a:ext cx="8534400" cy="685800"/>
            <a:chOff x="240" y="960"/>
            <a:chExt cx="5376" cy="432"/>
          </a:xfrm>
        </p:grpSpPr>
        <p:sp>
          <p:nvSpPr>
            <p:cNvPr id="67589" name="Text Box 1028">
              <a:extLst>
                <a:ext uri="{FF2B5EF4-FFF2-40B4-BE49-F238E27FC236}">
                  <a16:creationId xmlns:a16="http://schemas.microsoft.com/office/drawing/2014/main" id="{09E5095E-D5EB-A240-0D84-5F67B52274F5}"/>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Mírzá Músá, surnamed Áqáy-i-Kalím ?-1886/7</a:t>
              </a:r>
            </a:p>
          </p:txBody>
        </p:sp>
        <p:grpSp>
          <p:nvGrpSpPr>
            <p:cNvPr id="67590" name="Group 1031">
              <a:extLst>
                <a:ext uri="{FF2B5EF4-FFF2-40B4-BE49-F238E27FC236}">
                  <a16:creationId xmlns:a16="http://schemas.microsoft.com/office/drawing/2014/main" id="{8B476504-0B7B-E1E0-E1DC-93885243E398}"/>
                </a:ext>
              </a:extLst>
            </p:cNvPr>
            <p:cNvGrpSpPr>
              <a:grpSpLocks/>
            </p:cNvGrpSpPr>
            <p:nvPr/>
          </p:nvGrpSpPr>
          <p:grpSpPr bwMode="auto">
            <a:xfrm>
              <a:off x="240" y="960"/>
              <a:ext cx="5280" cy="432"/>
              <a:chOff x="240" y="960"/>
              <a:chExt cx="5280" cy="432"/>
            </a:xfrm>
          </p:grpSpPr>
          <p:sp>
            <p:nvSpPr>
              <p:cNvPr id="67591" name="Text Box 1029">
                <a:extLst>
                  <a:ext uri="{FF2B5EF4-FFF2-40B4-BE49-F238E27FC236}">
                    <a16:creationId xmlns:a16="http://schemas.microsoft.com/office/drawing/2014/main" id="{DECE9472-5B05-43D0-8AF6-7002722AF88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1</a:t>
                </a:r>
              </a:p>
            </p:txBody>
          </p:sp>
          <p:sp>
            <p:nvSpPr>
              <p:cNvPr id="67592" name="Rectangle 1030">
                <a:extLst>
                  <a:ext uri="{FF2B5EF4-FFF2-40B4-BE49-F238E27FC236}">
                    <a16:creationId xmlns:a16="http://schemas.microsoft.com/office/drawing/2014/main" id="{9C4490BC-C1C6-3969-9ADE-CD7928FFC52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67588" name="Text Box 1063">
            <a:extLst>
              <a:ext uri="{FF2B5EF4-FFF2-40B4-BE49-F238E27FC236}">
                <a16:creationId xmlns:a16="http://schemas.microsoft.com/office/drawing/2014/main" id="{CF75E576-735A-C3BA-7CCF-C85C087C99E5}"/>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1916"/>
                                        </p:tgtEl>
                                        <p:attrNameLst>
                                          <p:attrName>style.visibility</p:attrName>
                                        </p:attrNameLst>
                                      </p:cBhvr>
                                      <p:to>
                                        <p:strVal val="visible"/>
                                      </p:to>
                                    </p:set>
                                    <p:animEffect transition="in" filter="blinds(horizontal)">
                                      <p:cBhvr>
                                        <p:cTn id="7" dur="500"/>
                                        <p:tgtEl>
                                          <p:spTgt spid="251916"/>
                                        </p:tgtEl>
                                      </p:cBhvr>
                                    </p:animEffect>
                                  </p:childTnLst>
                                  <p:subTnLst>
                                    <p:animClr clrSpc="rgb" dir="cw">
                                      <p:cBhvr override="childStyle">
                                        <p:cTn dur="1" fill="hold" display="0" masterRel="nextClick" afterEffect="1"/>
                                        <p:tgtEl>
                                          <p:spTgt spid="25191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3" name="Text Box 2">
            <a:extLst>
              <a:ext uri="{FF2B5EF4-FFF2-40B4-BE49-F238E27FC236}">
                <a16:creationId xmlns:a16="http://schemas.microsoft.com/office/drawing/2014/main" id="{B25CD6C8-BA3C-8088-3B1C-D4C5875B1398}"/>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69634" name="Picture 3">
            <a:extLst>
              <a:ext uri="{FF2B5EF4-FFF2-40B4-BE49-F238E27FC236}">
                <a16:creationId xmlns:a16="http://schemas.microsoft.com/office/drawing/2014/main" id="{7FE49AFB-7962-3A11-A403-A48B7D36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Text Box 2">
            <a:extLst>
              <a:ext uri="{FF2B5EF4-FFF2-40B4-BE49-F238E27FC236}">
                <a16:creationId xmlns:a16="http://schemas.microsoft.com/office/drawing/2014/main" id="{087256D4-3F8D-5F0A-1BA7-4139A58A5918}"/>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71682" name="Picture 3">
            <a:extLst>
              <a:ext uri="{FF2B5EF4-FFF2-40B4-BE49-F238E27FC236}">
                <a16:creationId xmlns:a16="http://schemas.microsoft.com/office/drawing/2014/main" id="{7C26F42C-0ABD-1CB5-DD3D-4CB659FB9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5">
            <a:extLst>
              <a:ext uri="{FF2B5EF4-FFF2-40B4-BE49-F238E27FC236}">
                <a16:creationId xmlns:a16="http://schemas.microsoft.com/office/drawing/2014/main" id="{1C14185B-FC55-6DCC-F39B-3D6AC114502D}"/>
              </a:ext>
            </a:extLst>
          </p:cNvPr>
          <p:cNvSpPr txBox="1">
            <a:spLocks noChangeArrowheads="1"/>
          </p:cNvSpPr>
          <p:nvPr/>
        </p:nvSpPr>
        <p:spPr bwMode="auto">
          <a:xfrm>
            <a:off x="3124200" y="4876800"/>
            <a:ext cx="32004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latin typeface="Times Ext Roman" pitchFamily="18" charset="0"/>
              </a:rPr>
              <a:t>Mírzá Músá</a:t>
            </a:r>
          </a:p>
          <a:p>
            <a:pPr algn="ctr" eaLnBrk="1" hangingPunct="1">
              <a:spcBef>
                <a:spcPct val="50000"/>
              </a:spcBef>
              <a:buFontTx/>
              <a:buNone/>
            </a:pPr>
            <a:r>
              <a:rPr lang="en-US" altLang="en-US" b="1">
                <a:latin typeface="Times Ext Roman" pitchFamily="18" charset="0"/>
              </a:rPr>
              <a:t>Áqáy-i-Kalím</a:t>
            </a:r>
          </a:p>
          <a:p>
            <a:pPr algn="ctr" eaLnBrk="1" hangingPunct="1">
              <a:spcBef>
                <a:spcPct val="50000"/>
              </a:spcBef>
              <a:buFontTx/>
              <a:buNone/>
            </a:pPr>
            <a:r>
              <a:rPr lang="en-US" altLang="en-US" b="1">
                <a:latin typeface="Times Ext Roman" pitchFamily="18" charset="0"/>
              </a:rPr>
              <a:t>Apostle 1</a:t>
            </a:r>
            <a:endParaRPr lang="en-US" altLang="en-US" sz="2800" b="1">
              <a:latin typeface="Monotype Corsiva" panose="03010101010201010101" pitchFamily="66" charset="0"/>
            </a:endParaRPr>
          </a:p>
          <a:p>
            <a:pPr algn="ctr" eaLnBrk="1" hangingPunct="1">
              <a:spcBef>
                <a:spcPct val="50000"/>
              </a:spcBef>
              <a:buFontTx/>
              <a:buNone/>
            </a:pPr>
            <a:endParaRPr lang="en-US" altLang="en-US" sz="2800" b="1">
              <a:latin typeface="Monotype Corsiva" panose="03010101010201010101" pitchFamily="66" charset="0"/>
            </a:endParaRPr>
          </a:p>
        </p:txBody>
      </p:sp>
      <p:sp>
        <p:nvSpPr>
          <p:cNvPr id="71684" name="Text Box 9">
            <a:extLst>
              <a:ext uri="{FF2B5EF4-FFF2-40B4-BE49-F238E27FC236}">
                <a16:creationId xmlns:a16="http://schemas.microsoft.com/office/drawing/2014/main" id="{141A92CC-BD31-6EA5-A189-20096592C88B}"/>
              </a:ext>
            </a:extLst>
          </p:cNvPr>
          <p:cNvSpPr txBox="1">
            <a:spLocks noChangeArrowheads="1"/>
          </p:cNvSpPr>
          <p:nvPr/>
        </p:nvSpPr>
        <p:spPr bwMode="auto">
          <a:xfrm>
            <a:off x="457200" y="3962400"/>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b="1">
                <a:latin typeface="Times Ext Roman" pitchFamily="18" charset="0"/>
              </a:rPr>
              <a:t>Mírzá Músá’s Tombstone in </a:t>
            </a:r>
          </a:p>
          <a:p>
            <a:pPr algn="ctr">
              <a:spcBef>
                <a:spcPct val="0"/>
              </a:spcBef>
              <a:buFontTx/>
              <a:buNone/>
            </a:pPr>
            <a:r>
              <a:rPr lang="en-US" altLang="en-US" sz="2000" b="1">
                <a:latin typeface="Times Ext Roman" pitchFamily="18" charset="0"/>
              </a:rPr>
              <a:t>‘Akká</a:t>
            </a:r>
          </a:p>
        </p:txBody>
      </p:sp>
      <p:sp>
        <p:nvSpPr>
          <p:cNvPr id="241674" name="Text Box 10">
            <a:extLst>
              <a:ext uri="{FF2B5EF4-FFF2-40B4-BE49-F238E27FC236}">
                <a16:creationId xmlns:a16="http://schemas.microsoft.com/office/drawing/2014/main" id="{82862E06-63DC-0427-7440-6D926DAB80FB}"/>
              </a:ext>
            </a:extLst>
          </p:cNvPr>
          <p:cNvSpPr txBox="1">
            <a:spLocks noChangeArrowheads="1"/>
          </p:cNvSpPr>
          <p:nvPr/>
        </p:nvSpPr>
        <p:spPr bwMode="auto">
          <a:xfrm>
            <a:off x="6705600" y="5029200"/>
            <a:ext cx="24384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latin typeface="Times Ext Roman" pitchFamily="18" charset="0"/>
              </a:rPr>
              <a:t>Bahá’u’lláh’s</a:t>
            </a:r>
          </a:p>
          <a:p>
            <a:pPr algn="ctr" eaLnBrk="1" hangingPunct="1">
              <a:spcBef>
                <a:spcPct val="50000"/>
              </a:spcBef>
              <a:buFontTx/>
              <a:buNone/>
            </a:pPr>
            <a:r>
              <a:rPr lang="en-US" altLang="en-US" sz="2800">
                <a:latin typeface="Times Ext Roman" pitchFamily="18" charset="0"/>
              </a:rPr>
              <a:t>Taj</a:t>
            </a:r>
            <a:endParaRPr lang="en-US" altLang="en-US" sz="2400" b="1">
              <a:latin typeface="Monotype Corsiva" panose="03010101010201010101" pitchFamily="66" charset="0"/>
            </a:endParaRPr>
          </a:p>
          <a:p>
            <a:pPr algn="ctr" eaLnBrk="1" hangingPunct="1">
              <a:spcBef>
                <a:spcPct val="50000"/>
              </a:spcBef>
              <a:buFontTx/>
              <a:buNone/>
            </a:pPr>
            <a:endParaRPr lang="en-US" altLang="en-US" sz="2400" b="1">
              <a:latin typeface="Monotype Corsiva" panose="03010101010201010101" pitchFamily="66" charset="0"/>
            </a:endParaRPr>
          </a:p>
        </p:txBody>
      </p:sp>
      <p:sp>
        <p:nvSpPr>
          <p:cNvPr id="241675" name="Text Box 11">
            <a:extLst>
              <a:ext uri="{FF2B5EF4-FFF2-40B4-BE49-F238E27FC236}">
                <a16:creationId xmlns:a16="http://schemas.microsoft.com/office/drawing/2014/main" id="{A5F64616-5D70-1285-68DB-663E598D5E58}"/>
              </a:ext>
            </a:extLst>
          </p:cNvPr>
          <p:cNvSpPr txBox="1">
            <a:spLocks noChangeArrowheads="1"/>
          </p:cNvSpPr>
          <p:nvPr/>
        </p:nvSpPr>
        <p:spPr bwMode="auto">
          <a:xfrm>
            <a:off x="5562600" y="457200"/>
            <a:ext cx="2438400"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latin typeface="Times Ext Roman" pitchFamily="18" charset="0"/>
              </a:rPr>
              <a:t>Sacred Writings</a:t>
            </a:r>
            <a:endParaRPr lang="en-US" altLang="en-US" sz="2400" b="1">
              <a:latin typeface="Monotype Corsiva" panose="03010101010201010101" pitchFamily="66" charset="0"/>
            </a:endParaRPr>
          </a:p>
          <a:p>
            <a:pPr algn="ctr" eaLnBrk="1" hangingPunct="1">
              <a:spcBef>
                <a:spcPct val="50000"/>
              </a:spcBef>
              <a:buFontTx/>
              <a:buNone/>
            </a:pPr>
            <a:endParaRPr lang="en-US" altLang="en-US" sz="2400" b="1">
              <a:latin typeface="Monotype Corsiva" panose="03010101010201010101" pitchFamily="66" charset="0"/>
            </a:endParaRPr>
          </a:p>
        </p:txBody>
      </p:sp>
      <p:sp>
        <p:nvSpPr>
          <p:cNvPr id="71687" name="Text Box 12">
            <a:extLst>
              <a:ext uri="{FF2B5EF4-FFF2-40B4-BE49-F238E27FC236}">
                <a16:creationId xmlns:a16="http://schemas.microsoft.com/office/drawing/2014/main" id="{3527E25D-B998-0BC6-029F-46B9CD47A28C}"/>
              </a:ext>
            </a:extLst>
          </p:cNvPr>
          <p:cNvSpPr txBox="1">
            <a:spLocks noChangeArrowheads="1"/>
          </p:cNvSpPr>
          <p:nvPr/>
        </p:nvSpPr>
        <p:spPr bwMode="auto">
          <a:xfrm>
            <a:off x="1219200" y="1295400"/>
            <a:ext cx="2971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a:latin typeface="Times Ext Roman" pitchFamily="18" charset="0"/>
              </a:rPr>
              <a:t>House of Bahá’u’lláh in Tihran</a:t>
            </a:r>
          </a:p>
        </p:txBody>
      </p:sp>
      <p:sp>
        <p:nvSpPr>
          <p:cNvPr id="71688" name="Text Box 13">
            <a:extLst>
              <a:ext uri="{FF2B5EF4-FFF2-40B4-BE49-F238E27FC236}">
                <a16:creationId xmlns:a16="http://schemas.microsoft.com/office/drawing/2014/main" id="{1112B73C-F79C-CD04-1A6A-9B3D9924868F}"/>
              </a:ext>
            </a:extLst>
          </p:cNvPr>
          <p:cNvSpPr txBox="1">
            <a:spLocks noChangeArrowheads="1"/>
          </p:cNvSpPr>
          <p:nvPr/>
        </p:nvSpPr>
        <p:spPr bwMode="auto">
          <a:xfrm>
            <a:off x="0" y="54102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b="1">
                <a:latin typeface="Times Ext Roman" pitchFamily="18" charset="0"/>
              </a:rPr>
              <a:t>Chains of</a:t>
            </a:r>
          </a:p>
          <a:p>
            <a:pPr algn="ctr">
              <a:spcBef>
                <a:spcPct val="0"/>
              </a:spcBef>
              <a:buFontTx/>
              <a:buNone/>
            </a:pPr>
            <a:r>
              <a:rPr lang="en-US" altLang="en-US" sz="2000" b="1">
                <a:latin typeface="Times Ext Roman" pitchFamily="18" charset="0"/>
              </a:rPr>
              <a:t>Bahá’u’lláh</a:t>
            </a:r>
          </a:p>
        </p:txBody>
      </p:sp>
      <p:sp>
        <p:nvSpPr>
          <p:cNvPr id="71689" name="Text Box 14">
            <a:extLst>
              <a:ext uri="{FF2B5EF4-FFF2-40B4-BE49-F238E27FC236}">
                <a16:creationId xmlns:a16="http://schemas.microsoft.com/office/drawing/2014/main" id="{5FDA21B7-BB57-4508-4FDB-CFCC448F6C0E}"/>
              </a:ext>
            </a:extLst>
          </p:cNvPr>
          <p:cNvSpPr txBox="1">
            <a:spLocks noChangeArrowheads="1"/>
          </p:cNvSpPr>
          <p:nvPr/>
        </p:nvSpPr>
        <p:spPr bwMode="auto">
          <a:xfrm>
            <a:off x="5791200" y="3048000"/>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b="1">
                <a:latin typeface="Times Ext Roman" pitchFamily="18" charset="0"/>
              </a:rPr>
              <a:t>‘Most Great Prison’</a:t>
            </a:r>
          </a:p>
          <a:p>
            <a:pPr algn="ctr">
              <a:spcBef>
                <a:spcPct val="0"/>
              </a:spcBef>
              <a:buFontTx/>
              <a:buNone/>
            </a:pPr>
            <a:r>
              <a:rPr lang="en-US" altLang="en-US" sz="2000" b="1">
                <a:latin typeface="Times Ext Roman" pitchFamily="18" charset="0"/>
              </a:rPr>
              <a:t>‘Akká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1669"/>
                                        </p:tgtEl>
                                        <p:attrNameLst>
                                          <p:attrName>style.visibility</p:attrName>
                                        </p:attrNameLst>
                                      </p:cBhvr>
                                      <p:to>
                                        <p:strVal val="visible"/>
                                      </p:to>
                                    </p:set>
                                    <p:animEffect transition="in" filter="dissolve">
                                      <p:cBhvr>
                                        <p:cTn id="7" dur="500"/>
                                        <p:tgtEl>
                                          <p:spTgt spid="2416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1674"/>
                                        </p:tgtEl>
                                        <p:attrNameLst>
                                          <p:attrName>style.visibility</p:attrName>
                                        </p:attrNameLst>
                                      </p:cBhvr>
                                      <p:to>
                                        <p:strVal val="visible"/>
                                      </p:to>
                                    </p:set>
                                    <p:animEffect transition="in" filter="dissolve">
                                      <p:cBhvr>
                                        <p:cTn id="12" dur="500"/>
                                        <p:tgtEl>
                                          <p:spTgt spid="2416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1675"/>
                                        </p:tgtEl>
                                        <p:attrNameLst>
                                          <p:attrName>style.visibility</p:attrName>
                                        </p:attrNameLst>
                                      </p:cBhvr>
                                      <p:to>
                                        <p:strVal val="visible"/>
                                      </p:to>
                                    </p:set>
                                    <p:animEffect transition="in" filter="dissolve">
                                      <p:cBhvr>
                                        <p:cTn id="17" dur="500"/>
                                        <p:tgtEl>
                                          <p:spTgt spid="24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autoUpdateAnimBg="0"/>
      <p:bldP spid="241674" grpId="0" autoUpdateAnimBg="0"/>
      <p:bldP spid="24167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453" name="Group 45">
            <a:extLst>
              <a:ext uri="{FF2B5EF4-FFF2-40B4-BE49-F238E27FC236}">
                <a16:creationId xmlns:a16="http://schemas.microsoft.com/office/drawing/2014/main" id="{72EBEB98-AA71-D7E7-4608-B0BAB53054D6}"/>
              </a:ext>
            </a:extLst>
          </p:cNvPr>
          <p:cNvGrpSpPr>
            <a:grpSpLocks/>
          </p:cNvGrpSpPr>
          <p:nvPr/>
        </p:nvGrpSpPr>
        <p:grpSpPr bwMode="auto">
          <a:xfrm>
            <a:off x="0" y="0"/>
            <a:ext cx="9144000" cy="6858000"/>
            <a:chOff x="0" y="0"/>
            <a:chExt cx="5760" cy="4320"/>
          </a:xfrm>
        </p:grpSpPr>
        <p:grpSp>
          <p:nvGrpSpPr>
            <p:cNvPr id="18439" name="Group 41">
              <a:extLst>
                <a:ext uri="{FF2B5EF4-FFF2-40B4-BE49-F238E27FC236}">
                  <a16:creationId xmlns:a16="http://schemas.microsoft.com/office/drawing/2014/main" id="{281FCEBB-5FE5-4C06-674C-FE6659F13876}"/>
                </a:ext>
              </a:extLst>
            </p:cNvPr>
            <p:cNvGrpSpPr>
              <a:grpSpLocks/>
            </p:cNvGrpSpPr>
            <p:nvPr/>
          </p:nvGrpSpPr>
          <p:grpSpPr bwMode="auto">
            <a:xfrm>
              <a:off x="149" y="0"/>
              <a:ext cx="5611" cy="1152"/>
              <a:chOff x="0" y="0"/>
              <a:chExt cx="5611" cy="1152"/>
            </a:xfrm>
          </p:grpSpPr>
          <p:pic>
            <p:nvPicPr>
              <p:cNvPr id="18457" name="Picture 6">
                <a:extLst>
                  <a:ext uri="{FF2B5EF4-FFF2-40B4-BE49-F238E27FC236}">
                    <a16:creationId xmlns:a16="http://schemas.microsoft.com/office/drawing/2014/main" id="{C737CA92-DD40-A827-AA25-583E35255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 y="0"/>
                <a:ext cx="1051"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7">
                <a:extLst>
                  <a:ext uri="{FF2B5EF4-FFF2-40B4-BE49-F238E27FC236}">
                    <a16:creationId xmlns:a16="http://schemas.microsoft.com/office/drawing/2014/main" id="{A930F218-115E-CC35-AB54-5D62699DE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0"/>
                <a:ext cx="871"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10">
                <a:extLst>
                  <a:ext uri="{FF2B5EF4-FFF2-40B4-BE49-F238E27FC236}">
                    <a16:creationId xmlns:a16="http://schemas.microsoft.com/office/drawing/2014/main" id="{AF53D314-B0AE-2D4B-1BC2-561B1E1BF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91"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11">
                <a:extLst>
                  <a:ext uri="{FF2B5EF4-FFF2-40B4-BE49-F238E27FC236}">
                    <a16:creationId xmlns:a16="http://schemas.microsoft.com/office/drawing/2014/main" id="{1A99EDD6-055F-DFC2-DF15-07A3B09CA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 y="0"/>
                <a:ext cx="7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Picture 17">
                <a:extLst>
                  <a:ext uri="{FF2B5EF4-FFF2-40B4-BE49-F238E27FC236}">
                    <a16:creationId xmlns:a16="http://schemas.microsoft.com/office/drawing/2014/main" id="{9F747765-947E-14FF-08C7-04D9ECFC4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0"/>
                <a:ext cx="853"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0" name="Group 42">
              <a:extLst>
                <a:ext uri="{FF2B5EF4-FFF2-40B4-BE49-F238E27FC236}">
                  <a16:creationId xmlns:a16="http://schemas.microsoft.com/office/drawing/2014/main" id="{169FF96B-2898-8C86-4175-8659582CCEE0}"/>
                </a:ext>
              </a:extLst>
            </p:cNvPr>
            <p:cNvGrpSpPr>
              <a:grpSpLocks/>
            </p:cNvGrpSpPr>
            <p:nvPr/>
          </p:nvGrpSpPr>
          <p:grpSpPr bwMode="auto">
            <a:xfrm>
              <a:off x="0" y="960"/>
              <a:ext cx="5206" cy="1248"/>
              <a:chOff x="0" y="960"/>
              <a:chExt cx="5206" cy="1248"/>
            </a:xfrm>
          </p:grpSpPr>
          <p:pic>
            <p:nvPicPr>
              <p:cNvPr id="18452" name="Picture 15">
                <a:extLst>
                  <a:ext uri="{FF2B5EF4-FFF2-40B4-BE49-F238E27FC236}">
                    <a16:creationId xmlns:a16="http://schemas.microsoft.com/office/drawing/2014/main" id="{209DC244-A515-C461-83EE-342E3FA5A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 y="960"/>
                <a:ext cx="91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16">
                <a:extLst>
                  <a:ext uri="{FF2B5EF4-FFF2-40B4-BE49-F238E27FC236}">
                    <a16:creationId xmlns:a16="http://schemas.microsoft.com/office/drawing/2014/main" id="{1D30DCFF-43F4-8821-C1E7-96C73F709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4" y="1152"/>
                <a:ext cx="1035"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18">
                <a:extLst>
                  <a:ext uri="{FF2B5EF4-FFF2-40B4-BE49-F238E27FC236}">
                    <a16:creationId xmlns:a16="http://schemas.microsoft.com/office/drawing/2014/main" id="{353F932A-4714-AD86-8C5F-1D0FC85FA3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6" y="1008"/>
                <a:ext cx="819"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0">
                <a:extLst>
                  <a:ext uri="{FF2B5EF4-FFF2-40B4-BE49-F238E27FC236}">
                    <a16:creationId xmlns:a16="http://schemas.microsoft.com/office/drawing/2014/main" id="{9EE2EA46-E378-B9B4-7032-098E14040B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4" y="960"/>
                <a:ext cx="98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13">
                <a:extLst>
                  <a:ext uri="{FF2B5EF4-FFF2-40B4-BE49-F238E27FC236}">
                    <a16:creationId xmlns:a16="http://schemas.microsoft.com/office/drawing/2014/main" id="{90FF0783-581B-3AEE-06E0-15FFE7EE8D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056"/>
                <a:ext cx="995"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1" name="Group 43">
              <a:extLst>
                <a:ext uri="{FF2B5EF4-FFF2-40B4-BE49-F238E27FC236}">
                  <a16:creationId xmlns:a16="http://schemas.microsoft.com/office/drawing/2014/main" id="{AED82AAC-658B-7452-64B1-03A59A6A8171}"/>
                </a:ext>
              </a:extLst>
            </p:cNvPr>
            <p:cNvGrpSpPr>
              <a:grpSpLocks/>
            </p:cNvGrpSpPr>
            <p:nvPr/>
          </p:nvGrpSpPr>
          <p:grpSpPr bwMode="auto">
            <a:xfrm>
              <a:off x="144" y="1872"/>
              <a:ext cx="5616" cy="1488"/>
              <a:chOff x="144" y="1872"/>
              <a:chExt cx="5616" cy="1488"/>
            </a:xfrm>
          </p:grpSpPr>
          <p:pic>
            <p:nvPicPr>
              <p:cNvPr id="18447" name="Picture 23">
                <a:extLst>
                  <a:ext uri="{FF2B5EF4-FFF2-40B4-BE49-F238E27FC236}">
                    <a16:creationId xmlns:a16="http://schemas.microsoft.com/office/drawing/2014/main" id="{3898E28B-9DF2-06F6-2319-C5D99D2DB4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8" y="1920"/>
                <a:ext cx="106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6">
                <a:extLst>
                  <a:ext uri="{FF2B5EF4-FFF2-40B4-BE49-F238E27FC236}">
                    <a16:creationId xmlns:a16="http://schemas.microsoft.com/office/drawing/2014/main" id="{BB5E204C-AAD3-16EB-ED7A-5552E5F9B0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2" y="1968"/>
                <a:ext cx="963"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9">
                <a:extLst>
                  <a:ext uri="{FF2B5EF4-FFF2-40B4-BE49-F238E27FC236}">
                    <a16:creationId xmlns:a16="http://schemas.microsoft.com/office/drawing/2014/main" id="{EECCE1FE-6345-4162-52DC-35C8C46272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8" y="1872"/>
                <a:ext cx="1002"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30">
                <a:extLst>
                  <a:ext uri="{FF2B5EF4-FFF2-40B4-BE49-F238E27FC236}">
                    <a16:creationId xmlns:a16="http://schemas.microsoft.com/office/drawing/2014/main" id="{9D3F821A-6054-CDE1-F9F8-BB1E2D9D76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 y="1968"/>
                <a:ext cx="110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4">
                <a:extLst>
                  <a:ext uri="{FF2B5EF4-FFF2-40B4-BE49-F238E27FC236}">
                    <a16:creationId xmlns:a16="http://schemas.microsoft.com/office/drawing/2014/main" id="{B97A90DA-564F-B5E6-6F5E-D5F1524E790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00" y="2016"/>
                <a:ext cx="1068"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2" name="Group 44">
              <a:extLst>
                <a:ext uri="{FF2B5EF4-FFF2-40B4-BE49-F238E27FC236}">
                  <a16:creationId xmlns:a16="http://schemas.microsoft.com/office/drawing/2014/main" id="{85EFEC05-DEDE-F82C-173C-45D4CE44A8C4}"/>
                </a:ext>
              </a:extLst>
            </p:cNvPr>
            <p:cNvGrpSpPr>
              <a:grpSpLocks/>
            </p:cNvGrpSpPr>
            <p:nvPr/>
          </p:nvGrpSpPr>
          <p:grpSpPr bwMode="auto">
            <a:xfrm>
              <a:off x="528" y="2952"/>
              <a:ext cx="4745" cy="1368"/>
              <a:chOff x="528" y="2952"/>
              <a:chExt cx="4745" cy="1368"/>
            </a:xfrm>
          </p:grpSpPr>
          <p:pic>
            <p:nvPicPr>
              <p:cNvPr id="18443" name="Picture 38">
                <a:extLst>
                  <a:ext uri="{FF2B5EF4-FFF2-40B4-BE49-F238E27FC236}">
                    <a16:creationId xmlns:a16="http://schemas.microsoft.com/office/drawing/2014/main" id="{5B1AD10A-63A9-039A-9AC2-1909896EB0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76" y="3024"/>
                <a:ext cx="113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9">
                <a:extLst>
                  <a:ext uri="{FF2B5EF4-FFF2-40B4-BE49-F238E27FC236}">
                    <a16:creationId xmlns:a16="http://schemas.microsoft.com/office/drawing/2014/main" id="{F11D2A05-3719-49E1-A6A8-734566449A1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8" y="2952"/>
                <a:ext cx="1174"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40">
                <a:extLst>
                  <a:ext uri="{FF2B5EF4-FFF2-40B4-BE49-F238E27FC236}">
                    <a16:creationId xmlns:a16="http://schemas.microsoft.com/office/drawing/2014/main" id="{30751C63-80A3-83F2-444F-A325D792F2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32" y="3024"/>
                <a:ext cx="1241"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34">
                <a:extLst>
                  <a:ext uri="{FF2B5EF4-FFF2-40B4-BE49-F238E27FC236}">
                    <a16:creationId xmlns:a16="http://schemas.microsoft.com/office/drawing/2014/main" id="{BA13DE44-FC9C-6333-BE36-FCCDD38B8EB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8" y="3072"/>
                <a:ext cx="121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464" name="Text Box 56">
            <a:extLst>
              <a:ext uri="{FF2B5EF4-FFF2-40B4-BE49-F238E27FC236}">
                <a16:creationId xmlns:a16="http://schemas.microsoft.com/office/drawing/2014/main" id="{41C669BE-921C-1ABF-EF17-52E0E7DE8EB5}"/>
              </a:ext>
            </a:extLst>
          </p:cNvPr>
          <p:cNvSpPr txBox="1">
            <a:spLocks noChangeArrowheads="1"/>
          </p:cNvSpPr>
          <p:nvPr/>
        </p:nvSpPr>
        <p:spPr bwMode="auto">
          <a:xfrm>
            <a:off x="2590800" y="1371600"/>
            <a:ext cx="99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rgbClr val="FFFF66"/>
                </a:solidFill>
                <a:latin typeface="Benguiat Bk BT" pitchFamily="18" charset="0"/>
              </a:rPr>
              <a:t>2</a:t>
            </a:r>
          </a:p>
        </p:txBody>
      </p:sp>
      <p:sp>
        <p:nvSpPr>
          <p:cNvPr id="17465" name="Text Box 57">
            <a:extLst>
              <a:ext uri="{FF2B5EF4-FFF2-40B4-BE49-F238E27FC236}">
                <a16:creationId xmlns:a16="http://schemas.microsoft.com/office/drawing/2014/main" id="{CC5BCAC1-31D3-8F92-6454-D4912F9C5A5E}"/>
              </a:ext>
            </a:extLst>
          </p:cNvPr>
          <p:cNvSpPr txBox="1">
            <a:spLocks noChangeArrowheads="1"/>
          </p:cNvSpPr>
          <p:nvPr/>
        </p:nvSpPr>
        <p:spPr bwMode="auto">
          <a:xfrm>
            <a:off x="4191000" y="1371600"/>
            <a:ext cx="99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rgbClr val="FFFF66"/>
                </a:solidFill>
                <a:latin typeface="Benguiat Bk BT" pitchFamily="18" charset="0"/>
              </a:rPr>
              <a:t>3</a:t>
            </a:r>
          </a:p>
        </p:txBody>
      </p:sp>
      <p:sp>
        <p:nvSpPr>
          <p:cNvPr id="17466" name="Text Box 58">
            <a:extLst>
              <a:ext uri="{FF2B5EF4-FFF2-40B4-BE49-F238E27FC236}">
                <a16:creationId xmlns:a16="http://schemas.microsoft.com/office/drawing/2014/main" id="{4A3CDDE3-5C1D-0E2B-C7DC-A859C6AD6055}"/>
              </a:ext>
            </a:extLst>
          </p:cNvPr>
          <p:cNvSpPr txBox="1">
            <a:spLocks noChangeArrowheads="1"/>
          </p:cNvSpPr>
          <p:nvPr/>
        </p:nvSpPr>
        <p:spPr bwMode="auto">
          <a:xfrm>
            <a:off x="7772400" y="1371600"/>
            <a:ext cx="99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rgbClr val="FFFF66"/>
                </a:solidFill>
                <a:latin typeface="Benguiat Bk BT" pitchFamily="18" charset="0"/>
              </a:rPr>
              <a:t>5</a:t>
            </a:r>
          </a:p>
        </p:txBody>
      </p:sp>
      <p:sp>
        <p:nvSpPr>
          <p:cNvPr id="17468" name="Text Box 60">
            <a:extLst>
              <a:ext uri="{FF2B5EF4-FFF2-40B4-BE49-F238E27FC236}">
                <a16:creationId xmlns:a16="http://schemas.microsoft.com/office/drawing/2014/main" id="{06F45BEB-FFF4-F59A-5460-3ECD0E213DBC}"/>
              </a:ext>
            </a:extLst>
          </p:cNvPr>
          <p:cNvSpPr txBox="1">
            <a:spLocks noChangeArrowheads="1"/>
          </p:cNvSpPr>
          <p:nvPr/>
        </p:nvSpPr>
        <p:spPr bwMode="auto">
          <a:xfrm>
            <a:off x="228600" y="3276600"/>
            <a:ext cx="99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rgbClr val="FFFF66"/>
                </a:solidFill>
                <a:latin typeface="Benguiat Bk BT" pitchFamily="18" charset="0"/>
              </a:rPr>
              <a:t>6</a:t>
            </a:r>
          </a:p>
        </p:txBody>
      </p:sp>
      <p:sp>
        <p:nvSpPr>
          <p:cNvPr id="17469" name="Text Box 61">
            <a:extLst>
              <a:ext uri="{FF2B5EF4-FFF2-40B4-BE49-F238E27FC236}">
                <a16:creationId xmlns:a16="http://schemas.microsoft.com/office/drawing/2014/main" id="{5122075B-4AC5-094A-052F-31A1B90C469F}"/>
              </a:ext>
            </a:extLst>
          </p:cNvPr>
          <p:cNvSpPr txBox="1">
            <a:spLocks noChangeArrowheads="1"/>
          </p:cNvSpPr>
          <p:nvPr/>
        </p:nvSpPr>
        <p:spPr bwMode="auto">
          <a:xfrm>
            <a:off x="2362200" y="4724400"/>
            <a:ext cx="99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rgbClr val="FFFF66"/>
                </a:solidFill>
                <a:latin typeface="Benguiat Bk BT" pitchFamily="18" charset="0"/>
              </a:rPr>
              <a:t>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53"/>
                                        </p:tgtEl>
                                        <p:attrNameLst>
                                          <p:attrName>style.visibility</p:attrName>
                                        </p:attrNameLst>
                                      </p:cBhvr>
                                      <p:to>
                                        <p:strVal val="visible"/>
                                      </p:to>
                                    </p:set>
                                    <p:animEffect transition="in" filter="dissolve">
                                      <p:cBhvr>
                                        <p:cTn id="7" dur="500"/>
                                        <p:tgtEl>
                                          <p:spTgt spid="17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64"/>
                                        </p:tgtEl>
                                        <p:attrNameLst>
                                          <p:attrName>style.visibility</p:attrName>
                                        </p:attrNameLst>
                                      </p:cBhvr>
                                      <p:to>
                                        <p:strVal val="visible"/>
                                      </p:to>
                                    </p:set>
                                    <p:animEffect transition="in" filter="dissolve">
                                      <p:cBhvr>
                                        <p:cTn id="12" dur="500"/>
                                        <p:tgtEl>
                                          <p:spTgt spid="174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65"/>
                                        </p:tgtEl>
                                        <p:attrNameLst>
                                          <p:attrName>style.visibility</p:attrName>
                                        </p:attrNameLst>
                                      </p:cBhvr>
                                      <p:to>
                                        <p:strVal val="visible"/>
                                      </p:to>
                                    </p:set>
                                    <p:animEffect transition="in" filter="dissolve">
                                      <p:cBhvr>
                                        <p:cTn id="17" dur="500"/>
                                        <p:tgtEl>
                                          <p:spTgt spid="174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466"/>
                                        </p:tgtEl>
                                        <p:attrNameLst>
                                          <p:attrName>style.visibility</p:attrName>
                                        </p:attrNameLst>
                                      </p:cBhvr>
                                      <p:to>
                                        <p:strVal val="visible"/>
                                      </p:to>
                                    </p:set>
                                    <p:animEffect transition="in" filter="dissolve">
                                      <p:cBhvr>
                                        <p:cTn id="22" dur="500"/>
                                        <p:tgtEl>
                                          <p:spTgt spid="174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468"/>
                                        </p:tgtEl>
                                        <p:attrNameLst>
                                          <p:attrName>style.visibility</p:attrName>
                                        </p:attrNameLst>
                                      </p:cBhvr>
                                      <p:to>
                                        <p:strVal val="visible"/>
                                      </p:to>
                                    </p:set>
                                    <p:animEffect transition="in" filter="dissolve">
                                      <p:cBhvr>
                                        <p:cTn id="27" dur="500"/>
                                        <p:tgtEl>
                                          <p:spTgt spid="174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469"/>
                                        </p:tgtEl>
                                        <p:attrNameLst>
                                          <p:attrName>style.visibility</p:attrName>
                                        </p:attrNameLst>
                                      </p:cBhvr>
                                      <p:to>
                                        <p:strVal val="visible"/>
                                      </p:to>
                                    </p:set>
                                    <p:animEffect transition="in" filter="dissolve">
                                      <p:cBhvr>
                                        <p:cTn id="32" dur="500"/>
                                        <p:tgtEl>
                                          <p:spTgt spid="17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64" grpId="0" autoUpdateAnimBg="0"/>
      <p:bldP spid="17465" grpId="0" autoUpdateAnimBg="0"/>
      <p:bldP spid="17466" grpId="0" autoUpdateAnimBg="0"/>
      <p:bldP spid="17468" grpId="0" autoUpdateAnimBg="0"/>
      <p:bldP spid="1746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478DDA05-7C41-C315-F52D-D8BB4DAEDCCA}"/>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73730" name="Picture 3">
            <a:extLst>
              <a:ext uri="{FF2B5EF4-FFF2-40B4-BE49-F238E27FC236}">
                <a16:creationId xmlns:a16="http://schemas.microsoft.com/office/drawing/2014/main" id="{D2D5C976-15DC-C410-14BC-97D006936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6">
            <a:extLst>
              <a:ext uri="{FF2B5EF4-FFF2-40B4-BE49-F238E27FC236}">
                <a16:creationId xmlns:a16="http://schemas.microsoft.com/office/drawing/2014/main" id="{08D1405C-6F85-68B1-9BE0-4F9541E16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a:extLst>
              <a:ext uri="{FF2B5EF4-FFF2-40B4-BE49-F238E27FC236}">
                <a16:creationId xmlns:a16="http://schemas.microsoft.com/office/drawing/2014/main" id="{CEA1FA36-0476-3357-E8F5-B4178C4E1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1752600"/>
            <a:ext cx="24796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p:cTn id="7" dur="500" fill="hold"/>
                                        <p:tgtEl>
                                          <p:spTgt spid="30728"/>
                                        </p:tgtEl>
                                        <p:attrNameLst>
                                          <p:attrName>ppt_w</p:attrName>
                                        </p:attrNameLst>
                                      </p:cBhvr>
                                      <p:tavLst>
                                        <p:tav tm="0">
                                          <p:val>
                                            <p:fltVal val="0"/>
                                          </p:val>
                                        </p:tav>
                                        <p:tav tm="100000">
                                          <p:val>
                                            <p:strVal val="#ppt_w"/>
                                          </p:val>
                                        </p:tav>
                                      </p:tavLst>
                                    </p:anim>
                                    <p:anim calcmode="lin" valueType="num">
                                      <p:cBhvr>
                                        <p:cTn id="8" dur="500" fill="hold"/>
                                        <p:tgtEl>
                                          <p:spTgt spid="307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6">
            <a:extLst>
              <a:ext uri="{FF2B5EF4-FFF2-40B4-BE49-F238E27FC236}">
                <a16:creationId xmlns:a16="http://schemas.microsoft.com/office/drawing/2014/main" id="{C6CA58C6-BDCF-7195-02E2-48342B588223}"/>
              </a:ext>
            </a:extLst>
          </p:cNvPr>
          <p:cNvPicPr>
            <a:picLocks noChangeAspect="1" noChangeArrowheads="1"/>
          </p:cNvPicPr>
          <p:nvPr/>
        </p:nvPicPr>
        <p:blipFill>
          <a:blip r:embed="rId3">
            <a:lum bright="14000" contrast="8000"/>
            <a:extLst>
              <a:ext uri="{28A0092B-C50C-407E-A947-70E740481C1C}">
                <a14:useLocalDpi xmlns:a14="http://schemas.microsoft.com/office/drawing/2010/main" val="0"/>
              </a:ext>
            </a:extLst>
          </a:blip>
          <a:srcRect/>
          <a:stretch>
            <a:fillRect/>
          </a:stretch>
        </p:blipFill>
        <p:spPr bwMode="auto">
          <a:xfrm>
            <a:off x="1828800" y="228600"/>
            <a:ext cx="34067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7">
            <a:extLst>
              <a:ext uri="{FF2B5EF4-FFF2-40B4-BE49-F238E27FC236}">
                <a16:creationId xmlns:a16="http://schemas.microsoft.com/office/drawing/2014/main" id="{8D41C837-55B6-B00C-7F34-3291058169EF}"/>
              </a:ext>
            </a:extLst>
          </p:cNvPr>
          <p:cNvSpPr txBox="1">
            <a:spLocks noChangeArrowheads="1"/>
          </p:cNvSpPr>
          <p:nvPr/>
        </p:nvSpPr>
        <p:spPr bwMode="auto">
          <a:xfrm>
            <a:off x="5562600" y="1524000"/>
            <a:ext cx="32004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Báb’s Pilgrimage Garb 1844</a:t>
            </a:r>
            <a:endParaRPr lang="en-US" altLang="en-US" sz="2800" b="1">
              <a:solidFill>
                <a:schemeClr val="bg1"/>
              </a:solidFill>
              <a:latin typeface="Monotype Corsiva" panose="03010101010201010101" pitchFamily="66" charset="0"/>
            </a:endParaRPr>
          </a:p>
          <a:p>
            <a:pPr algn="ctr" eaLnBrk="1" hangingPunct="1">
              <a:spcBef>
                <a:spcPct val="50000"/>
              </a:spcBef>
              <a:buFontTx/>
              <a:buNone/>
            </a:pPr>
            <a:endParaRPr lang="en-US" altLang="en-US" sz="2800" b="1">
              <a:solidFill>
                <a:schemeClr val="bg1"/>
              </a:solidFill>
              <a:latin typeface="Monotype Corsiva" panose="03010101010201010101"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p:cTn id="7" dur="500" fill="hold"/>
                                        <p:tgtEl>
                                          <p:spTgt spid="48135"/>
                                        </p:tgtEl>
                                        <p:attrNameLst>
                                          <p:attrName>ppt_w</p:attrName>
                                        </p:attrNameLst>
                                      </p:cBhvr>
                                      <p:tavLst>
                                        <p:tav tm="0">
                                          <p:val>
                                            <p:fltVal val="0"/>
                                          </p:val>
                                        </p:tav>
                                        <p:tav tm="100000">
                                          <p:val>
                                            <p:strVal val="#ppt_w"/>
                                          </p:val>
                                        </p:tav>
                                      </p:tavLst>
                                    </p:anim>
                                    <p:anim calcmode="lin" valueType="num">
                                      <p:cBhvr>
                                        <p:cTn id="8" dur="500" fill="hold"/>
                                        <p:tgtEl>
                                          <p:spTgt spid="481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3" name="Picture 6">
            <a:extLst>
              <a:ext uri="{FF2B5EF4-FFF2-40B4-BE49-F238E27FC236}">
                <a16:creationId xmlns:a16="http://schemas.microsoft.com/office/drawing/2014/main" id="{553713C3-CF67-D624-2AD9-9300CEE36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7">
            <a:extLst>
              <a:ext uri="{FF2B5EF4-FFF2-40B4-BE49-F238E27FC236}">
                <a16:creationId xmlns:a16="http://schemas.microsoft.com/office/drawing/2014/main" id="{C075C291-1A80-9086-88CC-9C228E891821}"/>
              </a:ext>
            </a:extLst>
          </p:cNvPr>
          <p:cNvSpPr txBox="1">
            <a:spLocks noChangeArrowheads="1"/>
          </p:cNvSpPr>
          <p:nvPr/>
        </p:nvSpPr>
        <p:spPr bwMode="auto">
          <a:xfrm>
            <a:off x="3657600" y="0"/>
            <a:ext cx="4191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Articles of the Báb’s clothing</a:t>
            </a:r>
            <a:endParaRPr lang="en-US" altLang="en-US" sz="2800" b="1">
              <a:solidFill>
                <a:schemeClr val="bg1"/>
              </a:solidFill>
              <a:latin typeface="Monotype Corsiva" panose="03010101010201010101" pitchFamily="66"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Text Box 2">
            <a:extLst>
              <a:ext uri="{FF2B5EF4-FFF2-40B4-BE49-F238E27FC236}">
                <a16:creationId xmlns:a16="http://schemas.microsoft.com/office/drawing/2014/main" id="{E10A1F5B-0B31-B15D-DBAD-71CED21A7105}"/>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CHART OF THE NINETEEN APOSTLES OF BAHÁ’U’LLÁH</a:t>
            </a:r>
          </a:p>
        </p:txBody>
      </p:sp>
      <p:sp>
        <p:nvSpPr>
          <p:cNvPr id="81922" name="Rectangle 3">
            <a:extLst>
              <a:ext uri="{FF2B5EF4-FFF2-40B4-BE49-F238E27FC236}">
                <a16:creationId xmlns:a16="http://schemas.microsoft.com/office/drawing/2014/main" id="{F395D45B-DE47-0FA9-97DE-7F51004FA048}"/>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81923" name="Group 4">
            <a:extLst>
              <a:ext uri="{FF2B5EF4-FFF2-40B4-BE49-F238E27FC236}">
                <a16:creationId xmlns:a16="http://schemas.microsoft.com/office/drawing/2014/main" id="{61D1CEF0-F593-C42B-5C96-89F49FBE600B}"/>
              </a:ext>
            </a:extLst>
          </p:cNvPr>
          <p:cNvGrpSpPr>
            <a:grpSpLocks/>
          </p:cNvGrpSpPr>
          <p:nvPr/>
        </p:nvGrpSpPr>
        <p:grpSpPr bwMode="auto">
          <a:xfrm>
            <a:off x="381000" y="1524000"/>
            <a:ext cx="8534400" cy="685800"/>
            <a:chOff x="240" y="960"/>
            <a:chExt cx="5376" cy="432"/>
          </a:xfrm>
        </p:grpSpPr>
        <p:sp>
          <p:nvSpPr>
            <p:cNvPr id="81930" name="Text Box 5">
              <a:extLst>
                <a:ext uri="{FF2B5EF4-FFF2-40B4-BE49-F238E27FC236}">
                  <a16:creationId xmlns:a16="http://schemas.microsoft.com/office/drawing/2014/main" id="{F5B5D5E5-B7DA-3FD1-BE81-E57DB34FEB9B}"/>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81931" name="Group 6">
              <a:extLst>
                <a:ext uri="{FF2B5EF4-FFF2-40B4-BE49-F238E27FC236}">
                  <a16:creationId xmlns:a16="http://schemas.microsoft.com/office/drawing/2014/main" id="{07E2E3C9-1F45-95A9-E1ED-0AB884C52A56}"/>
                </a:ext>
              </a:extLst>
            </p:cNvPr>
            <p:cNvGrpSpPr>
              <a:grpSpLocks/>
            </p:cNvGrpSpPr>
            <p:nvPr/>
          </p:nvGrpSpPr>
          <p:grpSpPr bwMode="auto">
            <a:xfrm>
              <a:off x="240" y="960"/>
              <a:ext cx="5280" cy="432"/>
              <a:chOff x="240" y="960"/>
              <a:chExt cx="5280" cy="432"/>
            </a:xfrm>
          </p:grpSpPr>
          <p:sp>
            <p:nvSpPr>
              <p:cNvPr id="81932" name="Text Box 7">
                <a:extLst>
                  <a:ext uri="{FF2B5EF4-FFF2-40B4-BE49-F238E27FC236}">
                    <a16:creationId xmlns:a16="http://schemas.microsoft.com/office/drawing/2014/main" id="{BC7808A5-8015-BE0F-8D97-CD4C216E9965}"/>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81933" name="Rectangle 8">
                <a:extLst>
                  <a:ext uri="{FF2B5EF4-FFF2-40B4-BE49-F238E27FC236}">
                    <a16:creationId xmlns:a16="http://schemas.microsoft.com/office/drawing/2014/main" id="{E4ED9CF9-0BBD-2247-A9D4-D00607C402DF}"/>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99017" name="Group 9">
            <a:extLst>
              <a:ext uri="{FF2B5EF4-FFF2-40B4-BE49-F238E27FC236}">
                <a16:creationId xmlns:a16="http://schemas.microsoft.com/office/drawing/2014/main" id="{4F6A386C-AC3B-C1BD-A883-EB2FA87795BA}"/>
              </a:ext>
            </a:extLst>
          </p:cNvPr>
          <p:cNvGrpSpPr>
            <a:grpSpLocks/>
          </p:cNvGrpSpPr>
          <p:nvPr/>
        </p:nvGrpSpPr>
        <p:grpSpPr bwMode="auto">
          <a:xfrm>
            <a:off x="381000" y="2209800"/>
            <a:ext cx="8534400" cy="685800"/>
            <a:chOff x="240" y="1392"/>
            <a:chExt cx="5376" cy="432"/>
          </a:xfrm>
        </p:grpSpPr>
        <p:sp>
          <p:nvSpPr>
            <p:cNvPr id="81926" name="Text Box 10">
              <a:extLst>
                <a:ext uri="{FF2B5EF4-FFF2-40B4-BE49-F238E27FC236}">
                  <a16:creationId xmlns:a16="http://schemas.microsoft.com/office/drawing/2014/main" id="{E6DB2706-F8A6-FBC6-9321-206FB45B45F0}"/>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Áqá Buzurg-i-Khurásání, s. Badí 		?-1869</a:t>
              </a:r>
            </a:p>
          </p:txBody>
        </p:sp>
        <p:grpSp>
          <p:nvGrpSpPr>
            <p:cNvPr id="81927" name="Group 11">
              <a:extLst>
                <a:ext uri="{FF2B5EF4-FFF2-40B4-BE49-F238E27FC236}">
                  <a16:creationId xmlns:a16="http://schemas.microsoft.com/office/drawing/2014/main" id="{8681B8BD-108B-2F1D-326F-7715B77B8A38}"/>
                </a:ext>
              </a:extLst>
            </p:cNvPr>
            <p:cNvGrpSpPr>
              <a:grpSpLocks/>
            </p:cNvGrpSpPr>
            <p:nvPr/>
          </p:nvGrpSpPr>
          <p:grpSpPr bwMode="auto">
            <a:xfrm>
              <a:off x="240" y="1392"/>
              <a:ext cx="5280" cy="432"/>
              <a:chOff x="240" y="960"/>
              <a:chExt cx="5280" cy="432"/>
            </a:xfrm>
          </p:grpSpPr>
          <p:sp>
            <p:nvSpPr>
              <p:cNvPr id="81928" name="Text Box 12">
                <a:extLst>
                  <a:ext uri="{FF2B5EF4-FFF2-40B4-BE49-F238E27FC236}">
                    <a16:creationId xmlns:a16="http://schemas.microsoft.com/office/drawing/2014/main" id="{4F7218BD-C1CB-F2B9-CA07-95D4D603A8FE}"/>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CC00"/>
                    </a:solidFill>
                    <a:latin typeface="Times Ext Roman" pitchFamily="18" charset="0"/>
                  </a:rPr>
                  <a:t>2</a:t>
                </a:r>
              </a:p>
            </p:txBody>
          </p:sp>
          <p:sp>
            <p:nvSpPr>
              <p:cNvPr id="81929" name="Rectangle 13">
                <a:extLst>
                  <a:ext uri="{FF2B5EF4-FFF2-40B4-BE49-F238E27FC236}">
                    <a16:creationId xmlns:a16="http://schemas.microsoft.com/office/drawing/2014/main" id="{E67D1925-92EF-111D-F715-CCD2982B4999}"/>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81925" name="Text Box 39">
            <a:extLst>
              <a:ext uri="{FF2B5EF4-FFF2-40B4-BE49-F238E27FC236}">
                <a16:creationId xmlns:a16="http://schemas.microsoft.com/office/drawing/2014/main" id="{58C0405E-73D6-9A06-08B1-7132DCD167C9}"/>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9017"/>
                                        </p:tgtEl>
                                        <p:attrNameLst>
                                          <p:attrName>style.visibility</p:attrName>
                                        </p:attrNameLst>
                                      </p:cBhvr>
                                      <p:to>
                                        <p:strVal val="visible"/>
                                      </p:to>
                                    </p:set>
                                    <p:animEffect transition="in" filter="dissolve">
                                      <p:cBhvr>
                                        <p:cTn id="7" dur="500"/>
                                        <p:tgtEl>
                                          <p:spTgt spid="299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952F89A-464C-58F0-3E11-7F812D47B0D3}"/>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83970" name="Picture 3">
            <a:extLst>
              <a:ext uri="{FF2B5EF4-FFF2-40B4-BE49-F238E27FC236}">
                <a16:creationId xmlns:a16="http://schemas.microsoft.com/office/drawing/2014/main" id="{55481847-E24C-942A-534D-902AAA084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4">
            <a:extLst>
              <a:ext uri="{FF2B5EF4-FFF2-40B4-BE49-F238E27FC236}">
                <a16:creationId xmlns:a16="http://schemas.microsoft.com/office/drawing/2014/main" id="{13B9AC71-B323-4F15-BE08-CDA179513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Text Box 5">
            <a:extLst>
              <a:ext uri="{FF2B5EF4-FFF2-40B4-BE49-F238E27FC236}">
                <a16:creationId xmlns:a16="http://schemas.microsoft.com/office/drawing/2014/main" id="{76F95D0F-ADE4-38B5-AC5A-C56AC568A486}"/>
              </a:ext>
            </a:extLst>
          </p:cNvPr>
          <p:cNvSpPr txBox="1">
            <a:spLocks noChangeArrowheads="1"/>
          </p:cNvSpPr>
          <p:nvPr/>
        </p:nvSpPr>
        <p:spPr bwMode="auto">
          <a:xfrm>
            <a:off x="0" y="3962400"/>
            <a:ext cx="32004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latin typeface="Monotype Corsiva" panose="03010101010201010101" pitchFamily="66" charset="0"/>
              </a:rPr>
              <a:t>Násiri’d-Dín </a:t>
            </a:r>
            <a:r>
              <a:rPr lang="en-US" altLang="en-US" sz="2800" b="1" u="sng">
                <a:latin typeface="Monotype Corsiva" panose="03010101010201010101" pitchFamily="66" charset="0"/>
              </a:rPr>
              <a:t>Sh</a:t>
            </a:r>
            <a:r>
              <a:rPr lang="en-US" altLang="en-US" sz="2800" b="1">
                <a:latin typeface="Monotype Corsiva" panose="03010101010201010101" pitchFamily="66" charset="0"/>
              </a:rPr>
              <a:t>áh</a:t>
            </a:r>
          </a:p>
          <a:p>
            <a:pPr algn="ctr" eaLnBrk="1" hangingPunct="1">
              <a:spcBef>
                <a:spcPct val="50000"/>
              </a:spcBef>
              <a:buFontTx/>
              <a:buNone/>
            </a:pPr>
            <a:r>
              <a:rPr lang="en-US" altLang="en-US" sz="2800" b="1">
                <a:latin typeface="Monotype Corsiva" panose="03010101010201010101" pitchFamily="66" charset="0"/>
              </a:rPr>
              <a:t>1848-1896</a:t>
            </a:r>
          </a:p>
          <a:p>
            <a:pPr algn="ctr" eaLnBrk="1" hangingPunct="1">
              <a:spcBef>
                <a:spcPct val="50000"/>
              </a:spcBef>
              <a:buFontTx/>
              <a:buNone/>
            </a:pPr>
            <a:r>
              <a:rPr lang="en-US" altLang="en-US" sz="2800" b="1">
                <a:latin typeface="Monotype Corsiva" panose="03010101010201010101" pitchFamily="66" charset="0"/>
              </a:rPr>
              <a:t>“Prince of Oppressors”</a:t>
            </a:r>
          </a:p>
        </p:txBody>
      </p:sp>
      <p:sp>
        <p:nvSpPr>
          <p:cNvPr id="236550" name="Text Box 6">
            <a:extLst>
              <a:ext uri="{FF2B5EF4-FFF2-40B4-BE49-F238E27FC236}">
                <a16:creationId xmlns:a16="http://schemas.microsoft.com/office/drawing/2014/main" id="{8BD61BDA-B466-C9FF-2704-5E4EB49ECB1A}"/>
              </a:ext>
            </a:extLst>
          </p:cNvPr>
          <p:cNvSpPr txBox="1">
            <a:spLocks noChangeArrowheads="1"/>
          </p:cNvSpPr>
          <p:nvPr/>
        </p:nvSpPr>
        <p:spPr bwMode="auto">
          <a:xfrm>
            <a:off x="3276600" y="2971800"/>
            <a:ext cx="32004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latin typeface="Monotype Corsiva" panose="03010101010201010101" pitchFamily="66" charset="0"/>
              </a:rPr>
              <a:t>Badí</a:t>
            </a:r>
          </a:p>
          <a:p>
            <a:pPr algn="ctr" eaLnBrk="1" hangingPunct="1">
              <a:spcBef>
                <a:spcPct val="50000"/>
              </a:spcBef>
              <a:buFontTx/>
              <a:buNone/>
            </a:pPr>
            <a:r>
              <a:rPr lang="en-US" altLang="en-US" sz="2800" b="1">
                <a:latin typeface="Monotype Corsiva" panose="03010101010201010101" pitchFamily="66" charset="0"/>
              </a:rPr>
              <a:t>17</a:t>
            </a:r>
          </a:p>
          <a:p>
            <a:pPr algn="ctr" eaLnBrk="1" hangingPunct="1">
              <a:spcBef>
                <a:spcPct val="50000"/>
              </a:spcBef>
              <a:buFontTx/>
              <a:buNone/>
            </a:pPr>
            <a:r>
              <a:rPr lang="en-US" altLang="en-US" sz="2800" b="1">
                <a:latin typeface="Monotype Corsiva" panose="03010101010201010101" pitchFamily="66" charset="0"/>
              </a:rPr>
              <a:t>“Wonderful”</a:t>
            </a:r>
          </a:p>
          <a:p>
            <a:pPr algn="ctr" eaLnBrk="1" hangingPunct="1">
              <a:spcBef>
                <a:spcPct val="50000"/>
              </a:spcBef>
              <a:buFontTx/>
              <a:buNone/>
            </a:pPr>
            <a:r>
              <a:rPr lang="en-US" altLang="en-US" sz="2800" b="1">
                <a:latin typeface="Monotype Corsiva" panose="03010101010201010101" pitchFamily="66" charset="0"/>
              </a:rPr>
              <a:t>Apostle 2</a:t>
            </a:r>
          </a:p>
        </p:txBody>
      </p:sp>
      <p:sp>
        <p:nvSpPr>
          <p:cNvPr id="236551" name="Text Box 7">
            <a:extLst>
              <a:ext uri="{FF2B5EF4-FFF2-40B4-BE49-F238E27FC236}">
                <a16:creationId xmlns:a16="http://schemas.microsoft.com/office/drawing/2014/main" id="{60F1DA79-1FC9-C6BD-1180-2ACC1BEA9C7F}"/>
              </a:ext>
            </a:extLst>
          </p:cNvPr>
          <p:cNvSpPr txBox="1">
            <a:spLocks noChangeArrowheads="1"/>
          </p:cNvSpPr>
          <p:nvPr/>
        </p:nvSpPr>
        <p:spPr bwMode="auto">
          <a:xfrm>
            <a:off x="6400800" y="2667000"/>
            <a:ext cx="1600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latin typeface="Monotype Corsiva" panose="03010101010201010101" pitchFamily="66" charset="0"/>
              </a:rPr>
              <a:t>    Badí</a:t>
            </a:r>
          </a:p>
          <a:p>
            <a:pPr eaLnBrk="1" hangingPunct="1">
              <a:spcBef>
                <a:spcPct val="50000"/>
              </a:spcBef>
              <a:buFontTx/>
              <a:buNone/>
            </a:pPr>
            <a:r>
              <a:rPr lang="en-US" altLang="en-US" sz="2800" b="1">
                <a:latin typeface="Monotype Corsiva" panose="03010101010201010101" pitchFamily="66" charset="0"/>
              </a:rPr>
              <a:t>   adolescent</a:t>
            </a:r>
          </a:p>
        </p:txBody>
      </p:sp>
      <p:sp>
        <p:nvSpPr>
          <p:cNvPr id="236552" name="Text Box 8">
            <a:extLst>
              <a:ext uri="{FF2B5EF4-FFF2-40B4-BE49-F238E27FC236}">
                <a16:creationId xmlns:a16="http://schemas.microsoft.com/office/drawing/2014/main" id="{3352B998-4381-038A-D2B7-047444973461}"/>
              </a:ext>
            </a:extLst>
          </p:cNvPr>
          <p:cNvSpPr txBox="1">
            <a:spLocks noChangeArrowheads="1"/>
          </p:cNvSpPr>
          <p:nvPr/>
        </p:nvSpPr>
        <p:spPr bwMode="auto">
          <a:xfrm>
            <a:off x="7315200" y="1066800"/>
            <a:ext cx="1600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latin typeface="Monotype Corsiva" panose="03010101010201010101" pitchFamily="66" charset="0"/>
              </a:rPr>
              <a:t>    Nabíl</a:t>
            </a:r>
          </a:p>
          <a:p>
            <a:pPr algn="ctr" eaLnBrk="1" hangingPunct="1">
              <a:spcBef>
                <a:spcPct val="50000"/>
              </a:spcBef>
              <a:buFontTx/>
              <a:buNone/>
            </a:pPr>
            <a:r>
              <a:rPr lang="en-US" altLang="en-US" sz="2800" b="1">
                <a:latin typeface="Monotype Corsiva" panose="03010101010201010101" pitchFamily="66" charset="0"/>
              </a:rPr>
              <a:t> Apostle 12</a:t>
            </a:r>
          </a:p>
        </p:txBody>
      </p:sp>
      <p:sp>
        <p:nvSpPr>
          <p:cNvPr id="86022" name="Text Box 9">
            <a:extLst>
              <a:ext uri="{FF2B5EF4-FFF2-40B4-BE49-F238E27FC236}">
                <a16:creationId xmlns:a16="http://schemas.microsoft.com/office/drawing/2014/main" id="{99C513A2-25DE-2B7F-56E5-F0C840135F7D}"/>
              </a:ext>
            </a:extLst>
          </p:cNvPr>
          <p:cNvSpPr txBox="1">
            <a:spLocks noChangeArrowheads="1"/>
          </p:cNvSpPr>
          <p:nvPr/>
        </p:nvSpPr>
        <p:spPr bwMode="auto">
          <a:xfrm>
            <a:off x="1371600" y="1295400"/>
            <a:ext cx="320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latin typeface="Monotype Corsiva" panose="03010101010201010101" pitchFamily="66" charset="0"/>
              </a:rPr>
              <a:t>Tablet of </a:t>
            </a:r>
          </a:p>
          <a:p>
            <a:pPr algn="ctr" eaLnBrk="1" hangingPunct="1">
              <a:spcBef>
                <a:spcPct val="50000"/>
              </a:spcBef>
              <a:buFontTx/>
              <a:buNone/>
            </a:pPr>
            <a:r>
              <a:rPr lang="en-US" altLang="en-US" sz="3600" b="1">
                <a:latin typeface="Monotype Corsiva" panose="03010101010201010101" pitchFamily="66" charset="0"/>
              </a:rPr>
              <a:t>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animEffect transition="in" filter="dissolve">
                                      <p:cBhvr>
                                        <p:cTn id="7" dur="500"/>
                                        <p:tgtEl>
                                          <p:spTgt spid="236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550"/>
                                        </p:tgtEl>
                                        <p:attrNameLst>
                                          <p:attrName>style.visibility</p:attrName>
                                        </p:attrNameLst>
                                      </p:cBhvr>
                                      <p:to>
                                        <p:strVal val="visible"/>
                                      </p:to>
                                    </p:set>
                                    <p:animEffect transition="in" filter="dissolve">
                                      <p:cBhvr>
                                        <p:cTn id="12" dur="500"/>
                                        <p:tgtEl>
                                          <p:spTgt spid="2365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551"/>
                                        </p:tgtEl>
                                        <p:attrNameLst>
                                          <p:attrName>style.visibility</p:attrName>
                                        </p:attrNameLst>
                                      </p:cBhvr>
                                      <p:to>
                                        <p:strVal val="visible"/>
                                      </p:to>
                                    </p:set>
                                    <p:animEffect transition="in" filter="dissolve">
                                      <p:cBhvr>
                                        <p:cTn id="17" dur="500"/>
                                        <p:tgtEl>
                                          <p:spTgt spid="2365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552"/>
                                        </p:tgtEl>
                                        <p:attrNameLst>
                                          <p:attrName>style.visibility</p:attrName>
                                        </p:attrNameLst>
                                      </p:cBhvr>
                                      <p:to>
                                        <p:strVal val="visible"/>
                                      </p:to>
                                    </p:set>
                                    <p:animEffect transition="in" filter="dissolve">
                                      <p:cBhvr>
                                        <p:cTn id="22" dur="500"/>
                                        <p:tgtEl>
                                          <p:spTgt spid="236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autoUpdateAnimBg="0"/>
      <p:bldP spid="236550" grpId="0" autoUpdateAnimBg="0"/>
      <p:bldP spid="236551" grpId="0" autoUpdateAnimBg="0"/>
      <p:bldP spid="23655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5">
            <a:extLst>
              <a:ext uri="{FF2B5EF4-FFF2-40B4-BE49-F238E27FC236}">
                <a16:creationId xmlns:a16="http://schemas.microsoft.com/office/drawing/2014/main" id="{583D4CCB-7134-444D-7220-556EF0C96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90600"/>
            <a:ext cx="35623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6">
            <a:extLst>
              <a:ext uri="{FF2B5EF4-FFF2-40B4-BE49-F238E27FC236}">
                <a16:creationId xmlns:a16="http://schemas.microsoft.com/office/drawing/2014/main" id="{D09AAB9D-10BD-4AE9-0020-87DC5B074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71628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4">
            <a:extLst>
              <a:ext uri="{FF2B5EF4-FFF2-40B4-BE49-F238E27FC236}">
                <a16:creationId xmlns:a16="http://schemas.microsoft.com/office/drawing/2014/main" id="{02510FF1-9C3E-0AC3-D4C1-F8133DA1A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938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Text Box 5">
            <a:extLst>
              <a:ext uri="{FF2B5EF4-FFF2-40B4-BE49-F238E27FC236}">
                <a16:creationId xmlns:a16="http://schemas.microsoft.com/office/drawing/2014/main" id="{AA87DD34-5D92-957C-63C8-EBB2D11FBB66}"/>
              </a:ext>
            </a:extLst>
          </p:cNvPr>
          <p:cNvSpPr txBox="1">
            <a:spLocks noChangeArrowheads="1"/>
          </p:cNvSpPr>
          <p:nvPr/>
        </p:nvSpPr>
        <p:spPr bwMode="auto">
          <a:xfrm>
            <a:off x="5257800" y="990600"/>
            <a:ext cx="25146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chemeClr val="bg1"/>
                </a:solidFill>
                <a:latin typeface="Monotype Corsiva" panose="03010101010201010101" pitchFamily="66" charset="0"/>
              </a:rPr>
              <a:t>Nabíl</a:t>
            </a:r>
          </a:p>
          <a:p>
            <a:pPr algn="ctr" eaLnBrk="1" hangingPunct="1">
              <a:spcBef>
                <a:spcPct val="50000"/>
              </a:spcBef>
              <a:buFontTx/>
              <a:buNone/>
            </a:pPr>
            <a:r>
              <a:rPr lang="en-US" altLang="en-US" sz="4400" b="1">
                <a:solidFill>
                  <a:schemeClr val="bg1"/>
                </a:solidFill>
                <a:latin typeface="Monotype Corsiva" panose="03010101010201010101" pitchFamily="66" charset="0"/>
              </a:rPr>
              <a:t> Apostle 12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8837"/>
                                        </p:tgtEl>
                                        <p:attrNameLst>
                                          <p:attrName>style.visibility</p:attrName>
                                        </p:attrNameLst>
                                      </p:cBhvr>
                                      <p:to>
                                        <p:strVal val="visible"/>
                                      </p:to>
                                    </p:set>
                                    <p:animEffect transition="in" filter="dissolve">
                                      <p:cBhvr>
                                        <p:cTn id="7" dur="500"/>
                                        <p:tgtEl>
                                          <p:spTgt spid="24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Text Box 1026">
            <a:extLst>
              <a:ext uri="{FF2B5EF4-FFF2-40B4-BE49-F238E27FC236}">
                <a16:creationId xmlns:a16="http://schemas.microsoft.com/office/drawing/2014/main" id="{9EEF7F55-9467-9BED-5A12-EF245631B579}"/>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43716" name="Picture 1028">
            <a:extLst>
              <a:ext uri="{FF2B5EF4-FFF2-40B4-BE49-F238E27FC236}">
                <a16:creationId xmlns:a16="http://schemas.microsoft.com/office/drawing/2014/main" id="{E10F9A26-4FEA-D1F0-82CA-91FEB4E7D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dissolve">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D3124F25-D52C-6820-F78A-0335C6BDF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06B8C43A-1720-191C-C346-09ECFE9B6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7" name="Picture 2">
            <a:extLst>
              <a:ext uri="{FF2B5EF4-FFF2-40B4-BE49-F238E27FC236}">
                <a16:creationId xmlns:a16="http://schemas.microsoft.com/office/drawing/2014/main" id="{ACFD294E-9DC5-B20A-13BC-9B9CB7224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8839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3">
            <a:extLst>
              <a:ext uri="{FF2B5EF4-FFF2-40B4-BE49-F238E27FC236}">
                <a16:creationId xmlns:a16="http://schemas.microsoft.com/office/drawing/2014/main" id="{F32E78E1-9F6A-2E86-9553-F395F0FA9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391400"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3">
            <a:extLst>
              <a:ext uri="{FF2B5EF4-FFF2-40B4-BE49-F238E27FC236}">
                <a16:creationId xmlns:a16="http://schemas.microsoft.com/office/drawing/2014/main" id="{73970B6A-5439-95C6-6F4E-6D385940F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8E77928F-3243-7003-BF59-71233F8BD34B}"/>
              </a:ext>
            </a:extLst>
          </p:cNvPr>
          <p:cNvSpPr txBox="1">
            <a:spLocks noChangeArrowheads="1"/>
          </p:cNvSpPr>
          <p:nvPr/>
        </p:nvSpPr>
        <p:spPr bwMode="auto">
          <a:xfrm>
            <a:off x="685800" y="3810000"/>
            <a:ext cx="7848600" cy="823913"/>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b="1">
                <a:solidFill>
                  <a:srgbClr val="FF0000"/>
                </a:solidFill>
                <a:latin typeface="Monotype Corsiva" panose="03010101010201010101" pitchFamily="66" charset="0"/>
              </a:rPr>
              <a:t>Áqá Buzurg-i-Khurásání</a:t>
            </a:r>
          </a:p>
        </p:txBody>
      </p:sp>
      <p:sp>
        <p:nvSpPr>
          <p:cNvPr id="4101" name="Text Box 5">
            <a:extLst>
              <a:ext uri="{FF2B5EF4-FFF2-40B4-BE49-F238E27FC236}">
                <a16:creationId xmlns:a16="http://schemas.microsoft.com/office/drawing/2014/main" id="{572627F5-E939-4938-1549-465D4DABA1FD}"/>
              </a:ext>
            </a:extLst>
          </p:cNvPr>
          <p:cNvSpPr txBox="1">
            <a:spLocks noChangeArrowheads="1"/>
          </p:cNvSpPr>
          <p:nvPr/>
        </p:nvSpPr>
        <p:spPr bwMode="auto">
          <a:xfrm>
            <a:off x="2438400" y="4478338"/>
            <a:ext cx="41148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66FF33"/>
                </a:solidFill>
                <a:latin typeface="Monotype Corsiva" panose="03010101010201010101" pitchFamily="66" charset="0"/>
              </a:rPr>
              <a:t>Surnamed Badí` “Wonderful”</a:t>
            </a:r>
          </a:p>
        </p:txBody>
      </p:sp>
      <p:sp>
        <p:nvSpPr>
          <p:cNvPr id="4102" name="Text Box 6">
            <a:extLst>
              <a:ext uri="{FF2B5EF4-FFF2-40B4-BE49-F238E27FC236}">
                <a16:creationId xmlns:a16="http://schemas.microsoft.com/office/drawing/2014/main" id="{2CB05F2A-7CC7-7BEC-CD1B-807513C8ECD3}"/>
              </a:ext>
            </a:extLst>
          </p:cNvPr>
          <p:cNvSpPr txBox="1">
            <a:spLocks noChangeArrowheads="1"/>
          </p:cNvSpPr>
          <p:nvPr/>
        </p:nvSpPr>
        <p:spPr bwMode="auto">
          <a:xfrm>
            <a:off x="6934200" y="457200"/>
            <a:ext cx="1143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4100"/>
                                        </p:tgtEl>
                                        <p:attrNameLst>
                                          <p:attrName>style.visibility</p:attrName>
                                        </p:attrNameLst>
                                      </p:cBhvr>
                                      <p:to>
                                        <p:strVal val="visible"/>
                                      </p:to>
                                    </p:set>
                                    <p:animEffect transition="in" filter="dissolve">
                                      <p:cBhvr>
                                        <p:cTn id="12" dur="300"/>
                                        <p:tgtEl>
                                          <p:spTgt spid="41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iterate type="wd">
                                    <p:tmPct val="100000"/>
                                  </p:iterate>
                                  <p:childTnLst>
                                    <p:set>
                                      <p:cBhvr>
                                        <p:cTn id="16" dur="1" fill="hold">
                                          <p:stCondLst>
                                            <p:cond delay="0"/>
                                          </p:stCondLst>
                                        </p:cTn>
                                        <p:tgtEl>
                                          <p:spTgt spid="4101"/>
                                        </p:tgtEl>
                                        <p:attrNameLst>
                                          <p:attrName>style.visibility</p:attrName>
                                        </p:attrNameLst>
                                      </p:cBhvr>
                                      <p:to>
                                        <p:strVal val="visible"/>
                                      </p:to>
                                    </p:set>
                                    <p:animEffect transition="in" filter="dissolve">
                                      <p:cBhvr>
                                        <p:cTn id="17" dur="3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Text Box 2">
            <a:extLst>
              <a:ext uri="{FF2B5EF4-FFF2-40B4-BE49-F238E27FC236}">
                <a16:creationId xmlns:a16="http://schemas.microsoft.com/office/drawing/2014/main" id="{809A011A-5F6F-A60E-FCC0-DA658D9E0B08}"/>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CHART OF THE NINETEEN APOSTLES OF BAHÁ’U’LLÁH</a:t>
            </a:r>
          </a:p>
        </p:txBody>
      </p:sp>
      <p:sp>
        <p:nvSpPr>
          <p:cNvPr id="102402" name="Rectangle 3">
            <a:extLst>
              <a:ext uri="{FF2B5EF4-FFF2-40B4-BE49-F238E27FC236}">
                <a16:creationId xmlns:a16="http://schemas.microsoft.com/office/drawing/2014/main" id="{4365AC80-A9C3-F67A-0EDC-000542347ABD}"/>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02403" name="Group 4">
            <a:extLst>
              <a:ext uri="{FF2B5EF4-FFF2-40B4-BE49-F238E27FC236}">
                <a16:creationId xmlns:a16="http://schemas.microsoft.com/office/drawing/2014/main" id="{E527377D-8D5F-4BBB-6120-B65608EFF74B}"/>
              </a:ext>
            </a:extLst>
          </p:cNvPr>
          <p:cNvGrpSpPr>
            <a:grpSpLocks/>
          </p:cNvGrpSpPr>
          <p:nvPr/>
        </p:nvGrpSpPr>
        <p:grpSpPr bwMode="auto">
          <a:xfrm>
            <a:off x="381000" y="1524000"/>
            <a:ext cx="8534400" cy="685800"/>
            <a:chOff x="240" y="960"/>
            <a:chExt cx="5376" cy="432"/>
          </a:xfrm>
        </p:grpSpPr>
        <p:sp>
          <p:nvSpPr>
            <p:cNvPr id="102415" name="Text Box 5">
              <a:extLst>
                <a:ext uri="{FF2B5EF4-FFF2-40B4-BE49-F238E27FC236}">
                  <a16:creationId xmlns:a16="http://schemas.microsoft.com/office/drawing/2014/main" id="{D235BA5F-1612-4826-876E-C15200572ED3}"/>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102416" name="Group 6">
              <a:extLst>
                <a:ext uri="{FF2B5EF4-FFF2-40B4-BE49-F238E27FC236}">
                  <a16:creationId xmlns:a16="http://schemas.microsoft.com/office/drawing/2014/main" id="{E29BE300-679A-6582-86D1-AC1B04F64146}"/>
                </a:ext>
              </a:extLst>
            </p:cNvPr>
            <p:cNvGrpSpPr>
              <a:grpSpLocks/>
            </p:cNvGrpSpPr>
            <p:nvPr/>
          </p:nvGrpSpPr>
          <p:grpSpPr bwMode="auto">
            <a:xfrm>
              <a:off x="240" y="960"/>
              <a:ext cx="5280" cy="432"/>
              <a:chOff x="240" y="960"/>
              <a:chExt cx="5280" cy="432"/>
            </a:xfrm>
          </p:grpSpPr>
          <p:sp>
            <p:nvSpPr>
              <p:cNvPr id="102417" name="Text Box 7">
                <a:extLst>
                  <a:ext uri="{FF2B5EF4-FFF2-40B4-BE49-F238E27FC236}">
                    <a16:creationId xmlns:a16="http://schemas.microsoft.com/office/drawing/2014/main" id="{84616EF6-EDA0-F6C1-08AE-650AF682B7BE}"/>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102418" name="Rectangle 8">
                <a:extLst>
                  <a:ext uri="{FF2B5EF4-FFF2-40B4-BE49-F238E27FC236}">
                    <a16:creationId xmlns:a16="http://schemas.microsoft.com/office/drawing/2014/main" id="{E332AA8A-E506-4621-9DE5-52A56C7F902D}"/>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02404" name="Group 9">
            <a:extLst>
              <a:ext uri="{FF2B5EF4-FFF2-40B4-BE49-F238E27FC236}">
                <a16:creationId xmlns:a16="http://schemas.microsoft.com/office/drawing/2014/main" id="{4949E208-E5C1-A33D-0B91-1923D9F1267F}"/>
              </a:ext>
            </a:extLst>
          </p:cNvPr>
          <p:cNvGrpSpPr>
            <a:grpSpLocks/>
          </p:cNvGrpSpPr>
          <p:nvPr/>
        </p:nvGrpSpPr>
        <p:grpSpPr bwMode="auto">
          <a:xfrm>
            <a:off x="381000" y="2209800"/>
            <a:ext cx="8534400" cy="685800"/>
            <a:chOff x="240" y="1392"/>
            <a:chExt cx="5376" cy="432"/>
          </a:xfrm>
        </p:grpSpPr>
        <p:sp>
          <p:nvSpPr>
            <p:cNvPr id="102411" name="Text Box 10">
              <a:extLst>
                <a:ext uri="{FF2B5EF4-FFF2-40B4-BE49-F238E27FC236}">
                  <a16:creationId xmlns:a16="http://schemas.microsoft.com/office/drawing/2014/main" id="{AF325188-20FA-DDA3-6E8D-BD98E32F9713}"/>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Buzurg-i-Khurásání, s. Badí 		?-1869</a:t>
              </a:r>
            </a:p>
          </p:txBody>
        </p:sp>
        <p:grpSp>
          <p:nvGrpSpPr>
            <p:cNvPr id="102412" name="Group 11">
              <a:extLst>
                <a:ext uri="{FF2B5EF4-FFF2-40B4-BE49-F238E27FC236}">
                  <a16:creationId xmlns:a16="http://schemas.microsoft.com/office/drawing/2014/main" id="{BAA41FAD-4FF4-0B10-2094-CF84D8ECA27B}"/>
                </a:ext>
              </a:extLst>
            </p:cNvPr>
            <p:cNvGrpSpPr>
              <a:grpSpLocks/>
            </p:cNvGrpSpPr>
            <p:nvPr/>
          </p:nvGrpSpPr>
          <p:grpSpPr bwMode="auto">
            <a:xfrm>
              <a:off x="240" y="1392"/>
              <a:ext cx="5280" cy="432"/>
              <a:chOff x="240" y="960"/>
              <a:chExt cx="5280" cy="432"/>
            </a:xfrm>
          </p:grpSpPr>
          <p:sp>
            <p:nvSpPr>
              <p:cNvPr id="102413" name="Text Box 12">
                <a:extLst>
                  <a:ext uri="{FF2B5EF4-FFF2-40B4-BE49-F238E27FC236}">
                    <a16:creationId xmlns:a16="http://schemas.microsoft.com/office/drawing/2014/main" id="{598031F0-95EC-863C-7142-486A46EE5966}"/>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2</a:t>
                </a:r>
              </a:p>
            </p:txBody>
          </p:sp>
          <p:sp>
            <p:nvSpPr>
              <p:cNvPr id="102414" name="Rectangle 13">
                <a:extLst>
                  <a:ext uri="{FF2B5EF4-FFF2-40B4-BE49-F238E27FC236}">
                    <a16:creationId xmlns:a16="http://schemas.microsoft.com/office/drawing/2014/main" id="{C4498409-AA2F-68EF-4721-AD3B2522EBBA}"/>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02405" name="Text Box 14">
            <a:extLst>
              <a:ext uri="{FF2B5EF4-FFF2-40B4-BE49-F238E27FC236}">
                <a16:creationId xmlns:a16="http://schemas.microsoft.com/office/drawing/2014/main" id="{FF64960D-DDB6-38AD-AABF-29B0F4A8E0D4}"/>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grpSp>
        <p:nvGrpSpPr>
          <p:cNvPr id="300047" name="Group 15">
            <a:extLst>
              <a:ext uri="{FF2B5EF4-FFF2-40B4-BE49-F238E27FC236}">
                <a16:creationId xmlns:a16="http://schemas.microsoft.com/office/drawing/2014/main" id="{3628C98A-9EE4-C085-3828-7517BCA5ACF9}"/>
              </a:ext>
            </a:extLst>
          </p:cNvPr>
          <p:cNvGrpSpPr>
            <a:grpSpLocks/>
          </p:cNvGrpSpPr>
          <p:nvPr/>
        </p:nvGrpSpPr>
        <p:grpSpPr bwMode="auto">
          <a:xfrm>
            <a:off x="381000" y="2895600"/>
            <a:ext cx="8534400" cy="685800"/>
            <a:chOff x="240" y="1392"/>
            <a:chExt cx="5376" cy="432"/>
          </a:xfrm>
        </p:grpSpPr>
        <p:sp>
          <p:nvSpPr>
            <p:cNvPr id="102407" name="Text Box 16">
              <a:extLst>
                <a:ext uri="{FF2B5EF4-FFF2-40B4-BE49-F238E27FC236}">
                  <a16:creationId xmlns:a16="http://schemas.microsoft.com/office/drawing/2014/main" id="{13C843F5-40A7-4F42-1A8C-A583E828EFF6}"/>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Siyyid </a:t>
              </a:r>
              <a:r>
                <a:rPr lang="en-US" altLang="en-US">
                  <a:solidFill>
                    <a:schemeClr val="bg1"/>
                  </a:solidFill>
                  <a:latin typeface="Times_CSX+" pitchFamily="2" charset="0"/>
                </a:rPr>
                <a:t>H</a:t>
              </a:r>
              <a:r>
                <a:rPr lang="en-US" altLang="en-US">
                  <a:solidFill>
                    <a:schemeClr val="bg1"/>
                  </a:solidFill>
                  <a:latin typeface="Times Ext Roman" pitchFamily="18" charset="0"/>
                </a:rPr>
                <a:t>asan-i-Nahri, s. King of M. </a:t>
              </a:r>
              <a:r>
                <a:rPr lang="en-US" altLang="en-US" sz="2400" b="1">
                  <a:solidFill>
                    <a:schemeClr val="bg1"/>
                  </a:solidFill>
                  <a:latin typeface="Times Ext Roman" pitchFamily="18" charset="0"/>
                </a:rPr>
                <a:t>1836/7-1879</a:t>
              </a:r>
            </a:p>
          </p:txBody>
        </p:sp>
        <p:grpSp>
          <p:nvGrpSpPr>
            <p:cNvPr id="102408" name="Group 17">
              <a:extLst>
                <a:ext uri="{FF2B5EF4-FFF2-40B4-BE49-F238E27FC236}">
                  <a16:creationId xmlns:a16="http://schemas.microsoft.com/office/drawing/2014/main" id="{24046884-EDCF-47D4-A212-8ED5F85B1B59}"/>
                </a:ext>
              </a:extLst>
            </p:cNvPr>
            <p:cNvGrpSpPr>
              <a:grpSpLocks/>
            </p:cNvGrpSpPr>
            <p:nvPr/>
          </p:nvGrpSpPr>
          <p:grpSpPr bwMode="auto">
            <a:xfrm>
              <a:off x="240" y="1392"/>
              <a:ext cx="5280" cy="432"/>
              <a:chOff x="240" y="960"/>
              <a:chExt cx="5280" cy="432"/>
            </a:xfrm>
          </p:grpSpPr>
          <p:sp>
            <p:nvSpPr>
              <p:cNvPr id="102409" name="Text Box 18">
                <a:extLst>
                  <a:ext uri="{FF2B5EF4-FFF2-40B4-BE49-F238E27FC236}">
                    <a16:creationId xmlns:a16="http://schemas.microsoft.com/office/drawing/2014/main" id="{2CFBBC56-D5AB-E6F6-4780-3BB8D3990D8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3</a:t>
                </a:r>
              </a:p>
            </p:txBody>
          </p:sp>
          <p:sp>
            <p:nvSpPr>
              <p:cNvPr id="102410" name="Rectangle 19">
                <a:extLst>
                  <a:ext uri="{FF2B5EF4-FFF2-40B4-BE49-F238E27FC236}">
                    <a16:creationId xmlns:a16="http://schemas.microsoft.com/office/drawing/2014/main" id="{9E78DF1D-1D30-4FFB-D733-5C160DB72AB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0047"/>
                                        </p:tgtEl>
                                        <p:attrNameLst>
                                          <p:attrName>style.visibility</p:attrName>
                                        </p:attrNameLst>
                                      </p:cBhvr>
                                      <p:to>
                                        <p:strVal val="visible"/>
                                      </p:to>
                                    </p:set>
                                    <p:animEffect transition="in" filter="dissolve">
                                      <p:cBhvr>
                                        <p:cTn id="7" dur="500"/>
                                        <p:tgtEl>
                                          <p:spTgt spid="300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026">
            <a:extLst>
              <a:ext uri="{FF2B5EF4-FFF2-40B4-BE49-F238E27FC236}">
                <a16:creationId xmlns:a16="http://schemas.microsoft.com/office/drawing/2014/main" id="{5D361A52-AB6C-101E-039C-E76B26EB2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050">
            <a:extLst>
              <a:ext uri="{FF2B5EF4-FFF2-40B4-BE49-F238E27FC236}">
                <a16:creationId xmlns:a16="http://schemas.microsoft.com/office/drawing/2014/main" id="{E23A1DB4-6FC0-E248-C8FD-92682D638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5" name="Text Box 2">
            <a:extLst>
              <a:ext uri="{FF2B5EF4-FFF2-40B4-BE49-F238E27FC236}">
                <a16:creationId xmlns:a16="http://schemas.microsoft.com/office/drawing/2014/main" id="{38F89449-9465-4AA9-6692-5C44BEC60DF4}"/>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108546" name="Picture 3">
            <a:extLst>
              <a:ext uri="{FF2B5EF4-FFF2-40B4-BE49-F238E27FC236}">
                <a16:creationId xmlns:a16="http://schemas.microsoft.com/office/drawing/2014/main" id="{F6337F46-FBF1-075A-786A-4A1DBBB3F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Text Box 4">
            <a:extLst>
              <a:ext uri="{FF2B5EF4-FFF2-40B4-BE49-F238E27FC236}">
                <a16:creationId xmlns:a16="http://schemas.microsoft.com/office/drawing/2014/main" id="{13645B78-EB2B-768F-EA64-1B374937E364}"/>
              </a:ext>
            </a:extLst>
          </p:cNvPr>
          <p:cNvSpPr txBox="1">
            <a:spLocks noChangeArrowheads="1"/>
          </p:cNvSpPr>
          <p:nvPr/>
        </p:nvSpPr>
        <p:spPr bwMode="auto">
          <a:xfrm>
            <a:off x="0" y="3048000"/>
            <a:ext cx="2743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latin typeface="Benguiat Bk BT" pitchFamily="18" charset="0"/>
              </a:rPr>
              <a:t>Sultan</a:t>
            </a:r>
          </a:p>
          <a:p>
            <a:pPr algn="ctr" eaLnBrk="1" hangingPunct="1">
              <a:spcBef>
                <a:spcPct val="50000"/>
              </a:spcBef>
              <a:buFontTx/>
              <a:buNone/>
            </a:pPr>
            <a:r>
              <a:rPr lang="en-US" altLang="en-US" sz="2400" b="1">
                <a:latin typeface="Benguiat Bk BT" pitchFamily="18" charset="0"/>
              </a:rPr>
              <a:t>Ma’súd Mírzá</a:t>
            </a:r>
          </a:p>
          <a:p>
            <a:pPr algn="ctr" eaLnBrk="1" hangingPunct="1">
              <a:spcBef>
                <a:spcPct val="50000"/>
              </a:spcBef>
              <a:buFontTx/>
              <a:buNone/>
            </a:pPr>
            <a:r>
              <a:rPr lang="en-US" altLang="en-US" sz="2400" b="1">
                <a:latin typeface="Benguiat Bk BT" pitchFamily="18" charset="0"/>
              </a:rPr>
              <a:t>(1850-1918) Prince Governor of Isfáhán</a:t>
            </a:r>
          </a:p>
        </p:txBody>
      </p:sp>
      <p:sp>
        <p:nvSpPr>
          <p:cNvPr id="237577" name="Text Box 9">
            <a:extLst>
              <a:ext uri="{FF2B5EF4-FFF2-40B4-BE49-F238E27FC236}">
                <a16:creationId xmlns:a16="http://schemas.microsoft.com/office/drawing/2014/main" id="{AA69A25A-C4D5-5DD5-29D9-7525422A81EB}"/>
              </a:ext>
            </a:extLst>
          </p:cNvPr>
          <p:cNvSpPr txBox="1">
            <a:spLocks noChangeArrowheads="1"/>
          </p:cNvSpPr>
          <p:nvPr/>
        </p:nvSpPr>
        <p:spPr bwMode="auto">
          <a:xfrm>
            <a:off x="1828800" y="838200"/>
            <a:ext cx="3657600" cy="28305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Benguiat Bk BT" pitchFamily="18" charset="0"/>
              </a:rPr>
              <a:t>Mír Muhammad Husayn, Imám Jum’ih (chief of the Mullás) of Isfáhán</a:t>
            </a:r>
          </a:p>
          <a:p>
            <a:pPr algn="ctr" eaLnBrk="1" hangingPunct="1">
              <a:spcBef>
                <a:spcPct val="50000"/>
              </a:spcBef>
              <a:buFontTx/>
              <a:buNone/>
            </a:pPr>
            <a:r>
              <a:rPr lang="en-US" altLang="en-US" sz="2400" b="1">
                <a:solidFill>
                  <a:schemeClr val="bg1"/>
                </a:solidFill>
                <a:latin typeface="Benguiat Bk BT" pitchFamily="18" charset="0"/>
              </a:rPr>
              <a:t>‘She Serpent’ Deeply in debt to the brothers  d.1881</a:t>
            </a:r>
          </a:p>
        </p:txBody>
      </p:sp>
      <p:sp>
        <p:nvSpPr>
          <p:cNvPr id="237578" name="Text Box 10">
            <a:extLst>
              <a:ext uri="{FF2B5EF4-FFF2-40B4-BE49-F238E27FC236}">
                <a16:creationId xmlns:a16="http://schemas.microsoft.com/office/drawing/2014/main" id="{FEC4A0A4-7F88-7669-56A2-2D7494ADB365}"/>
              </a:ext>
            </a:extLst>
          </p:cNvPr>
          <p:cNvSpPr txBox="1">
            <a:spLocks noChangeArrowheads="1"/>
          </p:cNvSpPr>
          <p:nvPr/>
        </p:nvSpPr>
        <p:spPr bwMode="auto">
          <a:xfrm>
            <a:off x="2743200" y="4343400"/>
            <a:ext cx="2743200" cy="210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u="sng">
                <a:latin typeface="Benguiat Bk BT" pitchFamily="18" charset="0"/>
              </a:rPr>
              <a:t>Sh</a:t>
            </a:r>
            <a:r>
              <a:rPr lang="en-US" altLang="en-US" sz="2400" b="1">
                <a:latin typeface="Benguiat Bk BT" pitchFamily="18" charset="0"/>
              </a:rPr>
              <a:t>ay</a:t>
            </a:r>
            <a:r>
              <a:rPr lang="en-US" altLang="en-US" sz="2400" b="1" u="sng">
                <a:latin typeface="Benguiat Bk BT" pitchFamily="18" charset="0"/>
              </a:rPr>
              <a:t>kh</a:t>
            </a:r>
            <a:r>
              <a:rPr lang="en-US" altLang="en-US" sz="2400" b="1">
                <a:latin typeface="Benguiat Bk BT" pitchFamily="18" charset="0"/>
              </a:rPr>
              <a:t> Muhammad Báqir “The Wolf”</a:t>
            </a:r>
          </a:p>
          <a:p>
            <a:pPr algn="ctr" eaLnBrk="1" hangingPunct="1">
              <a:spcBef>
                <a:spcPct val="50000"/>
              </a:spcBef>
              <a:buFontTx/>
              <a:buNone/>
            </a:pPr>
            <a:r>
              <a:rPr lang="en-US" altLang="en-US" sz="2400" b="1">
                <a:latin typeface="Benguiat Bk BT" pitchFamily="18" charset="0"/>
              </a:rPr>
              <a:t>d. 1883</a:t>
            </a:r>
          </a:p>
        </p:txBody>
      </p:sp>
      <p:sp>
        <p:nvSpPr>
          <p:cNvPr id="237579" name="Text Box 11">
            <a:extLst>
              <a:ext uri="{FF2B5EF4-FFF2-40B4-BE49-F238E27FC236}">
                <a16:creationId xmlns:a16="http://schemas.microsoft.com/office/drawing/2014/main" id="{E8BDC2BB-7FBB-A6CE-013B-1E2028F5C7D8}"/>
              </a:ext>
            </a:extLst>
          </p:cNvPr>
          <p:cNvSpPr txBox="1">
            <a:spLocks noChangeArrowheads="1"/>
          </p:cNvSpPr>
          <p:nvPr/>
        </p:nvSpPr>
        <p:spPr bwMode="auto">
          <a:xfrm>
            <a:off x="6248400" y="3657600"/>
            <a:ext cx="2895600" cy="30178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latin typeface="Times Ext Roman" pitchFamily="18" charset="0"/>
              </a:rPr>
              <a:t>Siyyid </a:t>
            </a:r>
            <a:r>
              <a:rPr lang="en-US" altLang="en-US" b="1">
                <a:latin typeface="Times_CSX+" pitchFamily="2" charset="0"/>
              </a:rPr>
              <a:t>H</a:t>
            </a:r>
            <a:r>
              <a:rPr lang="en-US" altLang="en-US" b="1">
                <a:latin typeface="Times Ext Roman" pitchFamily="18" charset="0"/>
              </a:rPr>
              <a:t>asan-i-Nahri </a:t>
            </a:r>
          </a:p>
          <a:p>
            <a:pPr algn="ctr" eaLnBrk="1" hangingPunct="1">
              <a:spcBef>
                <a:spcPct val="50000"/>
              </a:spcBef>
              <a:buFontTx/>
              <a:buNone/>
            </a:pPr>
            <a:r>
              <a:rPr lang="en-US" altLang="en-US" b="1">
                <a:latin typeface="Times Ext Roman" pitchFamily="18" charset="0"/>
              </a:rPr>
              <a:t>“The King of Martyrs”</a:t>
            </a:r>
          </a:p>
          <a:p>
            <a:pPr algn="ctr" eaLnBrk="1" hangingPunct="1">
              <a:spcBef>
                <a:spcPct val="50000"/>
              </a:spcBef>
              <a:buFontTx/>
              <a:buNone/>
            </a:pPr>
            <a:r>
              <a:rPr lang="en-US" altLang="en-US" b="1">
                <a:latin typeface="Times Ext Roman" pitchFamily="18" charset="0"/>
              </a:rPr>
              <a:t>Apostle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Effect transition="in" filter="dissolve">
                                      <p:cBhvr>
                                        <p:cTn id="7" dur="500"/>
                                        <p:tgtEl>
                                          <p:spTgt spid="237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7577"/>
                                        </p:tgtEl>
                                        <p:attrNameLst>
                                          <p:attrName>style.visibility</p:attrName>
                                        </p:attrNameLst>
                                      </p:cBhvr>
                                      <p:to>
                                        <p:strVal val="visible"/>
                                      </p:to>
                                    </p:set>
                                    <p:animEffect transition="in" filter="dissolve">
                                      <p:cBhvr>
                                        <p:cTn id="12" dur="500"/>
                                        <p:tgtEl>
                                          <p:spTgt spid="2375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7578"/>
                                        </p:tgtEl>
                                        <p:attrNameLst>
                                          <p:attrName>style.visibility</p:attrName>
                                        </p:attrNameLst>
                                      </p:cBhvr>
                                      <p:to>
                                        <p:strVal val="visible"/>
                                      </p:to>
                                    </p:set>
                                    <p:animEffect transition="in" filter="dissolve">
                                      <p:cBhvr>
                                        <p:cTn id="17" dur="500"/>
                                        <p:tgtEl>
                                          <p:spTgt spid="2375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7579"/>
                                        </p:tgtEl>
                                        <p:attrNameLst>
                                          <p:attrName>style.visibility</p:attrName>
                                        </p:attrNameLst>
                                      </p:cBhvr>
                                      <p:to>
                                        <p:strVal val="visible"/>
                                      </p:to>
                                    </p:set>
                                    <p:animEffect transition="in" filter="dissolve">
                                      <p:cBhvr>
                                        <p:cTn id="22"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autoUpdateAnimBg="0"/>
      <p:bldP spid="237577" grpId="0" autoUpdateAnimBg="0"/>
      <p:bldP spid="237578" grpId="0" autoUpdateAnimBg="0"/>
      <p:bldP spid="23757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1026">
            <a:extLst>
              <a:ext uri="{FF2B5EF4-FFF2-40B4-BE49-F238E27FC236}">
                <a16:creationId xmlns:a16="http://schemas.microsoft.com/office/drawing/2014/main" id="{B5665D39-FB29-9634-2349-0F8E6F57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Text Box 1027">
            <a:extLst>
              <a:ext uri="{FF2B5EF4-FFF2-40B4-BE49-F238E27FC236}">
                <a16:creationId xmlns:a16="http://schemas.microsoft.com/office/drawing/2014/main" id="{300EC6FC-F13F-BE46-FD94-46C52084AA0B}"/>
              </a:ext>
            </a:extLst>
          </p:cNvPr>
          <p:cNvSpPr txBox="1">
            <a:spLocks noChangeArrowheads="1"/>
          </p:cNvSpPr>
          <p:nvPr/>
        </p:nvSpPr>
        <p:spPr bwMode="auto">
          <a:xfrm>
            <a:off x="1524000" y="0"/>
            <a:ext cx="495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a:solidFill>
                  <a:schemeClr val="bg1"/>
                </a:solidFill>
                <a:latin typeface="Times Ext Roman" pitchFamily="18" charset="0"/>
              </a:rPr>
              <a:t>Siyyid </a:t>
            </a:r>
            <a:r>
              <a:rPr lang="en-US" altLang="en-US" b="1">
                <a:solidFill>
                  <a:schemeClr val="bg1"/>
                </a:solidFill>
                <a:latin typeface="Times_CSX+" pitchFamily="2" charset="0"/>
              </a:rPr>
              <a:t>H</a:t>
            </a:r>
            <a:r>
              <a:rPr lang="en-US" altLang="en-US" b="1">
                <a:solidFill>
                  <a:schemeClr val="bg1"/>
                </a:solidFill>
                <a:latin typeface="Times Ext Roman" pitchFamily="18" charset="0"/>
              </a:rPr>
              <a:t>usayn-i-Nahri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dissolve">
                                      <p:cBhvr>
                                        <p:cTn id="7" dur="500"/>
                                        <p:tgtEl>
                                          <p:spTgt spid="30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1" name="Picture 6">
            <a:extLst>
              <a:ext uri="{FF2B5EF4-FFF2-40B4-BE49-F238E27FC236}">
                <a16:creationId xmlns:a16="http://schemas.microsoft.com/office/drawing/2014/main" id="{F164059A-4D77-EB3B-74FE-969B2BF52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C2419371-8AC7-A1F1-DB0F-349429725C31}"/>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2530" name="Picture 4">
            <a:extLst>
              <a:ext uri="{FF2B5EF4-FFF2-40B4-BE49-F238E27FC236}">
                <a16:creationId xmlns:a16="http://schemas.microsoft.com/office/drawing/2014/main" id="{98168065-4560-D349-FFC6-46CA2AFB2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6">
            <a:extLst>
              <a:ext uri="{FF2B5EF4-FFF2-40B4-BE49-F238E27FC236}">
                <a16:creationId xmlns:a16="http://schemas.microsoft.com/office/drawing/2014/main" id="{EEC8E1AD-0841-05BD-8D35-EA0AE20EA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026">
            <a:extLst>
              <a:ext uri="{FF2B5EF4-FFF2-40B4-BE49-F238E27FC236}">
                <a16:creationId xmlns:a16="http://schemas.microsoft.com/office/drawing/2014/main" id="{7C9B4B3F-CFF2-FEE3-5F65-1BD594574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8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5">
            <a:extLst>
              <a:ext uri="{FF2B5EF4-FFF2-40B4-BE49-F238E27FC236}">
                <a16:creationId xmlns:a16="http://schemas.microsoft.com/office/drawing/2014/main" id="{F2FC2097-3073-E675-9836-0FA8BC8DA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2">
            <a:extLst>
              <a:ext uri="{FF2B5EF4-FFF2-40B4-BE49-F238E27FC236}">
                <a16:creationId xmlns:a16="http://schemas.microsoft.com/office/drawing/2014/main" id="{7979A79C-71C5-DF3A-AB2B-A0046360D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2">
            <a:extLst>
              <a:ext uri="{FF2B5EF4-FFF2-40B4-BE49-F238E27FC236}">
                <a16:creationId xmlns:a16="http://schemas.microsoft.com/office/drawing/2014/main" id="{1AC684D1-CB36-F789-E411-7B5FC14A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29" name="Picture 2">
            <a:extLst>
              <a:ext uri="{FF2B5EF4-FFF2-40B4-BE49-F238E27FC236}">
                <a16:creationId xmlns:a16="http://schemas.microsoft.com/office/drawing/2014/main" id="{9E9894BE-121F-D4A5-0CC3-9B78DD13A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2">
            <a:extLst>
              <a:ext uri="{FF2B5EF4-FFF2-40B4-BE49-F238E27FC236}">
                <a16:creationId xmlns:a16="http://schemas.microsoft.com/office/drawing/2014/main" id="{1CA0BA53-158A-429C-8C00-EDAABFD3D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5" name="Picture 1030">
            <a:extLst>
              <a:ext uri="{FF2B5EF4-FFF2-40B4-BE49-F238E27FC236}">
                <a16:creationId xmlns:a16="http://schemas.microsoft.com/office/drawing/2014/main" id="{76023D68-93C9-DAD4-72AE-D6A26278D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7239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1031">
            <a:extLst>
              <a:ext uri="{FF2B5EF4-FFF2-40B4-BE49-F238E27FC236}">
                <a16:creationId xmlns:a16="http://schemas.microsoft.com/office/drawing/2014/main" id="{2FA1EAA8-785F-88D0-B47A-4A496F745293}"/>
              </a:ext>
            </a:extLst>
          </p:cNvPr>
          <p:cNvSpPr txBox="1">
            <a:spLocks noChangeArrowheads="1"/>
          </p:cNvSpPr>
          <p:nvPr/>
        </p:nvSpPr>
        <p:spPr bwMode="auto">
          <a:xfrm>
            <a:off x="609600" y="4327525"/>
            <a:ext cx="7848600" cy="253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Mírzá Muhammad-Husayn</a:t>
            </a:r>
          </a:p>
          <a:p>
            <a:pPr algn="ctr" eaLnBrk="1" hangingPunct="1">
              <a:spcBef>
                <a:spcPct val="50000"/>
              </a:spcBef>
              <a:buFontTx/>
              <a:buNone/>
            </a:pPr>
            <a:r>
              <a:rPr lang="en-US" altLang="en-US" sz="4000">
                <a:solidFill>
                  <a:schemeClr val="bg1"/>
                </a:solidFill>
                <a:latin typeface="Monotype Corsiva" panose="03010101010201010101" pitchFamily="66" charset="0"/>
              </a:rPr>
              <a:t>Mahbúbu’</a:t>
            </a:r>
            <a:r>
              <a:rPr lang="en-US" altLang="en-US" sz="4000" u="sng">
                <a:solidFill>
                  <a:schemeClr val="bg1"/>
                </a:solidFill>
                <a:latin typeface="Monotype Corsiva" panose="03010101010201010101" pitchFamily="66" charset="0"/>
              </a:rPr>
              <a:t>sh</a:t>
            </a:r>
            <a:r>
              <a:rPr lang="en-US" altLang="en-US" sz="4000">
                <a:solidFill>
                  <a:schemeClr val="bg1"/>
                </a:solidFill>
                <a:latin typeface="Monotype Corsiva" panose="03010101010201010101" pitchFamily="66" charset="0"/>
              </a:rPr>
              <a:t>-</a:t>
            </a:r>
            <a:r>
              <a:rPr lang="en-US" altLang="en-US" sz="4000" u="sng">
                <a:solidFill>
                  <a:schemeClr val="bg1"/>
                </a:solidFill>
                <a:latin typeface="Monotype Corsiva" panose="03010101010201010101" pitchFamily="66" charset="0"/>
              </a:rPr>
              <a:t>Sh</a:t>
            </a:r>
            <a:r>
              <a:rPr lang="en-US" altLang="en-US" sz="4000">
                <a:solidFill>
                  <a:schemeClr val="bg1"/>
                </a:solidFill>
                <a:latin typeface="Monotype Corsiva" panose="03010101010201010101" pitchFamily="66" charset="0"/>
              </a:rPr>
              <a:t>uhadá</a:t>
            </a:r>
          </a:p>
          <a:p>
            <a:pPr algn="ctr" eaLnBrk="1" hangingPunct="1">
              <a:spcBef>
                <a:spcPct val="50000"/>
              </a:spcBef>
              <a:buFontTx/>
              <a:buNone/>
            </a:pPr>
            <a:r>
              <a:rPr lang="en-US" altLang="en-US" sz="4000">
                <a:solidFill>
                  <a:schemeClr val="bg1"/>
                </a:solidFill>
                <a:latin typeface="Monotype Corsiva" panose="03010101010201010101" pitchFamily="66" charset="0"/>
              </a:rPr>
              <a:t>“Beloved of Martyrs”</a:t>
            </a:r>
            <a:endParaRPr lang="en-US" altLang="en-US" sz="4000" u="sng">
              <a:solidFill>
                <a:schemeClr val="bg1"/>
              </a:solidFill>
              <a:latin typeface="Monotype Corsiva" panose="03010101010201010101"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44039"/>
                                        </p:tgtEl>
                                        <p:attrNameLst>
                                          <p:attrName>style.visibility</p:attrName>
                                        </p:attrNameLst>
                                      </p:cBhvr>
                                      <p:to>
                                        <p:strVal val="visible"/>
                                      </p:to>
                                    </p:set>
                                    <p:animEffect transition="in" filter="dissolve">
                                      <p:cBhvr>
                                        <p:cTn id="7" dur="3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3" name="Picture 1026">
            <a:extLst>
              <a:ext uri="{FF2B5EF4-FFF2-40B4-BE49-F238E27FC236}">
                <a16:creationId xmlns:a16="http://schemas.microsoft.com/office/drawing/2014/main" id="{6F303FBE-5559-DC51-FD26-2FC7416EA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1" name="Picture 2">
            <a:extLst>
              <a:ext uri="{FF2B5EF4-FFF2-40B4-BE49-F238E27FC236}">
                <a16:creationId xmlns:a16="http://schemas.microsoft.com/office/drawing/2014/main" id="{6744086D-395D-7A83-0D00-B50137F8F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3">
            <a:extLst>
              <a:ext uri="{FF2B5EF4-FFF2-40B4-BE49-F238E27FC236}">
                <a16:creationId xmlns:a16="http://schemas.microsoft.com/office/drawing/2014/main" id="{DC567F73-2C4A-6BE3-0006-CDFA72E01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8988"/>
            <a:ext cx="6078538" cy="4799012"/>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alpha val="50195"/>
                  </a:srgbClr>
                </a:solidFill>
                <a:miter lim="800000"/>
                <a:headEnd/>
                <a:tailEnd/>
              </a14:hiddenLine>
            </a:ext>
          </a:extLst>
        </p:spPr>
      </p:pic>
      <p:sp>
        <p:nvSpPr>
          <p:cNvPr id="133123" name="Oval 6">
            <a:extLst>
              <a:ext uri="{FF2B5EF4-FFF2-40B4-BE49-F238E27FC236}">
                <a16:creationId xmlns:a16="http://schemas.microsoft.com/office/drawing/2014/main" id="{04736B52-D857-E042-EAD3-41065A0C685D}"/>
              </a:ext>
            </a:extLst>
          </p:cNvPr>
          <p:cNvSpPr>
            <a:spLocks noChangeArrowheads="1"/>
          </p:cNvSpPr>
          <p:nvPr/>
        </p:nvSpPr>
        <p:spPr bwMode="auto">
          <a:xfrm>
            <a:off x="762000" y="2286000"/>
            <a:ext cx="4572000" cy="4572000"/>
          </a:xfrm>
          <a:prstGeom prst="ellipse">
            <a:avLst/>
          </a:prstGeom>
          <a:solidFill>
            <a:srgbClr val="FFFF99">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sp>
        <p:nvSpPr>
          <p:cNvPr id="150532" name="Text Box 4">
            <a:extLst>
              <a:ext uri="{FF2B5EF4-FFF2-40B4-BE49-F238E27FC236}">
                <a16:creationId xmlns:a16="http://schemas.microsoft.com/office/drawing/2014/main" id="{088D36EC-3100-0E1B-84C9-78C968E598A2}"/>
              </a:ext>
            </a:extLst>
          </p:cNvPr>
          <p:cNvSpPr txBox="1">
            <a:spLocks noChangeArrowheads="1"/>
          </p:cNvSpPr>
          <p:nvPr/>
        </p:nvSpPr>
        <p:spPr bwMode="auto">
          <a:xfrm>
            <a:off x="762000" y="2362200"/>
            <a:ext cx="4495800" cy="4576763"/>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i="1">
                <a:solidFill>
                  <a:srgbClr val="0066FF"/>
                </a:solidFill>
                <a:latin typeface="Benguiat Bk BT" pitchFamily="18" charset="0"/>
              </a:rPr>
              <a:t> O </a:t>
            </a:r>
            <a:r>
              <a:rPr lang="en-US" altLang="en-US" sz="2800" b="1" i="1" u="sng">
                <a:solidFill>
                  <a:srgbClr val="0066FF"/>
                </a:solidFill>
                <a:latin typeface="Benguiat Bk BT" pitchFamily="18" charset="0"/>
              </a:rPr>
              <a:t>Sh</a:t>
            </a:r>
            <a:r>
              <a:rPr lang="en-US" altLang="en-US" sz="2800" b="1" i="1">
                <a:solidFill>
                  <a:srgbClr val="0066FF"/>
                </a:solidFill>
                <a:latin typeface="Benguiat Bk BT" pitchFamily="18" charset="0"/>
              </a:rPr>
              <a:t>ay</a:t>
            </a:r>
            <a:r>
              <a:rPr lang="en-US" altLang="en-US" sz="2800" b="1" i="1" u="sng">
                <a:solidFill>
                  <a:srgbClr val="0066FF"/>
                </a:solidFill>
                <a:latin typeface="Benguiat Bk BT" pitchFamily="18" charset="0"/>
              </a:rPr>
              <a:t>kh</a:t>
            </a:r>
            <a:r>
              <a:rPr lang="en-US" altLang="en-US" sz="2800" b="1" i="1">
                <a:solidFill>
                  <a:srgbClr val="0066FF"/>
                </a:solidFill>
                <a:latin typeface="Benguiat Bk BT" pitchFamily="18" charset="0"/>
              </a:rPr>
              <a:t>!                   </a:t>
            </a:r>
          </a:p>
          <a:p>
            <a:pPr algn="ctr" eaLnBrk="1" hangingPunct="1">
              <a:spcBef>
                <a:spcPct val="50000"/>
              </a:spcBef>
              <a:buFontTx/>
              <a:buNone/>
            </a:pPr>
            <a:r>
              <a:rPr lang="en-US" altLang="en-US" sz="2800" b="1" i="1">
                <a:solidFill>
                  <a:srgbClr val="0066FF"/>
                </a:solidFill>
                <a:latin typeface="Benguiat Bk BT" pitchFamily="18" charset="0"/>
              </a:rPr>
              <a:t> My Pen is abashed to recount what actually took place. In the land of Sád (Isfahán) the fire of tyranny burned with such a hot flame that every   fair-minded person groaned aloud.</a:t>
            </a:r>
            <a:r>
              <a:rPr lang="en-US" altLang="en-US" sz="2800" b="1">
                <a:solidFill>
                  <a:srgbClr val="66CCFF"/>
                </a:solidFill>
                <a:latin typeface="Benguiat Bk BT" pitchFamily="18"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50532"/>
                                        </p:tgtEl>
                                        <p:attrNameLst>
                                          <p:attrName>style.visibility</p:attrName>
                                        </p:attrNameLst>
                                      </p:cBhvr>
                                      <p:to>
                                        <p:strVal val="visible"/>
                                      </p:to>
                                    </p:set>
                                    <p:animEffect transition="in" filter="dissolve">
                                      <p:cBhvr>
                                        <p:cTn id="7" dur="300"/>
                                        <p:tgtEl>
                                          <p:spTgt spid="150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6">
            <a:extLst>
              <a:ext uri="{FF2B5EF4-FFF2-40B4-BE49-F238E27FC236}">
                <a16:creationId xmlns:a16="http://schemas.microsoft.com/office/drawing/2014/main" id="{34F6AAA3-C489-3EC4-4C7C-70791D053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8">
            <a:extLst>
              <a:ext uri="{FF2B5EF4-FFF2-40B4-BE49-F238E27FC236}">
                <a16:creationId xmlns:a16="http://schemas.microsoft.com/office/drawing/2014/main" id="{155A35E9-28EB-A4F7-913A-09AB6B149C0F}"/>
              </a:ext>
            </a:extLst>
          </p:cNvPr>
          <p:cNvSpPr txBox="1">
            <a:spLocks noChangeArrowheads="1"/>
          </p:cNvSpPr>
          <p:nvPr/>
        </p:nvSpPr>
        <p:spPr bwMode="auto">
          <a:xfrm>
            <a:off x="4495800" y="304800"/>
            <a:ext cx="4343400" cy="625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5400">
                <a:solidFill>
                  <a:schemeClr val="bg1"/>
                </a:solidFill>
                <a:latin typeface="Monotype Corsiva" panose="03010101010201010101" pitchFamily="66" charset="0"/>
              </a:rPr>
              <a:t>Násiri’d-Dín </a:t>
            </a:r>
            <a:r>
              <a:rPr lang="en-US" altLang="en-US" sz="5400" u="sng">
                <a:solidFill>
                  <a:schemeClr val="bg1"/>
                </a:solidFill>
                <a:latin typeface="Monotype Corsiva" panose="03010101010201010101" pitchFamily="66" charset="0"/>
              </a:rPr>
              <a:t>Sh</a:t>
            </a:r>
            <a:r>
              <a:rPr lang="en-US" altLang="en-US" sz="5400">
                <a:solidFill>
                  <a:schemeClr val="bg1"/>
                </a:solidFill>
                <a:latin typeface="Monotype Corsiva" panose="03010101010201010101" pitchFamily="66" charset="0"/>
              </a:rPr>
              <a:t>áh</a:t>
            </a:r>
          </a:p>
          <a:p>
            <a:pPr algn="ctr" eaLnBrk="1" hangingPunct="1">
              <a:spcBef>
                <a:spcPct val="50000"/>
              </a:spcBef>
              <a:buFontTx/>
              <a:buNone/>
            </a:pPr>
            <a:r>
              <a:rPr lang="en-US" altLang="en-US" sz="5400">
                <a:solidFill>
                  <a:schemeClr val="bg1"/>
                </a:solidFill>
                <a:latin typeface="Monotype Corsiva" panose="03010101010201010101" pitchFamily="66" charset="0"/>
              </a:rPr>
              <a:t>reigned</a:t>
            </a:r>
          </a:p>
          <a:p>
            <a:pPr algn="ctr" eaLnBrk="1" hangingPunct="1">
              <a:spcBef>
                <a:spcPct val="50000"/>
              </a:spcBef>
              <a:buFontTx/>
              <a:buNone/>
            </a:pPr>
            <a:r>
              <a:rPr lang="en-US" altLang="en-US" sz="5400">
                <a:solidFill>
                  <a:schemeClr val="bg1"/>
                </a:solidFill>
                <a:latin typeface="Monotype Corsiva" panose="03010101010201010101" pitchFamily="66" charset="0"/>
              </a:rPr>
              <a:t>1848-1896</a:t>
            </a:r>
          </a:p>
          <a:p>
            <a:pPr algn="ctr" eaLnBrk="1" hangingPunct="1">
              <a:spcBef>
                <a:spcPct val="50000"/>
              </a:spcBef>
              <a:buFontTx/>
              <a:buNone/>
            </a:pPr>
            <a:r>
              <a:rPr lang="en-US" altLang="en-US" sz="5400">
                <a:solidFill>
                  <a:schemeClr val="bg1"/>
                </a:solidFill>
                <a:latin typeface="Monotype Corsiva" panose="03010101010201010101" pitchFamily="66" charset="0"/>
              </a:rPr>
              <a:t>“Prince of Oppressors”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p:cTn id="7" dur="500" fill="hold"/>
                                        <p:tgtEl>
                                          <p:spTgt spid="36872"/>
                                        </p:tgtEl>
                                        <p:attrNameLst>
                                          <p:attrName>ppt_w</p:attrName>
                                        </p:attrNameLst>
                                      </p:cBhvr>
                                      <p:tavLst>
                                        <p:tav tm="0">
                                          <p:val>
                                            <p:fltVal val="0"/>
                                          </p:val>
                                        </p:tav>
                                        <p:tav tm="100000">
                                          <p:val>
                                            <p:strVal val="#ppt_w"/>
                                          </p:val>
                                        </p:tav>
                                      </p:tavLst>
                                    </p:anim>
                                    <p:anim calcmode="lin" valueType="num">
                                      <p:cBhvr>
                                        <p:cTn id="8" dur="500" fill="hold"/>
                                        <p:tgtEl>
                                          <p:spTgt spid="368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Text Box 2">
            <a:extLst>
              <a:ext uri="{FF2B5EF4-FFF2-40B4-BE49-F238E27FC236}">
                <a16:creationId xmlns:a16="http://schemas.microsoft.com/office/drawing/2014/main" id="{C2451237-9BA6-6AD5-4F09-C5542BA1EDA9}"/>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Times Ext Roman" pitchFamily="18" charset="0"/>
              </a:rPr>
              <a:t>CHART OF THE NINETEEN APOSTLES OF BAHÁ’U’LLÁH</a:t>
            </a:r>
          </a:p>
        </p:txBody>
      </p:sp>
      <p:sp>
        <p:nvSpPr>
          <p:cNvPr id="135170" name="Rectangle 3">
            <a:extLst>
              <a:ext uri="{FF2B5EF4-FFF2-40B4-BE49-F238E27FC236}">
                <a16:creationId xmlns:a16="http://schemas.microsoft.com/office/drawing/2014/main" id="{AF032C24-F908-F464-0919-003BD1FEFE11}"/>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35171" name="Group 4">
            <a:extLst>
              <a:ext uri="{FF2B5EF4-FFF2-40B4-BE49-F238E27FC236}">
                <a16:creationId xmlns:a16="http://schemas.microsoft.com/office/drawing/2014/main" id="{E8318070-8478-F873-3B66-765615293140}"/>
              </a:ext>
            </a:extLst>
          </p:cNvPr>
          <p:cNvGrpSpPr>
            <a:grpSpLocks/>
          </p:cNvGrpSpPr>
          <p:nvPr/>
        </p:nvGrpSpPr>
        <p:grpSpPr bwMode="auto">
          <a:xfrm>
            <a:off x="381000" y="1524000"/>
            <a:ext cx="8534400" cy="685800"/>
            <a:chOff x="240" y="960"/>
            <a:chExt cx="5376" cy="432"/>
          </a:xfrm>
        </p:grpSpPr>
        <p:sp>
          <p:nvSpPr>
            <p:cNvPr id="135188" name="Text Box 5">
              <a:extLst>
                <a:ext uri="{FF2B5EF4-FFF2-40B4-BE49-F238E27FC236}">
                  <a16:creationId xmlns:a16="http://schemas.microsoft.com/office/drawing/2014/main" id="{2EE9ED4C-8930-196C-6C1E-B7D13DA3945E}"/>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135189" name="Group 6">
              <a:extLst>
                <a:ext uri="{FF2B5EF4-FFF2-40B4-BE49-F238E27FC236}">
                  <a16:creationId xmlns:a16="http://schemas.microsoft.com/office/drawing/2014/main" id="{2D58DB67-706E-8BBC-0301-438C8F0F2AFF}"/>
                </a:ext>
              </a:extLst>
            </p:cNvPr>
            <p:cNvGrpSpPr>
              <a:grpSpLocks/>
            </p:cNvGrpSpPr>
            <p:nvPr/>
          </p:nvGrpSpPr>
          <p:grpSpPr bwMode="auto">
            <a:xfrm>
              <a:off x="240" y="960"/>
              <a:ext cx="5280" cy="432"/>
              <a:chOff x="240" y="960"/>
              <a:chExt cx="5280" cy="432"/>
            </a:xfrm>
          </p:grpSpPr>
          <p:sp>
            <p:nvSpPr>
              <p:cNvPr id="135190" name="Text Box 7">
                <a:extLst>
                  <a:ext uri="{FF2B5EF4-FFF2-40B4-BE49-F238E27FC236}">
                    <a16:creationId xmlns:a16="http://schemas.microsoft.com/office/drawing/2014/main" id="{E9227967-F1CF-9331-05AE-897D186B149E}"/>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135191" name="Rectangle 8">
                <a:extLst>
                  <a:ext uri="{FF2B5EF4-FFF2-40B4-BE49-F238E27FC236}">
                    <a16:creationId xmlns:a16="http://schemas.microsoft.com/office/drawing/2014/main" id="{8282613F-D5B7-EC3F-DC55-FA995846AE5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35172" name="Group 9">
            <a:extLst>
              <a:ext uri="{FF2B5EF4-FFF2-40B4-BE49-F238E27FC236}">
                <a16:creationId xmlns:a16="http://schemas.microsoft.com/office/drawing/2014/main" id="{D02DECD7-8792-D7EA-01E0-4AFECA2CF2D5}"/>
              </a:ext>
            </a:extLst>
          </p:cNvPr>
          <p:cNvGrpSpPr>
            <a:grpSpLocks/>
          </p:cNvGrpSpPr>
          <p:nvPr/>
        </p:nvGrpSpPr>
        <p:grpSpPr bwMode="auto">
          <a:xfrm>
            <a:off x="381000" y="2209800"/>
            <a:ext cx="8534400" cy="685800"/>
            <a:chOff x="240" y="1392"/>
            <a:chExt cx="5376" cy="432"/>
          </a:xfrm>
        </p:grpSpPr>
        <p:sp>
          <p:nvSpPr>
            <p:cNvPr id="135184" name="Text Box 10">
              <a:extLst>
                <a:ext uri="{FF2B5EF4-FFF2-40B4-BE49-F238E27FC236}">
                  <a16:creationId xmlns:a16="http://schemas.microsoft.com/office/drawing/2014/main" id="{1CF31047-5180-DE77-B814-1512833215AD}"/>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Buzurg-i-Khurásání, s. Badí 		?-1869</a:t>
              </a:r>
            </a:p>
          </p:txBody>
        </p:sp>
        <p:grpSp>
          <p:nvGrpSpPr>
            <p:cNvPr id="135185" name="Group 11">
              <a:extLst>
                <a:ext uri="{FF2B5EF4-FFF2-40B4-BE49-F238E27FC236}">
                  <a16:creationId xmlns:a16="http://schemas.microsoft.com/office/drawing/2014/main" id="{578CFDBA-1F19-18E2-B6EE-8DF5C198FB44}"/>
                </a:ext>
              </a:extLst>
            </p:cNvPr>
            <p:cNvGrpSpPr>
              <a:grpSpLocks/>
            </p:cNvGrpSpPr>
            <p:nvPr/>
          </p:nvGrpSpPr>
          <p:grpSpPr bwMode="auto">
            <a:xfrm>
              <a:off x="240" y="1392"/>
              <a:ext cx="5280" cy="432"/>
              <a:chOff x="240" y="960"/>
              <a:chExt cx="5280" cy="432"/>
            </a:xfrm>
          </p:grpSpPr>
          <p:sp>
            <p:nvSpPr>
              <p:cNvPr id="135186" name="Text Box 12">
                <a:extLst>
                  <a:ext uri="{FF2B5EF4-FFF2-40B4-BE49-F238E27FC236}">
                    <a16:creationId xmlns:a16="http://schemas.microsoft.com/office/drawing/2014/main" id="{946B2C30-033A-D8F9-099E-053E6DF0A42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2</a:t>
                </a:r>
              </a:p>
            </p:txBody>
          </p:sp>
          <p:sp>
            <p:nvSpPr>
              <p:cNvPr id="135187" name="Rectangle 13">
                <a:extLst>
                  <a:ext uri="{FF2B5EF4-FFF2-40B4-BE49-F238E27FC236}">
                    <a16:creationId xmlns:a16="http://schemas.microsoft.com/office/drawing/2014/main" id="{33FE8F98-E94D-132B-CE87-6C39C3124F7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35173" name="Text Box 14">
            <a:extLst>
              <a:ext uri="{FF2B5EF4-FFF2-40B4-BE49-F238E27FC236}">
                <a16:creationId xmlns:a16="http://schemas.microsoft.com/office/drawing/2014/main" id="{4A35516F-1F18-71D2-89AF-B92A8C369F75}"/>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grpSp>
        <p:nvGrpSpPr>
          <p:cNvPr id="135174" name="Group 15">
            <a:extLst>
              <a:ext uri="{FF2B5EF4-FFF2-40B4-BE49-F238E27FC236}">
                <a16:creationId xmlns:a16="http://schemas.microsoft.com/office/drawing/2014/main" id="{212BB97F-A5A7-A273-319C-55DCC73B816B}"/>
              </a:ext>
            </a:extLst>
          </p:cNvPr>
          <p:cNvGrpSpPr>
            <a:grpSpLocks/>
          </p:cNvGrpSpPr>
          <p:nvPr/>
        </p:nvGrpSpPr>
        <p:grpSpPr bwMode="auto">
          <a:xfrm>
            <a:off x="381000" y="2895600"/>
            <a:ext cx="8534400" cy="685800"/>
            <a:chOff x="240" y="1392"/>
            <a:chExt cx="5376" cy="432"/>
          </a:xfrm>
        </p:grpSpPr>
        <p:sp>
          <p:nvSpPr>
            <p:cNvPr id="135180" name="Text Box 16">
              <a:extLst>
                <a:ext uri="{FF2B5EF4-FFF2-40B4-BE49-F238E27FC236}">
                  <a16:creationId xmlns:a16="http://schemas.microsoft.com/office/drawing/2014/main" id="{73F53172-618D-1008-9E02-54ED820810F5}"/>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Siyyid </a:t>
              </a:r>
              <a:r>
                <a:rPr lang="en-US" altLang="en-US">
                  <a:solidFill>
                    <a:schemeClr val="folHlink"/>
                  </a:solidFill>
                  <a:latin typeface="Times_CSX+" pitchFamily="2" charset="0"/>
                </a:rPr>
                <a:t>H</a:t>
              </a:r>
              <a:r>
                <a:rPr lang="en-US" altLang="en-US">
                  <a:solidFill>
                    <a:schemeClr val="folHlink"/>
                  </a:solidFill>
                  <a:latin typeface="Times Ext Roman" pitchFamily="18" charset="0"/>
                </a:rPr>
                <a:t>asan-i-Nahri, s. King of M. </a:t>
              </a:r>
              <a:r>
                <a:rPr lang="en-US" altLang="en-US" sz="2400" b="1">
                  <a:solidFill>
                    <a:schemeClr val="folHlink"/>
                  </a:solidFill>
                  <a:latin typeface="Times Ext Roman" pitchFamily="18" charset="0"/>
                </a:rPr>
                <a:t>1836/7-1879</a:t>
              </a:r>
            </a:p>
          </p:txBody>
        </p:sp>
        <p:grpSp>
          <p:nvGrpSpPr>
            <p:cNvPr id="135181" name="Group 17">
              <a:extLst>
                <a:ext uri="{FF2B5EF4-FFF2-40B4-BE49-F238E27FC236}">
                  <a16:creationId xmlns:a16="http://schemas.microsoft.com/office/drawing/2014/main" id="{80CD3B68-8099-526E-076B-52B676B65C64}"/>
                </a:ext>
              </a:extLst>
            </p:cNvPr>
            <p:cNvGrpSpPr>
              <a:grpSpLocks/>
            </p:cNvGrpSpPr>
            <p:nvPr/>
          </p:nvGrpSpPr>
          <p:grpSpPr bwMode="auto">
            <a:xfrm>
              <a:off x="240" y="1392"/>
              <a:ext cx="5280" cy="432"/>
              <a:chOff x="240" y="960"/>
              <a:chExt cx="5280" cy="432"/>
            </a:xfrm>
          </p:grpSpPr>
          <p:sp>
            <p:nvSpPr>
              <p:cNvPr id="135182" name="Text Box 18">
                <a:extLst>
                  <a:ext uri="{FF2B5EF4-FFF2-40B4-BE49-F238E27FC236}">
                    <a16:creationId xmlns:a16="http://schemas.microsoft.com/office/drawing/2014/main" id="{A77E5426-EFB5-FF26-5771-0A788735F6EF}"/>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3</a:t>
                </a:r>
              </a:p>
            </p:txBody>
          </p:sp>
          <p:sp>
            <p:nvSpPr>
              <p:cNvPr id="135183" name="Rectangle 19">
                <a:extLst>
                  <a:ext uri="{FF2B5EF4-FFF2-40B4-BE49-F238E27FC236}">
                    <a16:creationId xmlns:a16="http://schemas.microsoft.com/office/drawing/2014/main" id="{FFFEDC63-DA41-7C35-D211-24F01970AB52}"/>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06196" name="Group 20">
            <a:extLst>
              <a:ext uri="{FF2B5EF4-FFF2-40B4-BE49-F238E27FC236}">
                <a16:creationId xmlns:a16="http://schemas.microsoft.com/office/drawing/2014/main" id="{E99ED21F-7F9F-D3F5-1BC0-D7AC2C9A1929}"/>
              </a:ext>
            </a:extLst>
          </p:cNvPr>
          <p:cNvGrpSpPr>
            <a:grpSpLocks/>
          </p:cNvGrpSpPr>
          <p:nvPr/>
        </p:nvGrpSpPr>
        <p:grpSpPr bwMode="auto">
          <a:xfrm>
            <a:off x="381000" y="3581400"/>
            <a:ext cx="8534400" cy="685800"/>
            <a:chOff x="240" y="1392"/>
            <a:chExt cx="5376" cy="432"/>
          </a:xfrm>
        </p:grpSpPr>
        <p:sp>
          <p:nvSpPr>
            <p:cNvPr id="135176" name="Text Box 21">
              <a:extLst>
                <a:ext uri="{FF2B5EF4-FFF2-40B4-BE49-F238E27FC236}">
                  <a16:creationId xmlns:a16="http://schemas.microsoft.com/office/drawing/2014/main" id="{1A2B30D3-E077-991E-67C1-714E99EBB80E}"/>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_CSX+" pitchFamily="2" charset="0"/>
                </a:rPr>
                <a:t>H</a:t>
              </a:r>
              <a:r>
                <a:rPr lang="en-US" altLang="en-US">
                  <a:solidFill>
                    <a:srgbClr val="FFCC00"/>
                  </a:solidFill>
                  <a:latin typeface="Times Ext Roman" pitchFamily="18" charset="0"/>
                </a:rPr>
                <a:t>ájí Mírzá Abu’l-</a:t>
              </a:r>
              <a:r>
                <a:rPr lang="en-US" altLang="en-US">
                  <a:solidFill>
                    <a:srgbClr val="FFCC00"/>
                  </a:solidFill>
                  <a:latin typeface="Times_CSX+" pitchFamily="2" charset="0"/>
                </a:rPr>
                <a:t>Hasan-i-Ardik</a:t>
              </a:r>
              <a:r>
                <a:rPr lang="en-US" altLang="en-US">
                  <a:solidFill>
                    <a:srgbClr val="FFCC00"/>
                  </a:solidFill>
                  <a:latin typeface="Times Ext Roman" pitchFamily="18" charset="0"/>
                </a:rPr>
                <a:t>ání </a:t>
              </a:r>
              <a:r>
                <a:rPr lang="en-US" altLang="en-US" sz="2400" b="1">
                  <a:solidFill>
                    <a:srgbClr val="FFCC00"/>
                  </a:solidFill>
                  <a:latin typeface="Times Ext Roman" pitchFamily="18" charset="0"/>
                </a:rPr>
                <a:t>1832-1928</a:t>
              </a:r>
              <a:endParaRPr lang="en-US" altLang="en-US">
                <a:solidFill>
                  <a:srgbClr val="FFCC00"/>
                </a:solidFill>
                <a:latin typeface="Times Ext Roman" pitchFamily="18" charset="0"/>
              </a:endParaRPr>
            </a:p>
          </p:txBody>
        </p:sp>
        <p:grpSp>
          <p:nvGrpSpPr>
            <p:cNvPr id="135177" name="Group 22">
              <a:extLst>
                <a:ext uri="{FF2B5EF4-FFF2-40B4-BE49-F238E27FC236}">
                  <a16:creationId xmlns:a16="http://schemas.microsoft.com/office/drawing/2014/main" id="{D4C871A7-5D26-613B-F662-7092E579F3F3}"/>
                </a:ext>
              </a:extLst>
            </p:cNvPr>
            <p:cNvGrpSpPr>
              <a:grpSpLocks/>
            </p:cNvGrpSpPr>
            <p:nvPr/>
          </p:nvGrpSpPr>
          <p:grpSpPr bwMode="auto">
            <a:xfrm>
              <a:off x="240" y="1392"/>
              <a:ext cx="5280" cy="432"/>
              <a:chOff x="240" y="960"/>
              <a:chExt cx="5280" cy="432"/>
            </a:xfrm>
          </p:grpSpPr>
          <p:sp>
            <p:nvSpPr>
              <p:cNvPr id="135178" name="Text Box 23">
                <a:extLst>
                  <a:ext uri="{FF2B5EF4-FFF2-40B4-BE49-F238E27FC236}">
                    <a16:creationId xmlns:a16="http://schemas.microsoft.com/office/drawing/2014/main" id="{9A082B54-7F6E-18CD-496A-BC40D85CE721}"/>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CC00"/>
                    </a:solidFill>
                    <a:latin typeface="Times Ext Roman" pitchFamily="18" charset="0"/>
                  </a:rPr>
                  <a:t>4</a:t>
                </a:r>
              </a:p>
            </p:txBody>
          </p:sp>
          <p:sp>
            <p:nvSpPr>
              <p:cNvPr id="135179" name="Rectangle 24">
                <a:extLst>
                  <a:ext uri="{FF2B5EF4-FFF2-40B4-BE49-F238E27FC236}">
                    <a16:creationId xmlns:a16="http://schemas.microsoft.com/office/drawing/2014/main" id="{38DED92E-64D1-C938-062C-1BFC81CD191F}"/>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6196"/>
                                        </p:tgtEl>
                                        <p:attrNameLst>
                                          <p:attrName>style.visibility</p:attrName>
                                        </p:attrNameLst>
                                      </p:cBhvr>
                                      <p:to>
                                        <p:strVal val="visible"/>
                                      </p:to>
                                    </p:set>
                                    <p:animEffect transition="in" filter="dissolve">
                                      <p:cBhvr>
                                        <p:cTn id="7" dur="500"/>
                                        <p:tgtEl>
                                          <p:spTgt spid="30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D9B9D5BF-465D-CA78-4B76-FDC59DE3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3">
            <a:extLst>
              <a:ext uri="{FF2B5EF4-FFF2-40B4-BE49-F238E27FC236}">
                <a16:creationId xmlns:a16="http://schemas.microsoft.com/office/drawing/2014/main" id="{574A032E-C46B-D30D-256C-11506971B4EF}"/>
              </a:ext>
            </a:extLst>
          </p:cNvPr>
          <p:cNvSpPr txBox="1">
            <a:spLocks noChangeArrowheads="1"/>
          </p:cNvSpPr>
          <p:nvPr/>
        </p:nvSpPr>
        <p:spPr bwMode="auto">
          <a:xfrm>
            <a:off x="0" y="4114800"/>
            <a:ext cx="9144000" cy="1525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FF00"/>
                </a:solidFill>
                <a:latin typeface="Arial" panose="020B0604020202020204" pitchFamily="34" charset="0"/>
              </a:rPr>
              <a:t>Hájí Mírzá Abu’l-Hasan-i-Ardikání</a:t>
            </a:r>
          </a:p>
          <a:p>
            <a:pPr algn="ctr" eaLnBrk="1" hangingPunct="1">
              <a:spcBef>
                <a:spcPct val="50000"/>
              </a:spcBef>
              <a:buFontTx/>
              <a:buNone/>
            </a:pPr>
            <a:r>
              <a:rPr lang="en-US" altLang="en-US" sz="3600" b="1">
                <a:solidFill>
                  <a:srgbClr val="FFCC00"/>
                </a:solidFill>
                <a:latin typeface="Arial" panose="020B0604020202020204" pitchFamily="34" charset="0"/>
              </a:rPr>
              <a:t>c1832 Ardikán d. 1928 Tihrán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dissolve">
                                      <p:cBhvr>
                                        <p:cTn id="7" dur="500"/>
                                        <p:tgtEl>
                                          <p:spTgt spid="15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5" name="Picture 2">
            <a:extLst>
              <a:ext uri="{FF2B5EF4-FFF2-40B4-BE49-F238E27FC236}">
                <a16:creationId xmlns:a16="http://schemas.microsoft.com/office/drawing/2014/main" id="{F035A10C-CF3C-445D-7DF1-FAA1EAA74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73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04832235-24D4-F3F1-07DD-7F0EEC33B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1FAF5DF9-2724-04DD-C2BC-6E75C462783E}"/>
              </a:ext>
            </a:extLst>
          </p:cNvPr>
          <p:cNvSpPr txBox="1">
            <a:spLocks noChangeArrowheads="1"/>
          </p:cNvSpPr>
          <p:nvPr/>
        </p:nvSpPr>
        <p:spPr bwMode="auto">
          <a:xfrm>
            <a:off x="838200" y="3886200"/>
            <a:ext cx="78486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News701 BT" pitchFamily="18" charset="0"/>
              </a:rPr>
              <a:t>Hájí Mírzá Abu’l-Hasan-i-Ardikání</a:t>
            </a:r>
          </a:p>
        </p:txBody>
      </p:sp>
      <p:sp>
        <p:nvSpPr>
          <p:cNvPr id="6148" name="Text Box 4">
            <a:extLst>
              <a:ext uri="{FF2B5EF4-FFF2-40B4-BE49-F238E27FC236}">
                <a16:creationId xmlns:a16="http://schemas.microsoft.com/office/drawing/2014/main" id="{F1DFF143-AB95-36B2-464B-FA1EB6675E22}"/>
              </a:ext>
            </a:extLst>
          </p:cNvPr>
          <p:cNvSpPr txBox="1">
            <a:spLocks noChangeArrowheads="1"/>
          </p:cNvSpPr>
          <p:nvPr/>
        </p:nvSpPr>
        <p:spPr bwMode="auto">
          <a:xfrm>
            <a:off x="609600" y="5332413"/>
            <a:ext cx="8534400" cy="13731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News701 BT" pitchFamily="18" charset="0"/>
              </a:rPr>
              <a:t>Hájí Amín</a:t>
            </a:r>
          </a:p>
          <a:p>
            <a:pPr algn="ctr" eaLnBrk="1" hangingPunct="1">
              <a:spcBef>
                <a:spcPct val="50000"/>
              </a:spcBef>
              <a:buFontTx/>
              <a:buNone/>
            </a:pPr>
            <a:r>
              <a:rPr lang="en-US" altLang="en-US">
                <a:solidFill>
                  <a:schemeClr val="bg1"/>
                </a:solidFill>
                <a:latin typeface="News701 BT" pitchFamily="18" charset="0"/>
              </a:rPr>
              <a:t>Amín means “Faithful, honest, trustee”</a:t>
            </a:r>
          </a:p>
        </p:txBody>
      </p:sp>
      <p:sp>
        <p:nvSpPr>
          <p:cNvPr id="6149" name="Text Box 5">
            <a:extLst>
              <a:ext uri="{FF2B5EF4-FFF2-40B4-BE49-F238E27FC236}">
                <a16:creationId xmlns:a16="http://schemas.microsoft.com/office/drawing/2014/main" id="{9D293ECE-5E1B-16AB-1008-92410EA89085}"/>
              </a:ext>
            </a:extLst>
          </p:cNvPr>
          <p:cNvSpPr txBox="1">
            <a:spLocks noChangeArrowheads="1"/>
          </p:cNvSpPr>
          <p:nvPr/>
        </p:nvSpPr>
        <p:spPr bwMode="auto">
          <a:xfrm>
            <a:off x="6172200" y="5334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(4)</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6147"/>
                                        </p:tgtEl>
                                        <p:attrNameLst>
                                          <p:attrName>style.visibility</p:attrName>
                                        </p:attrNameLst>
                                      </p:cBhvr>
                                      <p:to>
                                        <p:strVal val="visible"/>
                                      </p:to>
                                    </p:set>
                                    <p:animEffect transition="in" filter="dissolve">
                                      <p:cBhvr>
                                        <p:cTn id="12" dur="300"/>
                                        <p:tgtEl>
                                          <p:spTgt spid="6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iterate type="wd">
                                    <p:tmPct val="100000"/>
                                  </p:iterate>
                                  <p:childTnLst>
                                    <p:set>
                                      <p:cBhvr>
                                        <p:cTn id="16" dur="1" fill="hold">
                                          <p:stCondLst>
                                            <p:cond delay="0"/>
                                          </p:stCondLst>
                                        </p:cTn>
                                        <p:tgtEl>
                                          <p:spTgt spid="6148"/>
                                        </p:tgtEl>
                                        <p:attrNameLst>
                                          <p:attrName>style.visibility</p:attrName>
                                        </p:attrNameLst>
                                      </p:cBhvr>
                                      <p:to>
                                        <p:strVal val="visible"/>
                                      </p:to>
                                    </p:set>
                                    <p:animEffect transition="in" filter="dissolve">
                                      <p:cBhvr>
                                        <p:cTn id="17" dur="3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P spid="6149"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1" name="Picture 6">
            <a:extLst>
              <a:ext uri="{FF2B5EF4-FFF2-40B4-BE49-F238E27FC236}">
                <a16:creationId xmlns:a16="http://schemas.microsoft.com/office/drawing/2014/main" id="{A0814DB9-73B9-0D4F-7D72-D3D6D985C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09" name="Picture 3">
            <a:extLst>
              <a:ext uri="{FF2B5EF4-FFF2-40B4-BE49-F238E27FC236}">
                <a16:creationId xmlns:a16="http://schemas.microsoft.com/office/drawing/2014/main" id="{97800210-A566-3958-A1C3-806C4562A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38846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4">
            <a:extLst>
              <a:ext uri="{FF2B5EF4-FFF2-40B4-BE49-F238E27FC236}">
                <a16:creationId xmlns:a16="http://schemas.microsoft.com/office/drawing/2014/main" id="{78B14D52-F928-0EA8-07B4-66FD4B823EAB}"/>
              </a:ext>
            </a:extLst>
          </p:cNvPr>
          <p:cNvSpPr txBox="1">
            <a:spLocks noChangeArrowheads="1"/>
          </p:cNvSpPr>
          <p:nvPr/>
        </p:nvSpPr>
        <p:spPr bwMode="auto">
          <a:xfrm>
            <a:off x="3962400" y="457200"/>
            <a:ext cx="4876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cs typeface="Times New Roman" panose="02020603050405020304" pitchFamily="18" charset="0"/>
              </a:rPr>
              <a:t>“Mirza Abu'l‑Hasan was so overwhelmed at the majestic presence of his Lord [Baha’u’llah] that he shook, stumbled, and fell to the floor; his head was injured and the blood flowed out.” –Abdu’l-Bahá</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3">
            <a:extLst>
              <a:ext uri="{FF2B5EF4-FFF2-40B4-BE49-F238E27FC236}">
                <a16:creationId xmlns:a16="http://schemas.microsoft.com/office/drawing/2014/main" id="{2E360405-BA4F-AE79-8CD5-69038922D52B}"/>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47458" name="Group 4">
            <a:extLst>
              <a:ext uri="{FF2B5EF4-FFF2-40B4-BE49-F238E27FC236}">
                <a16:creationId xmlns:a16="http://schemas.microsoft.com/office/drawing/2014/main" id="{5A98A647-3FBD-BBCC-6BDA-0B8C54F10791}"/>
              </a:ext>
            </a:extLst>
          </p:cNvPr>
          <p:cNvGrpSpPr>
            <a:grpSpLocks/>
          </p:cNvGrpSpPr>
          <p:nvPr/>
        </p:nvGrpSpPr>
        <p:grpSpPr bwMode="auto">
          <a:xfrm>
            <a:off x="381000" y="1524000"/>
            <a:ext cx="8534400" cy="685800"/>
            <a:chOff x="240" y="960"/>
            <a:chExt cx="5376" cy="432"/>
          </a:xfrm>
        </p:grpSpPr>
        <p:sp>
          <p:nvSpPr>
            <p:cNvPr id="147481" name="Text Box 5">
              <a:extLst>
                <a:ext uri="{FF2B5EF4-FFF2-40B4-BE49-F238E27FC236}">
                  <a16:creationId xmlns:a16="http://schemas.microsoft.com/office/drawing/2014/main" id="{731CA45B-1784-2BB8-7495-1D712F62EB01}"/>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147482" name="Group 6">
              <a:extLst>
                <a:ext uri="{FF2B5EF4-FFF2-40B4-BE49-F238E27FC236}">
                  <a16:creationId xmlns:a16="http://schemas.microsoft.com/office/drawing/2014/main" id="{944BEF3F-2EBB-5957-F8E4-409E91D894AF}"/>
                </a:ext>
              </a:extLst>
            </p:cNvPr>
            <p:cNvGrpSpPr>
              <a:grpSpLocks/>
            </p:cNvGrpSpPr>
            <p:nvPr/>
          </p:nvGrpSpPr>
          <p:grpSpPr bwMode="auto">
            <a:xfrm>
              <a:off x="240" y="960"/>
              <a:ext cx="5280" cy="432"/>
              <a:chOff x="240" y="960"/>
              <a:chExt cx="5280" cy="432"/>
            </a:xfrm>
          </p:grpSpPr>
          <p:sp>
            <p:nvSpPr>
              <p:cNvPr id="147483" name="Text Box 7">
                <a:extLst>
                  <a:ext uri="{FF2B5EF4-FFF2-40B4-BE49-F238E27FC236}">
                    <a16:creationId xmlns:a16="http://schemas.microsoft.com/office/drawing/2014/main" id="{B0B819FD-FC86-2208-AC9B-BD99A235CE77}"/>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147484" name="Rectangle 8">
                <a:extLst>
                  <a:ext uri="{FF2B5EF4-FFF2-40B4-BE49-F238E27FC236}">
                    <a16:creationId xmlns:a16="http://schemas.microsoft.com/office/drawing/2014/main" id="{9F59B5C8-FA36-D77A-2B47-2588DE365E52}"/>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47459" name="Group 9">
            <a:extLst>
              <a:ext uri="{FF2B5EF4-FFF2-40B4-BE49-F238E27FC236}">
                <a16:creationId xmlns:a16="http://schemas.microsoft.com/office/drawing/2014/main" id="{954A854F-A156-E9F2-8FBF-81EE0A624141}"/>
              </a:ext>
            </a:extLst>
          </p:cNvPr>
          <p:cNvGrpSpPr>
            <a:grpSpLocks/>
          </p:cNvGrpSpPr>
          <p:nvPr/>
        </p:nvGrpSpPr>
        <p:grpSpPr bwMode="auto">
          <a:xfrm>
            <a:off x="381000" y="2209800"/>
            <a:ext cx="8534400" cy="685800"/>
            <a:chOff x="240" y="1392"/>
            <a:chExt cx="5376" cy="432"/>
          </a:xfrm>
        </p:grpSpPr>
        <p:sp>
          <p:nvSpPr>
            <p:cNvPr id="147477" name="Text Box 10">
              <a:extLst>
                <a:ext uri="{FF2B5EF4-FFF2-40B4-BE49-F238E27FC236}">
                  <a16:creationId xmlns:a16="http://schemas.microsoft.com/office/drawing/2014/main" id="{8587657F-A39F-2D29-0CF9-BD421C9E6E6A}"/>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Buzurg-i-Khurásání, s. Badí 		?-1869</a:t>
              </a:r>
            </a:p>
          </p:txBody>
        </p:sp>
        <p:grpSp>
          <p:nvGrpSpPr>
            <p:cNvPr id="147478" name="Group 11">
              <a:extLst>
                <a:ext uri="{FF2B5EF4-FFF2-40B4-BE49-F238E27FC236}">
                  <a16:creationId xmlns:a16="http://schemas.microsoft.com/office/drawing/2014/main" id="{603A28C0-B6CA-4FB7-EA5F-40F90D500B1B}"/>
                </a:ext>
              </a:extLst>
            </p:cNvPr>
            <p:cNvGrpSpPr>
              <a:grpSpLocks/>
            </p:cNvGrpSpPr>
            <p:nvPr/>
          </p:nvGrpSpPr>
          <p:grpSpPr bwMode="auto">
            <a:xfrm>
              <a:off x="240" y="1392"/>
              <a:ext cx="5280" cy="432"/>
              <a:chOff x="240" y="960"/>
              <a:chExt cx="5280" cy="432"/>
            </a:xfrm>
          </p:grpSpPr>
          <p:sp>
            <p:nvSpPr>
              <p:cNvPr id="147479" name="Text Box 12">
                <a:extLst>
                  <a:ext uri="{FF2B5EF4-FFF2-40B4-BE49-F238E27FC236}">
                    <a16:creationId xmlns:a16="http://schemas.microsoft.com/office/drawing/2014/main" id="{6A1DC912-DF4B-A0CC-3E25-FDFC6E7E9AD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2</a:t>
                </a:r>
              </a:p>
            </p:txBody>
          </p:sp>
          <p:sp>
            <p:nvSpPr>
              <p:cNvPr id="147480" name="Rectangle 13">
                <a:extLst>
                  <a:ext uri="{FF2B5EF4-FFF2-40B4-BE49-F238E27FC236}">
                    <a16:creationId xmlns:a16="http://schemas.microsoft.com/office/drawing/2014/main" id="{E349E1C9-B027-B934-3EAF-14D3160847F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47460" name="Text Box 14">
            <a:extLst>
              <a:ext uri="{FF2B5EF4-FFF2-40B4-BE49-F238E27FC236}">
                <a16:creationId xmlns:a16="http://schemas.microsoft.com/office/drawing/2014/main" id="{DE1ADC53-AB57-D30F-1F48-98867BF129D2}"/>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grpSp>
        <p:nvGrpSpPr>
          <p:cNvPr id="147461" name="Group 15">
            <a:extLst>
              <a:ext uri="{FF2B5EF4-FFF2-40B4-BE49-F238E27FC236}">
                <a16:creationId xmlns:a16="http://schemas.microsoft.com/office/drawing/2014/main" id="{D5FAA022-9CD9-AB27-14DC-DA81E2A5AB44}"/>
              </a:ext>
            </a:extLst>
          </p:cNvPr>
          <p:cNvGrpSpPr>
            <a:grpSpLocks/>
          </p:cNvGrpSpPr>
          <p:nvPr/>
        </p:nvGrpSpPr>
        <p:grpSpPr bwMode="auto">
          <a:xfrm>
            <a:off x="381000" y="2895600"/>
            <a:ext cx="8534400" cy="685800"/>
            <a:chOff x="240" y="1392"/>
            <a:chExt cx="5376" cy="432"/>
          </a:xfrm>
        </p:grpSpPr>
        <p:sp>
          <p:nvSpPr>
            <p:cNvPr id="147473" name="Text Box 16">
              <a:extLst>
                <a:ext uri="{FF2B5EF4-FFF2-40B4-BE49-F238E27FC236}">
                  <a16:creationId xmlns:a16="http://schemas.microsoft.com/office/drawing/2014/main" id="{FBD5165A-4A07-3A59-AEC4-222ACE49882D}"/>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Siyyid </a:t>
              </a:r>
              <a:r>
                <a:rPr lang="en-US" altLang="en-US">
                  <a:solidFill>
                    <a:schemeClr val="folHlink"/>
                  </a:solidFill>
                  <a:latin typeface="Times_CSX+" pitchFamily="2" charset="0"/>
                </a:rPr>
                <a:t>H</a:t>
              </a:r>
              <a:r>
                <a:rPr lang="en-US" altLang="en-US">
                  <a:solidFill>
                    <a:schemeClr val="folHlink"/>
                  </a:solidFill>
                  <a:latin typeface="Times Ext Roman" pitchFamily="18" charset="0"/>
                </a:rPr>
                <a:t>asan-i-Nahri, s. King of M. </a:t>
              </a:r>
              <a:r>
                <a:rPr lang="en-US" altLang="en-US" sz="2400" b="1">
                  <a:solidFill>
                    <a:schemeClr val="folHlink"/>
                  </a:solidFill>
                  <a:latin typeface="Times Ext Roman" pitchFamily="18" charset="0"/>
                </a:rPr>
                <a:t>1836/7-1879</a:t>
              </a:r>
            </a:p>
          </p:txBody>
        </p:sp>
        <p:grpSp>
          <p:nvGrpSpPr>
            <p:cNvPr id="147474" name="Group 17">
              <a:extLst>
                <a:ext uri="{FF2B5EF4-FFF2-40B4-BE49-F238E27FC236}">
                  <a16:creationId xmlns:a16="http://schemas.microsoft.com/office/drawing/2014/main" id="{F81CD3B3-F65C-6DE0-6074-DA7284E6C732}"/>
                </a:ext>
              </a:extLst>
            </p:cNvPr>
            <p:cNvGrpSpPr>
              <a:grpSpLocks/>
            </p:cNvGrpSpPr>
            <p:nvPr/>
          </p:nvGrpSpPr>
          <p:grpSpPr bwMode="auto">
            <a:xfrm>
              <a:off x="240" y="1392"/>
              <a:ext cx="5280" cy="432"/>
              <a:chOff x="240" y="960"/>
              <a:chExt cx="5280" cy="432"/>
            </a:xfrm>
          </p:grpSpPr>
          <p:sp>
            <p:nvSpPr>
              <p:cNvPr id="147475" name="Text Box 18">
                <a:extLst>
                  <a:ext uri="{FF2B5EF4-FFF2-40B4-BE49-F238E27FC236}">
                    <a16:creationId xmlns:a16="http://schemas.microsoft.com/office/drawing/2014/main" id="{AB11C328-B1AD-0B60-6872-C742485FD952}"/>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3</a:t>
                </a:r>
              </a:p>
            </p:txBody>
          </p:sp>
          <p:sp>
            <p:nvSpPr>
              <p:cNvPr id="147476" name="Rectangle 19">
                <a:extLst>
                  <a:ext uri="{FF2B5EF4-FFF2-40B4-BE49-F238E27FC236}">
                    <a16:creationId xmlns:a16="http://schemas.microsoft.com/office/drawing/2014/main" id="{DA68F462-5B83-8F8B-B6A8-1D587C2339A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47462" name="Group 20">
            <a:extLst>
              <a:ext uri="{FF2B5EF4-FFF2-40B4-BE49-F238E27FC236}">
                <a16:creationId xmlns:a16="http://schemas.microsoft.com/office/drawing/2014/main" id="{27990463-EAC3-C2B4-2147-9DEEB8E4FDC5}"/>
              </a:ext>
            </a:extLst>
          </p:cNvPr>
          <p:cNvGrpSpPr>
            <a:grpSpLocks/>
          </p:cNvGrpSpPr>
          <p:nvPr/>
        </p:nvGrpSpPr>
        <p:grpSpPr bwMode="auto">
          <a:xfrm>
            <a:off x="381000" y="3581400"/>
            <a:ext cx="8534400" cy="685800"/>
            <a:chOff x="240" y="1392"/>
            <a:chExt cx="5376" cy="432"/>
          </a:xfrm>
        </p:grpSpPr>
        <p:sp>
          <p:nvSpPr>
            <p:cNvPr id="147469" name="Text Box 21">
              <a:extLst>
                <a:ext uri="{FF2B5EF4-FFF2-40B4-BE49-F238E27FC236}">
                  <a16:creationId xmlns:a16="http://schemas.microsoft.com/office/drawing/2014/main" id="{0A90242B-44AA-5DB0-12E4-7185B4221548}"/>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_CSX+" pitchFamily="2" charset="0"/>
                </a:rPr>
                <a:t>H</a:t>
              </a:r>
              <a:r>
                <a:rPr lang="en-US" altLang="en-US">
                  <a:solidFill>
                    <a:schemeClr val="folHlink"/>
                  </a:solidFill>
                  <a:latin typeface="Times Ext Roman" pitchFamily="18" charset="0"/>
                </a:rPr>
                <a:t>ájí Mírzá Abu’l-</a:t>
              </a:r>
              <a:r>
                <a:rPr lang="en-US" altLang="en-US">
                  <a:solidFill>
                    <a:schemeClr val="folHlink"/>
                  </a:solidFill>
                  <a:latin typeface="Times_CSX+" pitchFamily="2" charset="0"/>
                </a:rPr>
                <a:t>Hasan-i-Ardik</a:t>
              </a:r>
              <a:r>
                <a:rPr lang="en-US" altLang="en-US">
                  <a:solidFill>
                    <a:schemeClr val="folHlink"/>
                  </a:solidFill>
                  <a:latin typeface="Times Ext Roman" pitchFamily="18" charset="0"/>
                </a:rPr>
                <a:t>ání </a:t>
              </a:r>
              <a:r>
                <a:rPr lang="en-US" altLang="en-US" sz="2400" b="1">
                  <a:solidFill>
                    <a:schemeClr val="folHlink"/>
                  </a:solidFill>
                  <a:latin typeface="Times Ext Roman" pitchFamily="18" charset="0"/>
                </a:rPr>
                <a:t>1832-1928</a:t>
              </a:r>
              <a:endParaRPr lang="en-US" altLang="en-US">
                <a:solidFill>
                  <a:schemeClr val="folHlink"/>
                </a:solidFill>
                <a:latin typeface="Times Ext Roman" pitchFamily="18" charset="0"/>
              </a:endParaRPr>
            </a:p>
          </p:txBody>
        </p:sp>
        <p:grpSp>
          <p:nvGrpSpPr>
            <p:cNvPr id="147470" name="Group 22">
              <a:extLst>
                <a:ext uri="{FF2B5EF4-FFF2-40B4-BE49-F238E27FC236}">
                  <a16:creationId xmlns:a16="http://schemas.microsoft.com/office/drawing/2014/main" id="{6E907C58-AD20-DF8C-BFE2-3297C86199C1}"/>
                </a:ext>
              </a:extLst>
            </p:cNvPr>
            <p:cNvGrpSpPr>
              <a:grpSpLocks/>
            </p:cNvGrpSpPr>
            <p:nvPr/>
          </p:nvGrpSpPr>
          <p:grpSpPr bwMode="auto">
            <a:xfrm>
              <a:off x="240" y="1392"/>
              <a:ext cx="5280" cy="432"/>
              <a:chOff x="240" y="960"/>
              <a:chExt cx="5280" cy="432"/>
            </a:xfrm>
          </p:grpSpPr>
          <p:sp>
            <p:nvSpPr>
              <p:cNvPr id="147471" name="Text Box 23">
                <a:extLst>
                  <a:ext uri="{FF2B5EF4-FFF2-40B4-BE49-F238E27FC236}">
                    <a16:creationId xmlns:a16="http://schemas.microsoft.com/office/drawing/2014/main" id="{52141E6E-332F-D7A4-5A25-32A2F596CEC3}"/>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4</a:t>
                </a:r>
              </a:p>
            </p:txBody>
          </p:sp>
          <p:sp>
            <p:nvSpPr>
              <p:cNvPr id="147472" name="Rectangle 24">
                <a:extLst>
                  <a:ext uri="{FF2B5EF4-FFF2-40B4-BE49-F238E27FC236}">
                    <a16:creationId xmlns:a16="http://schemas.microsoft.com/office/drawing/2014/main" id="{2620316E-620D-0D77-2664-9BA2A47A2A14}"/>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07225" name="Group 25">
            <a:extLst>
              <a:ext uri="{FF2B5EF4-FFF2-40B4-BE49-F238E27FC236}">
                <a16:creationId xmlns:a16="http://schemas.microsoft.com/office/drawing/2014/main" id="{AE170CB9-B250-F081-1ADC-E1ACB4606F66}"/>
              </a:ext>
            </a:extLst>
          </p:cNvPr>
          <p:cNvGrpSpPr>
            <a:grpSpLocks/>
          </p:cNvGrpSpPr>
          <p:nvPr/>
        </p:nvGrpSpPr>
        <p:grpSpPr bwMode="auto">
          <a:xfrm>
            <a:off x="381000" y="4267200"/>
            <a:ext cx="8534400" cy="685800"/>
            <a:chOff x="240" y="1392"/>
            <a:chExt cx="5376" cy="432"/>
          </a:xfrm>
        </p:grpSpPr>
        <p:sp>
          <p:nvSpPr>
            <p:cNvPr id="147465" name="Text Box 26">
              <a:extLst>
                <a:ext uri="{FF2B5EF4-FFF2-40B4-BE49-F238E27FC236}">
                  <a16:creationId xmlns:a16="http://schemas.microsoft.com/office/drawing/2014/main" id="{AD64B4FD-684E-78B1-5DFB-19EB233972E7}"/>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Mírzá Abu’l-</a:t>
              </a:r>
              <a:r>
                <a:rPr lang="en-US" altLang="en-US">
                  <a:solidFill>
                    <a:schemeClr val="bg1"/>
                  </a:solidFill>
                  <a:latin typeface="Times_CSX+" pitchFamily="2" charset="0"/>
                </a:rPr>
                <a:t>Fadl-i-Gulp</a:t>
              </a:r>
              <a:r>
                <a:rPr lang="en-US" altLang="en-US">
                  <a:solidFill>
                    <a:schemeClr val="bg1"/>
                  </a:solidFill>
                  <a:latin typeface="Times Ext Roman" pitchFamily="18" charset="0"/>
                </a:rPr>
                <a:t>áygání	1844-1914</a:t>
              </a:r>
            </a:p>
          </p:txBody>
        </p:sp>
        <p:grpSp>
          <p:nvGrpSpPr>
            <p:cNvPr id="147466" name="Group 27">
              <a:extLst>
                <a:ext uri="{FF2B5EF4-FFF2-40B4-BE49-F238E27FC236}">
                  <a16:creationId xmlns:a16="http://schemas.microsoft.com/office/drawing/2014/main" id="{D62B649A-D389-67C2-E216-4394C4039EEB}"/>
                </a:ext>
              </a:extLst>
            </p:cNvPr>
            <p:cNvGrpSpPr>
              <a:grpSpLocks/>
            </p:cNvGrpSpPr>
            <p:nvPr/>
          </p:nvGrpSpPr>
          <p:grpSpPr bwMode="auto">
            <a:xfrm>
              <a:off x="240" y="1392"/>
              <a:ext cx="5280" cy="432"/>
              <a:chOff x="240" y="960"/>
              <a:chExt cx="5280" cy="432"/>
            </a:xfrm>
          </p:grpSpPr>
          <p:sp>
            <p:nvSpPr>
              <p:cNvPr id="147467" name="Text Box 28">
                <a:extLst>
                  <a:ext uri="{FF2B5EF4-FFF2-40B4-BE49-F238E27FC236}">
                    <a16:creationId xmlns:a16="http://schemas.microsoft.com/office/drawing/2014/main" id="{F3AD3D84-42B1-81A6-0F2B-C2A0D223B164}"/>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5</a:t>
                </a:r>
              </a:p>
            </p:txBody>
          </p:sp>
          <p:sp>
            <p:nvSpPr>
              <p:cNvPr id="147468" name="Rectangle 29">
                <a:extLst>
                  <a:ext uri="{FF2B5EF4-FFF2-40B4-BE49-F238E27FC236}">
                    <a16:creationId xmlns:a16="http://schemas.microsoft.com/office/drawing/2014/main" id="{5F37AA60-9660-7408-876D-97BFC04D151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47464" name="Text Box 30">
            <a:extLst>
              <a:ext uri="{FF2B5EF4-FFF2-40B4-BE49-F238E27FC236}">
                <a16:creationId xmlns:a16="http://schemas.microsoft.com/office/drawing/2014/main" id="{76B03FCB-4F91-8DB5-4D9E-3A8E89705FD8}"/>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folHlink"/>
                </a:solidFill>
                <a:latin typeface="Times Ext Roman" pitchFamily="18" charset="0"/>
              </a:rPr>
              <a:t>CHART OF THE NINETEEN APOSTLES OF 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25"/>
                                        </p:tgtEl>
                                        <p:attrNameLst>
                                          <p:attrName>style.visibility</p:attrName>
                                        </p:attrNameLst>
                                      </p:cBhvr>
                                      <p:to>
                                        <p:strVal val="visible"/>
                                      </p:to>
                                    </p:set>
                                    <p:animEffect transition="in" filter="dissolve">
                                      <p:cBhvr>
                                        <p:cTn id="7" dur="500"/>
                                        <p:tgtEl>
                                          <p:spTgt spid="30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5" name="Picture 2">
            <a:extLst>
              <a:ext uri="{FF2B5EF4-FFF2-40B4-BE49-F238E27FC236}">
                <a16:creationId xmlns:a16="http://schemas.microsoft.com/office/drawing/2014/main" id="{2B9C334F-9F36-B85D-091E-8A2BF2636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6E1A765D-1491-5FA3-8A46-AB6BAEECE69E}"/>
              </a:ext>
            </a:extLst>
          </p:cNvPr>
          <p:cNvSpPr txBox="1">
            <a:spLocks noChangeArrowheads="1"/>
          </p:cNvSpPr>
          <p:nvPr/>
        </p:nvSpPr>
        <p:spPr bwMode="auto">
          <a:xfrm>
            <a:off x="3124200" y="1447800"/>
            <a:ext cx="6019800" cy="13112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Mírzá Abu’l-Fadl-i-Gulpáygání</a:t>
            </a:r>
          </a:p>
        </p:txBody>
      </p:sp>
      <p:sp>
        <p:nvSpPr>
          <p:cNvPr id="7174" name="Text Box 6">
            <a:extLst>
              <a:ext uri="{FF2B5EF4-FFF2-40B4-BE49-F238E27FC236}">
                <a16:creationId xmlns:a16="http://schemas.microsoft.com/office/drawing/2014/main" id="{9CEF5100-9746-1080-F383-F917C78650E7}"/>
              </a:ext>
            </a:extLst>
          </p:cNvPr>
          <p:cNvSpPr txBox="1">
            <a:spLocks noChangeArrowheads="1"/>
          </p:cNvSpPr>
          <p:nvPr/>
        </p:nvSpPr>
        <p:spPr bwMode="auto">
          <a:xfrm>
            <a:off x="7162800" y="2286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dissolve">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7172"/>
                                        </p:tgtEl>
                                        <p:attrNameLst>
                                          <p:attrName>style.visibility</p:attrName>
                                        </p:attrNameLst>
                                      </p:cBhvr>
                                      <p:to>
                                        <p:strVal val="visible"/>
                                      </p:to>
                                    </p:set>
                                    <p:animEffect transition="in" filter="dissolve">
                                      <p:cBhvr>
                                        <p:cTn id="12" dur="3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6">
            <a:extLst>
              <a:ext uri="{FF2B5EF4-FFF2-40B4-BE49-F238E27FC236}">
                <a16:creationId xmlns:a16="http://schemas.microsoft.com/office/drawing/2014/main" id="{DE0123BF-535A-0A35-7313-D33AC0145E35}"/>
              </a:ext>
            </a:extLst>
          </p:cNvPr>
          <p:cNvPicPr>
            <a:picLocks noChangeAspect="1" noChangeArrowheads="1"/>
          </p:cNvPicPr>
          <p:nvPr/>
        </p:nvPicPr>
        <p:blipFill>
          <a:blip r:embed="rId3">
            <a:lum bright="12000" contrast="14000"/>
            <a:extLst>
              <a:ext uri="{28A0092B-C50C-407E-A947-70E740481C1C}">
                <a14:useLocalDpi xmlns:a14="http://schemas.microsoft.com/office/drawing/2010/main" val="0"/>
              </a:ext>
            </a:extLst>
          </a:blip>
          <a:srcRect/>
          <a:stretch>
            <a:fillRect/>
          </a:stretch>
        </p:blipFill>
        <p:spPr bwMode="auto">
          <a:xfrm>
            <a:off x="304800" y="0"/>
            <a:ext cx="443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7">
            <a:extLst>
              <a:ext uri="{FF2B5EF4-FFF2-40B4-BE49-F238E27FC236}">
                <a16:creationId xmlns:a16="http://schemas.microsoft.com/office/drawing/2014/main" id="{5375B6F3-E535-030A-08C0-3B78F561BAA5}"/>
              </a:ext>
            </a:extLst>
          </p:cNvPr>
          <p:cNvSpPr txBox="1">
            <a:spLocks noChangeArrowheads="1"/>
          </p:cNvSpPr>
          <p:nvPr/>
        </p:nvSpPr>
        <p:spPr bwMode="auto">
          <a:xfrm>
            <a:off x="4953000" y="914400"/>
            <a:ext cx="4038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Times Ext Roman" pitchFamily="18" charset="0"/>
              </a:rPr>
              <a:t>Sultán ‘Abdu’l-Azíz deposed in May 1876;  Mírzá Abu’l-</a:t>
            </a:r>
            <a:r>
              <a:rPr lang="en-US" altLang="en-US" sz="4000">
                <a:solidFill>
                  <a:schemeClr val="bg1"/>
                </a:solidFill>
                <a:latin typeface="Times_CSX+" pitchFamily="2" charset="0"/>
              </a:rPr>
              <a:t>Fadl</a:t>
            </a:r>
            <a:r>
              <a:rPr lang="en-US" altLang="en-US" sz="4000">
                <a:solidFill>
                  <a:schemeClr val="bg1"/>
                </a:solidFill>
                <a:latin typeface="Times Ext Roman" pitchFamily="18" charset="0"/>
              </a:rPr>
              <a:t> embraces Faith shortly thereafter.</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1" name="Picture 1031">
            <a:extLst>
              <a:ext uri="{FF2B5EF4-FFF2-40B4-BE49-F238E27FC236}">
                <a16:creationId xmlns:a16="http://schemas.microsoft.com/office/drawing/2014/main" id="{BC31F04A-4EC9-45DB-2F33-9AE69E05E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1028">
            <a:extLst>
              <a:ext uri="{FF2B5EF4-FFF2-40B4-BE49-F238E27FC236}">
                <a16:creationId xmlns:a16="http://schemas.microsoft.com/office/drawing/2014/main" id="{2392E074-25BE-1EE0-963D-ADE4DD942270}"/>
              </a:ext>
            </a:extLst>
          </p:cNvPr>
          <p:cNvSpPr txBox="1">
            <a:spLocks noChangeArrowheads="1"/>
          </p:cNvSpPr>
          <p:nvPr/>
        </p:nvSpPr>
        <p:spPr bwMode="auto">
          <a:xfrm>
            <a:off x="228600" y="685800"/>
            <a:ext cx="20574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chemeClr val="bg1"/>
                </a:solidFill>
                <a:latin typeface="Times Ext Roman" pitchFamily="18" charset="0"/>
              </a:rPr>
              <a:t>Mírzá Abu’l-</a:t>
            </a:r>
            <a:r>
              <a:rPr lang="en-US" altLang="en-US">
                <a:solidFill>
                  <a:schemeClr val="bg1"/>
                </a:solidFill>
                <a:latin typeface="Times_CSX+" pitchFamily="2" charset="0"/>
              </a:rPr>
              <a:t>Fadl, wrote </a:t>
            </a:r>
            <a:r>
              <a:rPr lang="en-US" altLang="en-US" i="1">
                <a:solidFill>
                  <a:schemeClr val="bg1"/>
                </a:solidFill>
                <a:latin typeface="Times_CSX+" pitchFamily="2" charset="0"/>
              </a:rPr>
              <a:t>The Behai Proofs</a:t>
            </a:r>
            <a:r>
              <a:rPr lang="en-US" altLang="en-US">
                <a:solidFill>
                  <a:schemeClr val="bg1"/>
                </a:solidFill>
                <a:latin typeface="Times_CSX+" pitchFamily="2" charset="0"/>
              </a:rPr>
              <a:t>, translated by </a:t>
            </a:r>
            <a:r>
              <a:rPr lang="en-US" altLang="en-US">
                <a:solidFill>
                  <a:schemeClr val="bg1"/>
                </a:solidFill>
                <a:latin typeface="Times Ext Roman" pitchFamily="18" charset="0"/>
              </a:rPr>
              <a:t>Alí Kuli </a:t>
            </a:r>
            <a:r>
              <a:rPr lang="en-US" altLang="en-US" u="sng">
                <a:solidFill>
                  <a:schemeClr val="bg1"/>
                </a:solidFill>
                <a:latin typeface="Times Ext Roman" pitchFamily="18" charset="0"/>
              </a:rPr>
              <a:t>Kh</a:t>
            </a:r>
            <a:r>
              <a:rPr lang="en-US" altLang="en-US">
                <a:solidFill>
                  <a:schemeClr val="bg1"/>
                </a:solidFill>
                <a:latin typeface="Times Ext Roman" pitchFamily="18" charset="0"/>
              </a:rPr>
              <a:t>an</a:t>
            </a:r>
            <a:r>
              <a:rPr lang="en-US" altLang="en-US">
                <a:solidFill>
                  <a:schemeClr val="bg1"/>
                </a:solidFill>
                <a:latin typeface="Times_CSX+" pitchFamily="2" charset="0"/>
              </a:rPr>
              <a:t> </a:t>
            </a:r>
          </a:p>
        </p:txBody>
      </p:sp>
      <p:sp>
        <p:nvSpPr>
          <p:cNvPr id="153603" name="Text Box 1030">
            <a:extLst>
              <a:ext uri="{FF2B5EF4-FFF2-40B4-BE49-F238E27FC236}">
                <a16:creationId xmlns:a16="http://schemas.microsoft.com/office/drawing/2014/main" id="{91855DAF-928D-47BF-C7BF-A81F874F45B0}"/>
              </a:ext>
            </a:extLst>
          </p:cNvPr>
          <p:cNvSpPr txBox="1">
            <a:spLocks noChangeArrowheads="1"/>
          </p:cNvSpPr>
          <p:nvPr/>
        </p:nvSpPr>
        <p:spPr bwMode="auto">
          <a:xfrm>
            <a:off x="6553200" y="914400"/>
            <a:ext cx="25908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chemeClr val="bg1"/>
                </a:solidFill>
                <a:latin typeface="Times Ext Roman" pitchFamily="18" charset="0"/>
              </a:rPr>
              <a:t>Alí Kuli </a:t>
            </a:r>
            <a:r>
              <a:rPr lang="en-US" altLang="en-US" u="sng">
                <a:solidFill>
                  <a:schemeClr val="bg1"/>
                </a:solidFill>
                <a:latin typeface="Times Ext Roman" pitchFamily="18" charset="0"/>
              </a:rPr>
              <a:t>Kh</a:t>
            </a:r>
            <a:r>
              <a:rPr lang="en-US" altLang="en-US">
                <a:solidFill>
                  <a:schemeClr val="bg1"/>
                </a:solidFill>
                <a:latin typeface="Times Ext Roman" pitchFamily="18" charset="0"/>
              </a:rPr>
              <a:t>an – translator for Mírzá Abu’l-</a:t>
            </a:r>
            <a:r>
              <a:rPr lang="en-US" altLang="en-US">
                <a:solidFill>
                  <a:schemeClr val="bg1"/>
                </a:solidFill>
                <a:latin typeface="Times_CSX+" pitchFamily="2" charset="0"/>
              </a:rPr>
              <a:t>Fadl </a:t>
            </a:r>
            <a:r>
              <a:rPr lang="en-US" altLang="en-US">
                <a:solidFill>
                  <a:schemeClr val="bg1"/>
                </a:solidFill>
                <a:latin typeface="Times Ext Roman" pitchFamily="18" charset="0"/>
              </a:rPr>
              <a:t>during American sojourn 1901-1904</a:t>
            </a:r>
            <a:endParaRPr lang="en-US" altLang="en-US">
              <a:solidFill>
                <a:schemeClr val="bg1"/>
              </a:solidFill>
              <a:latin typeface="Times_CSX+" pitchFamily="2" charset="0"/>
            </a:endParaRPr>
          </a:p>
          <a:p>
            <a:pPr algn="ctr" eaLnBrk="1" hangingPunct="1">
              <a:spcBef>
                <a:spcPct val="50000"/>
              </a:spcBef>
              <a:buFontTx/>
              <a:buNone/>
            </a:pPr>
            <a:endParaRPr lang="en-US" altLang="en-US">
              <a:solidFill>
                <a:schemeClr val="bg1"/>
              </a:solidFill>
              <a:latin typeface="Times Ext Roman" pitchFamily="18"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C5052126-1306-DB00-42B0-62EDAA901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4">
            <a:extLst>
              <a:ext uri="{FF2B5EF4-FFF2-40B4-BE49-F238E27FC236}">
                <a16:creationId xmlns:a16="http://schemas.microsoft.com/office/drawing/2014/main" id="{DDFC747A-120B-591B-B2D7-A3FEF4091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2766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a:extLst>
              <a:ext uri="{FF2B5EF4-FFF2-40B4-BE49-F238E27FC236}">
                <a16:creationId xmlns:a16="http://schemas.microsoft.com/office/drawing/2014/main" id="{22AFC5EC-1024-BDF1-9EF3-3273AF807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64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Text Box 2">
            <a:extLst>
              <a:ext uri="{FF2B5EF4-FFF2-40B4-BE49-F238E27FC236}">
                <a16:creationId xmlns:a16="http://schemas.microsoft.com/office/drawing/2014/main" id="{7BB45EC8-C532-3240-59FD-3A718CF4C6C1}"/>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155650" name="Picture 3">
            <a:extLst>
              <a:ext uri="{FF2B5EF4-FFF2-40B4-BE49-F238E27FC236}">
                <a16:creationId xmlns:a16="http://schemas.microsoft.com/office/drawing/2014/main" id="{A4AD367F-F92E-9E4D-53A8-ABCD42768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7" name="Rectangle 1026">
            <a:extLst>
              <a:ext uri="{FF2B5EF4-FFF2-40B4-BE49-F238E27FC236}">
                <a16:creationId xmlns:a16="http://schemas.microsoft.com/office/drawing/2014/main" id="{E9E2E833-9E4C-EA80-A9B7-1FE8D6F3720E}"/>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57698" name="Group 1027">
            <a:extLst>
              <a:ext uri="{FF2B5EF4-FFF2-40B4-BE49-F238E27FC236}">
                <a16:creationId xmlns:a16="http://schemas.microsoft.com/office/drawing/2014/main" id="{83EAAC1D-DDC7-9FBB-6017-6CA9D44C607D}"/>
              </a:ext>
            </a:extLst>
          </p:cNvPr>
          <p:cNvGrpSpPr>
            <a:grpSpLocks/>
          </p:cNvGrpSpPr>
          <p:nvPr/>
        </p:nvGrpSpPr>
        <p:grpSpPr bwMode="auto">
          <a:xfrm>
            <a:off x="381000" y="1524000"/>
            <a:ext cx="8534400" cy="685800"/>
            <a:chOff x="240" y="960"/>
            <a:chExt cx="5376" cy="432"/>
          </a:xfrm>
        </p:grpSpPr>
        <p:sp>
          <p:nvSpPr>
            <p:cNvPr id="157726" name="Text Box 1028">
              <a:extLst>
                <a:ext uri="{FF2B5EF4-FFF2-40B4-BE49-F238E27FC236}">
                  <a16:creationId xmlns:a16="http://schemas.microsoft.com/office/drawing/2014/main" id="{8DC26CA9-C586-835E-C5C8-8C01D90E7A35}"/>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157727" name="Group 1029">
              <a:extLst>
                <a:ext uri="{FF2B5EF4-FFF2-40B4-BE49-F238E27FC236}">
                  <a16:creationId xmlns:a16="http://schemas.microsoft.com/office/drawing/2014/main" id="{27C7F790-1E41-78DE-A982-1D1D8B5A7B73}"/>
                </a:ext>
              </a:extLst>
            </p:cNvPr>
            <p:cNvGrpSpPr>
              <a:grpSpLocks/>
            </p:cNvGrpSpPr>
            <p:nvPr/>
          </p:nvGrpSpPr>
          <p:grpSpPr bwMode="auto">
            <a:xfrm>
              <a:off x="240" y="960"/>
              <a:ext cx="5280" cy="432"/>
              <a:chOff x="240" y="960"/>
              <a:chExt cx="5280" cy="432"/>
            </a:xfrm>
          </p:grpSpPr>
          <p:sp>
            <p:nvSpPr>
              <p:cNvPr id="157728" name="Text Box 1030">
                <a:extLst>
                  <a:ext uri="{FF2B5EF4-FFF2-40B4-BE49-F238E27FC236}">
                    <a16:creationId xmlns:a16="http://schemas.microsoft.com/office/drawing/2014/main" id="{24A793A3-8A58-C4B0-88B2-80CAC9EF8F05}"/>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157729" name="Rectangle 1031">
                <a:extLst>
                  <a:ext uri="{FF2B5EF4-FFF2-40B4-BE49-F238E27FC236}">
                    <a16:creationId xmlns:a16="http://schemas.microsoft.com/office/drawing/2014/main" id="{B4B3D17A-9C2E-451D-35DB-277BB32FCC5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57699" name="Group 1032">
            <a:extLst>
              <a:ext uri="{FF2B5EF4-FFF2-40B4-BE49-F238E27FC236}">
                <a16:creationId xmlns:a16="http://schemas.microsoft.com/office/drawing/2014/main" id="{978F2D67-D13C-E075-3669-8FDBD19763E5}"/>
              </a:ext>
            </a:extLst>
          </p:cNvPr>
          <p:cNvGrpSpPr>
            <a:grpSpLocks/>
          </p:cNvGrpSpPr>
          <p:nvPr/>
        </p:nvGrpSpPr>
        <p:grpSpPr bwMode="auto">
          <a:xfrm>
            <a:off x="381000" y="2209800"/>
            <a:ext cx="8534400" cy="685800"/>
            <a:chOff x="240" y="1392"/>
            <a:chExt cx="5376" cy="432"/>
          </a:xfrm>
        </p:grpSpPr>
        <p:sp>
          <p:nvSpPr>
            <p:cNvPr id="157722" name="Text Box 1033">
              <a:extLst>
                <a:ext uri="{FF2B5EF4-FFF2-40B4-BE49-F238E27FC236}">
                  <a16:creationId xmlns:a16="http://schemas.microsoft.com/office/drawing/2014/main" id="{45E6DFC2-4FCD-F55C-7C0C-735425B5D415}"/>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Buzurg-i-Khurásání, s. Badí 		?-1869</a:t>
              </a:r>
            </a:p>
          </p:txBody>
        </p:sp>
        <p:grpSp>
          <p:nvGrpSpPr>
            <p:cNvPr id="157723" name="Group 1034">
              <a:extLst>
                <a:ext uri="{FF2B5EF4-FFF2-40B4-BE49-F238E27FC236}">
                  <a16:creationId xmlns:a16="http://schemas.microsoft.com/office/drawing/2014/main" id="{A0B75EF0-817F-6A25-419A-A96E58F748D0}"/>
                </a:ext>
              </a:extLst>
            </p:cNvPr>
            <p:cNvGrpSpPr>
              <a:grpSpLocks/>
            </p:cNvGrpSpPr>
            <p:nvPr/>
          </p:nvGrpSpPr>
          <p:grpSpPr bwMode="auto">
            <a:xfrm>
              <a:off x="240" y="1392"/>
              <a:ext cx="5280" cy="432"/>
              <a:chOff x="240" y="960"/>
              <a:chExt cx="5280" cy="432"/>
            </a:xfrm>
          </p:grpSpPr>
          <p:sp>
            <p:nvSpPr>
              <p:cNvPr id="157724" name="Text Box 1035">
                <a:extLst>
                  <a:ext uri="{FF2B5EF4-FFF2-40B4-BE49-F238E27FC236}">
                    <a16:creationId xmlns:a16="http://schemas.microsoft.com/office/drawing/2014/main" id="{031C671E-4477-C51B-36E6-F43E5D7A67D8}"/>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2</a:t>
                </a:r>
              </a:p>
            </p:txBody>
          </p:sp>
          <p:sp>
            <p:nvSpPr>
              <p:cNvPr id="157725" name="Rectangle 1036">
                <a:extLst>
                  <a:ext uri="{FF2B5EF4-FFF2-40B4-BE49-F238E27FC236}">
                    <a16:creationId xmlns:a16="http://schemas.microsoft.com/office/drawing/2014/main" id="{F2E1A3CB-E3AA-137D-48A5-109620F05A84}"/>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57700" name="Text Box 1037">
            <a:extLst>
              <a:ext uri="{FF2B5EF4-FFF2-40B4-BE49-F238E27FC236}">
                <a16:creationId xmlns:a16="http://schemas.microsoft.com/office/drawing/2014/main" id="{81C456C0-A34B-ECD7-59BA-B92A4713C3F6}"/>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grpSp>
        <p:nvGrpSpPr>
          <p:cNvPr id="157701" name="Group 1038">
            <a:extLst>
              <a:ext uri="{FF2B5EF4-FFF2-40B4-BE49-F238E27FC236}">
                <a16:creationId xmlns:a16="http://schemas.microsoft.com/office/drawing/2014/main" id="{3C4CD39C-3011-8A22-3343-5E08DC73CFA1}"/>
              </a:ext>
            </a:extLst>
          </p:cNvPr>
          <p:cNvGrpSpPr>
            <a:grpSpLocks/>
          </p:cNvGrpSpPr>
          <p:nvPr/>
        </p:nvGrpSpPr>
        <p:grpSpPr bwMode="auto">
          <a:xfrm>
            <a:off x="381000" y="2895600"/>
            <a:ext cx="8534400" cy="685800"/>
            <a:chOff x="240" y="1392"/>
            <a:chExt cx="5376" cy="432"/>
          </a:xfrm>
        </p:grpSpPr>
        <p:sp>
          <p:nvSpPr>
            <p:cNvPr id="157718" name="Text Box 1039">
              <a:extLst>
                <a:ext uri="{FF2B5EF4-FFF2-40B4-BE49-F238E27FC236}">
                  <a16:creationId xmlns:a16="http://schemas.microsoft.com/office/drawing/2014/main" id="{7530ED0F-BD63-66C5-9391-E55078BC9A43}"/>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Siyyid </a:t>
              </a:r>
              <a:r>
                <a:rPr lang="en-US" altLang="en-US">
                  <a:solidFill>
                    <a:schemeClr val="folHlink"/>
                  </a:solidFill>
                  <a:latin typeface="Times_CSX+" pitchFamily="2" charset="0"/>
                </a:rPr>
                <a:t>H</a:t>
              </a:r>
              <a:r>
                <a:rPr lang="en-US" altLang="en-US">
                  <a:solidFill>
                    <a:schemeClr val="folHlink"/>
                  </a:solidFill>
                  <a:latin typeface="Times Ext Roman" pitchFamily="18" charset="0"/>
                </a:rPr>
                <a:t>asan-i-Nahri, s. King of M. </a:t>
              </a:r>
              <a:r>
                <a:rPr lang="en-US" altLang="en-US" sz="2400" b="1">
                  <a:solidFill>
                    <a:schemeClr val="folHlink"/>
                  </a:solidFill>
                  <a:latin typeface="Times Ext Roman" pitchFamily="18" charset="0"/>
                </a:rPr>
                <a:t>1836/7-1879</a:t>
              </a:r>
            </a:p>
          </p:txBody>
        </p:sp>
        <p:grpSp>
          <p:nvGrpSpPr>
            <p:cNvPr id="157719" name="Group 1040">
              <a:extLst>
                <a:ext uri="{FF2B5EF4-FFF2-40B4-BE49-F238E27FC236}">
                  <a16:creationId xmlns:a16="http://schemas.microsoft.com/office/drawing/2014/main" id="{731F8BDB-0C4D-5435-A81C-F09AC54888A2}"/>
                </a:ext>
              </a:extLst>
            </p:cNvPr>
            <p:cNvGrpSpPr>
              <a:grpSpLocks/>
            </p:cNvGrpSpPr>
            <p:nvPr/>
          </p:nvGrpSpPr>
          <p:grpSpPr bwMode="auto">
            <a:xfrm>
              <a:off x="240" y="1392"/>
              <a:ext cx="5280" cy="432"/>
              <a:chOff x="240" y="960"/>
              <a:chExt cx="5280" cy="432"/>
            </a:xfrm>
          </p:grpSpPr>
          <p:sp>
            <p:nvSpPr>
              <p:cNvPr id="157720" name="Text Box 1041">
                <a:extLst>
                  <a:ext uri="{FF2B5EF4-FFF2-40B4-BE49-F238E27FC236}">
                    <a16:creationId xmlns:a16="http://schemas.microsoft.com/office/drawing/2014/main" id="{24A5879F-F676-243D-5DD9-684723DEFA42}"/>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3</a:t>
                </a:r>
              </a:p>
            </p:txBody>
          </p:sp>
          <p:sp>
            <p:nvSpPr>
              <p:cNvPr id="157721" name="Rectangle 1042">
                <a:extLst>
                  <a:ext uri="{FF2B5EF4-FFF2-40B4-BE49-F238E27FC236}">
                    <a16:creationId xmlns:a16="http://schemas.microsoft.com/office/drawing/2014/main" id="{63D8CC91-5749-C68D-0E3B-10138EB4047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57702" name="Group 1043">
            <a:extLst>
              <a:ext uri="{FF2B5EF4-FFF2-40B4-BE49-F238E27FC236}">
                <a16:creationId xmlns:a16="http://schemas.microsoft.com/office/drawing/2014/main" id="{31DDEFBB-1F0C-B13D-9ADC-9DCB22849AE2}"/>
              </a:ext>
            </a:extLst>
          </p:cNvPr>
          <p:cNvGrpSpPr>
            <a:grpSpLocks/>
          </p:cNvGrpSpPr>
          <p:nvPr/>
        </p:nvGrpSpPr>
        <p:grpSpPr bwMode="auto">
          <a:xfrm>
            <a:off x="381000" y="3581400"/>
            <a:ext cx="8534400" cy="685800"/>
            <a:chOff x="240" y="1392"/>
            <a:chExt cx="5376" cy="432"/>
          </a:xfrm>
        </p:grpSpPr>
        <p:sp>
          <p:nvSpPr>
            <p:cNvPr id="157714" name="Text Box 1044">
              <a:extLst>
                <a:ext uri="{FF2B5EF4-FFF2-40B4-BE49-F238E27FC236}">
                  <a16:creationId xmlns:a16="http://schemas.microsoft.com/office/drawing/2014/main" id="{F2713BE5-F897-0516-6293-836D66ADF07B}"/>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_CSX+" pitchFamily="2" charset="0"/>
                </a:rPr>
                <a:t>H</a:t>
              </a:r>
              <a:r>
                <a:rPr lang="en-US" altLang="en-US">
                  <a:solidFill>
                    <a:schemeClr val="folHlink"/>
                  </a:solidFill>
                  <a:latin typeface="Times Ext Roman" pitchFamily="18" charset="0"/>
                </a:rPr>
                <a:t>ájí Mírzá Abu’l-</a:t>
              </a:r>
              <a:r>
                <a:rPr lang="en-US" altLang="en-US">
                  <a:solidFill>
                    <a:schemeClr val="folHlink"/>
                  </a:solidFill>
                  <a:latin typeface="Times_CSX+" pitchFamily="2" charset="0"/>
                </a:rPr>
                <a:t>Hasan-i-Ardik</a:t>
              </a:r>
              <a:r>
                <a:rPr lang="en-US" altLang="en-US">
                  <a:solidFill>
                    <a:schemeClr val="folHlink"/>
                  </a:solidFill>
                  <a:latin typeface="Times Ext Roman" pitchFamily="18" charset="0"/>
                </a:rPr>
                <a:t>ání </a:t>
              </a:r>
              <a:r>
                <a:rPr lang="en-US" altLang="en-US" sz="2400" b="1">
                  <a:solidFill>
                    <a:schemeClr val="folHlink"/>
                  </a:solidFill>
                  <a:latin typeface="Times Ext Roman" pitchFamily="18" charset="0"/>
                </a:rPr>
                <a:t>1832-1928</a:t>
              </a:r>
              <a:endParaRPr lang="en-US" altLang="en-US">
                <a:solidFill>
                  <a:schemeClr val="folHlink"/>
                </a:solidFill>
                <a:latin typeface="Times Ext Roman" pitchFamily="18" charset="0"/>
              </a:endParaRPr>
            </a:p>
          </p:txBody>
        </p:sp>
        <p:grpSp>
          <p:nvGrpSpPr>
            <p:cNvPr id="157715" name="Group 1045">
              <a:extLst>
                <a:ext uri="{FF2B5EF4-FFF2-40B4-BE49-F238E27FC236}">
                  <a16:creationId xmlns:a16="http://schemas.microsoft.com/office/drawing/2014/main" id="{625C4B9A-6306-171E-982F-DB969E9D5545}"/>
                </a:ext>
              </a:extLst>
            </p:cNvPr>
            <p:cNvGrpSpPr>
              <a:grpSpLocks/>
            </p:cNvGrpSpPr>
            <p:nvPr/>
          </p:nvGrpSpPr>
          <p:grpSpPr bwMode="auto">
            <a:xfrm>
              <a:off x="240" y="1392"/>
              <a:ext cx="5280" cy="432"/>
              <a:chOff x="240" y="960"/>
              <a:chExt cx="5280" cy="432"/>
            </a:xfrm>
          </p:grpSpPr>
          <p:sp>
            <p:nvSpPr>
              <p:cNvPr id="157716" name="Text Box 1046">
                <a:extLst>
                  <a:ext uri="{FF2B5EF4-FFF2-40B4-BE49-F238E27FC236}">
                    <a16:creationId xmlns:a16="http://schemas.microsoft.com/office/drawing/2014/main" id="{0201CB3D-D871-3BD1-D1D8-8096E7C639B0}"/>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4</a:t>
                </a:r>
              </a:p>
            </p:txBody>
          </p:sp>
          <p:sp>
            <p:nvSpPr>
              <p:cNvPr id="157717" name="Rectangle 1047">
                <a:extLst>
                  <a:ext uri="{FF2B5EF4-FFF2-40B4-BE49-F238E27FC236}">
                    <a16:creationId xmlns:a16="http://schemas.microsoft.com/office/drawing/2014/main" id="{3FD8CD73-330C-7B42-0E58-6400382BAA5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57703" name="Group 1048">
            <a:extLst>
              <a:ext uri="{FF2B5EF4-FFF2-40B4-BE49-F238E27FC236}">
                <a16:creationId xmlns:a16="http://schemas.microsoft.com/office/drawing/2014/main" id="{F0B50C42-2566-9EE3-A480-B206A9457B5B}"/>
              </a:ext>
            </a:extLst>
          </p:cNvPr>
          <p:cNvGrpSpPr>
            <a:grpSpLocks/>
          </p:cNvGrpSpPr>
          <p:nvPr/>
        </p:nvGrpSpPr>
        <p:grpSpPr bwMode="auto">
          <a:xfrm>
            <a:off x="381000" y="4267200"/>
            <a:ext cx="8534400" cy="685800"/>
            <a:chOff x="240" y="1392"/>
            <a:chExt cx="5376" cy="432"/>
          </a:xfrm>
        </p:grpSpPr>
        <p:sp>
          <p:nvSpPr>
            <p:cNvPr id="157710" name="Text Box 1049">
              <a:extLst>
                <a:ext uri="{FF2B5EF4-FFF2-40B4-BE49-F238E27FC236}">
                  <a16:creationId xmlns:a16="http://schemas.microsoft.com/office/drawing/2014/main" id="{A40575D4-B124-9EBE-EF3C-0D39C4ADE0F0}"/>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Abu’l-</a:t>
              </a:r>
              <a:r>
                <a:rPr lang="en-US" altLang="en-US">
                  <a:solidFill>
                    <a:schemeClr val="folHlink"/>
                  </a:solidFill>
                  <a:latin typeface="Times_CSX+" pitchFamily="2" charset="0"/>
                </a:rPr>
                <a:t>Fadl-i-Gulp</a:t>
              </a:r>
              <a:r>
                <a:rPr lang="en-US" altLang="en-US">
                  <a:solidFill>
                    <a:schemeClr val="folHlink"/>
                  </a:solidFill>
                  <a:latin typeface="Times Ext Roman" pitchFamily="18" charset="0"/>
                </a:rPr>
                <a:t>áygání	1844-1914</a:t>
              </a:r>
            </a:p>
          </p:txBody>
        </p:sp>
        <p:grpSp>
          <p:nvGrpSpPr>
            <p:cNvPr id="157711" name="Group 1050">
              <a:extLst>
                <a:ext uri="{FF2B5EF4-FFF2-40B4-BE49-F238E27FC236}">
                  <a16:creationId xmlns:a16="http://schemas.microsoft.com/office/drawing/2014/main" id="{966F05AA-C35C-BD66-416E-877F4A8495CB}"/>
                </a:ext>
              </a:extLst>
            </p:cNvPr>
            <p:cNvGrpSpPr>
              <a:grpSpLocks/>
            </p:cNvGrpSpPr>
            <p:nvPr/>
          </p:nvGrpSpPr>
          <p:grpSpPr bwMode="auto">
            <a:xfrm>
              <a:off x="240" y="1392"/>
              <a:ext cx="5280" cy="432"/>
              <a:chOff x="240" y="960"/>
              <a:chExt cx="5280" cy="432"/>
            </a:xfrm>
          </p:grpSpPr>
          <p:sp>
            <p:nvSpPr>
              <p:cNvPr id="157712" name="Text Box 1051">
                <a:extLst>
                  <a:ext uri="{FF2B5EF4-FFF2-40B4-BE49-F238E27FC236}">
                    <a16:creationId xmlns:a16="http://schemas.microsoft.com/office/drawing/2014/main" id="{78A30D65-7FC4-410B-74C0-C2C3B2AD0973}"/>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5</a:t>
                </a:r>
              </a:p>
            </p:txBody>
          </p:sp>
          <p:sp>
            <p:nvSpPr>
              <p:cNvPr id="157713" name="Rectangle 1052">
                <a:extLst>
                  <a:ext uri="{FF2B5EF4-FFF2-40B4-BE49-F238E27FC236}">
                    <a16:creationId xmlns:a16="http://schemas.microsoft.com/office/drawing/2014/main" id="{E6088058-8B51-9CEE-8253-DD20BFCD3B09}"/>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08253" name="Group 1053">
            <a:extLst>
              <a:ext uri="{FF2B5EF4-FFF2-40B4-BE49-F238E27FC236}">
                <a16:creationId xmlns:a16="http://schemas.microsoft.com/office/drawing/2014/main" id="{DAA79FFF-8C68-1E8F-206C-F4B32DF2720F}"/>
              </a:ext>
            </a:extLst>
          </p:cNvPr>
          <p:cNvGrpSpPr>
            <a:grpSpLocks/>
          </p:cNvGrpSpPr>
          <p:nvPr/>
        </p:nvGrpSpPr>
        <p:grpSpPr bwMode="auto">
          <a:xfrm>
            <a:off x="381000" y="4953000"/>
            <a:ext cx="8534400" cy="685800"/>
            <a:chOff x="240" y="1392"/>
            <a:chExt cx="5376" cy="432"/>
          </a:xfrm>
        </p:grpSpPr>
        <p:sp>
          <p:nvSpPr>
            <p:cNvPr id="157706" name="Text Box 1054">
              <a:extLst>
                <a:ext uri="{FF2B5EF4-FFF2-40B4-BE49-F238E27FC236}">
                  <a16:creationId xmlns:a16="http://schemas.microsoft.com/office/drawing/2014/main" id="{3B02C728-0CD9-D64C-90F0-8AF49B0D5931}"/>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Mírzá ‘Alí-Muh</a:t>
              </a:r>
              <a:r>
                <a:rPr lang="en-US" altLang="en-US">
                  <a:solidFill>
                    <a:srgbClr val="FFCC00"/>
                  </a:solidFill>
                  <a:latin typeface="Times_CSX+" pitchFamily="2" charset="0"/>
                </a:rPr>
                <a:t>ammad, s. Varq</a:t>
              </a:r>
              <a:r>
                <a:rPr lang="en-US" altLang="en-US">
                  <a:solidFill>
                    <a:srgbClr val="FFCC00"/>
                  </a:solidFill>
                  <a:latin typeface="Times Ext Roman" pitchFamily="18" charset="0"/>
                </a:rPr>
                <a:t>á c1846-1896</a:t>
              </a:r>
            </a:p>
          </p:txBody>
        </p:sp>
        <p:grpSp>
          <p:nvGrpSpPr>
            <p:cNvPr id="157707" name="Group 1055">
              <a:extLst>
                <a:ext uri="{FF2B5EF4-FFF2-40B4-BE49-F238E27FC236}">
                  <a16:creationId xmlns:a16="http://schemas.microsoft.com/office/drawing/2014/main" id="{63D3CC86-9926-4379-60A1-F4F1A16631B9}"/>
                </a:ext>
              </a:extLst>
            </p:cNvPr>
            <p:cNvGrpSpPr>
              <a:grpSpLocks/>
            </p:cNvGrpSpPr>
            <p:nvPr/>
          </p:nvGrpSpPr>
          <p:grpSpPr bwMode="auto">
            <a:xfrm>
              <a:off x="240" y="1392"/>
              <a:ext cx="5280" cy="432"/>
              <a:chOff x="240" y="960"/>
              <a:chExt cx="5280" cy="432"/>
            </a:xfrm>
          </p:grpSpPr>
          <p:sp>
            <p:nvSpPr>
              <p:cNvPr id="157708" name="Text Box 1056">
                <a:extLst>
                  <a:ext uri="{FF2B5EF4-FFF2-40B4-BE49-F238E27FC236}">
                    <a16:creationId xmlns:a16="http://schemas.microsoft.com/office/drawing/2014/main" id="{2C6F2C15-B2ED-0CD0-9DD9-1237D673BB4E}"/>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CC00"/>
                    </a:solidFill>
                    <a:latin typeface="Times Ext Roman" pitchFamily="18" charset="0"/>
                  </a:rPr>
                  <a:t>6</a:t>
                </a:r>
              </a:p>
            </p:txBody>
          </p:sp>
          <p:sp>
            <p:nvSpPr>
              <p:cNvPr id="157709" name="Rectangle 1057">
                <a:extLst>
                  <a:ext uri="{FF2B5EF4-FFF2-40B4-BE49-F238E27FC236}">
                    <a16:creationId xmlns:a16="http://schemas.microsoft.com/office/drawing/2014/main" id="{8C92A803-6D83-6489-C3FE-EC22DB5BFC13}"/>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57705" name="Rectangle 1058">
            <a:extLst>
              <a:ext uri="{FF2B5EF4-FFF2-40B4-BE49-F238E27FC236}">
                <a16:creationId xmlns:a16="http://schemas.microsoft.com/office/drawing/2014/main" id="{04B3718F-56CD-35CC-3549-1EBCA072E6DA}"/>
              </a:ext>
            </a:extLst>
          </p:cNvPr>
          <p:cNvSpPr>
            <a:spLocks noChangeArrowheads="1"/>
          </p:cNvSpPr>
          <p:nvPr/>
        </p:nvSpPr>
        <p:spPr bwMode="auto">
          <a:xfrm>
            <a:off x="0" y="304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folHlink"/>
                </a:solidFill>
                <a:latin typeface="Times Ext Roman" pitchFamily="18" charset="0"/>
              </a:rPr>
              <a:t>CHART OF THE NINETEEN APOSTLES OF 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8253"/>
                                        </p:tgtEl>
                                        <p:attrNameLst>
                                          <p:attrName>style.visibility</p:attrName>
                                        </p:attrNameLst>
                                      </p:cBhvr>
                                      <p:to>
                                        <p:strVal val="visible"/>
                                      </p:to>
                                    </p:set>
                                    <p:animEffect transition="in" filter="dissolve">
                                      <p:cBhvr>
                                        <p:cTn id="7" dur="500"/>
                                        <p:tgtEl>
                                          <p:spTgt spid="308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5" name="Picture 2">
            <a:extLst>
              <a:ext uri="{FF2B5EF4-FFF2-40B4-BE49-F238E27FC236}">
                <a16:creationId xmlns:a16="http://schemas.microsoft.com/office/drawing/2014/main" id="{79B347EB-7D59-2464-05D3-3A801D7FA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0D40E898-BAA9-FA8B-CC67-28D3A496231D}"/>
              </a:ext>
            </a:extLst>
          </p:cNvPr>
          <p:cNvSpPr txBox="1">
            <a:spLocks noChangeArrowheads="1"/>
          </p:cNvSpPr>
          <p:nvPr/>
        </p:nvSpPr>
        <p:spPr bwMode="auto">
          <a:xfrm>
            <a:off x="0" y="4191000"/>
            <a:ext cx="9144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5400" b="1">
                <a:solidFill>
                  <a:srgbClr val="FF0000"/>
                </a:solidFill>
                <a:latin typeface="Monotype Corsiva" panose="03010101010201010101" pitchFamily="66" charset="0"/>
              </a:rPr>
              <a:t>Mírzá ‘Alí-Muhammad</a:t>
            </a:r>
          </a:p>
        </p:txBody>
      </p:sp>
      <p:sp>
        <p:nvSpPr>
          <p:cNvPr id="16388" name="Text Box 4">
            <a:extLst>
              <a:ext uri="{FF2B5EF4-FFF2-40B4-BE49-F238E27FC236}">
                <a16:creationId xmlns:a16="http://schemas.microsoft.com/office/drawing/2014/main" id="{799324F4-6DB7-9882-73F2-71B4EACF7D1E}"/>
              </a:ext>
            </a:extLst>
          </p:cNvPr>
          <p:cNvSpPr txBox="1">
            <a:spLocks noChangeArrowheads="1"/>
          </p:cNvSpPr>
          <p:nvPr/>
        </p:nvSpPr>
        <p:spPr bwMode="auto">
          <a:xfrm>
            <a:off x="1219200" y="5029200"/>
            <a:ext cx="6705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FF00"/>
                </a:solidFill>
                <a:latin typeface="Monotype Corsiva" panose="03010101010201010101" pitchFamily="66" charset="0"/>
              </a:rPr>
              <a:t>Surnamed Varqá -”Dove”</a:t>
            </a:r>
          </a:p>
        </p:txBody>
      </p:sp>
      <p:sp>
        <p:nvSpPr>
          <p:cNvPr id="16389" name="Text Box 5">
            <a:extLst>
              <a:ext uri="{FF2B5EF4-FFF2-40B4-BE49-F238E27FC236}">
                <a16:creationId xmlns:a16="http://schemas.microsoft.com/office/drawing/2014/main" id="{FF918D34-32A5-7994-B880-FF4D434E6647}"/>
              </a:ext>
            </a:extLst>
          </p:cNvPr>
          <p:cNvSpPr txBox="1">
            <a:spLocks noChangeArrowheads="1"/>
          </p:cNvSpPr>
          <p:nvPr/>
        </p:nvSpPr>
        <p:spPr bwMode="auto">
          <a:xfrm>
            <a:off x="8001000" y="381000"/>
            <a:ext cx="9144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dissolve">
                                      <p:cBhvr>
                                        <p:cTn id="7" dur="500"/>
                                        <p:tgtEl>
                                          <p:spTgt spid="16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16387"/>
                                        </p:tgtEl>
                                        <p:attrNameLst>
                                          <p:attrName>style.visibility</p:attrName>
                                        </p:attrNameLst>
                                      </p:cBhvr>
                                      <p:to>
                                        <p:strVal val="visible"/>
                                      </p:to>
                                    </p:set>
                                    <p:animEffect transition="in" filter="dissolve">
                                      <p:cBhvr>
                                        <p:cTn id="12" dur="300"/>
                                        <p:tgtEl>
                                          <p:spTgt spid="163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iterate type="wd">
                                    <p:tmPct val="100000"/>
                                  </p:iterate>
                                  <p:childTnLst>
                                    <p:set>
                                      <p:cBhvr>
                                        <p:cTn id="16" dur="1" fill="hold">
                                          <p:stCondLst>
                                            <p:cond delay="0"/>
                                          </p:stCondLst>
                                        </p:cTn>
                                        <p:tgtEl>
                                          <p:spTgt spid="16388"/>
                                        </p:tgtEl>
                                        <p:attrNameLst>
                                          <p:attrName>style.visibility</p:attrName>
                                        </p:attrNameLst>
                                      </p:cBhvr>
                                      <p:to>
                                        <p:strVal val="visible"/>
                                      </p:to>
                                    </p:set>
                                    <p:animEffect transition="in" filter="dissolve">
                                      <p:cBhvr>
                                        <p:cTn id="17" dur="3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autoUpdateAnimBg="0"/>
      <p:bldP spid="1638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3" name="Text Box 2">
            <a:extLst>
              <a:ext uri="{FF2B5EF4-FFF2-40B4-BE49-F238E27FC236}">
                <a16:creationId xmlns:a16="http://schemas.microsoft.com/office/drawing/2014/main" id="{FE37DCEF-213C-7BC7-BE74-B9336F421BE2}"/>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161794" name="Picture 3">
            <a:extLst>
              <a:ext uri="{FF2B5EF4-FFF2-40B4-BE49-F238E27FC236}">
                <a16:creationId xmlns:a16="http://schemas.microsoft.com/office/drawing/2014/main" id="{62B38BDA-A592-38D0-9763-7AE2EFCC6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525"/>
            <a:ext cx="78486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4">
            <a:extLst>
              <a:ext uri="{FF2B5EF4-FFF2-40B4-BE49-F238E27FC236}">
                <a16:creationId xmlns:a16="http://schemas.microsoft.com/office/drawing/2014/main" id="{1D098B9F-E842-EB43-A573-1FED01E41E98}"/>
              </a:ext>
            </a:extLst>
          </p:cNvPr>
          <p:cNvSpPr txBox="1">
            <a:spLocks noChangeArrowheads="1"/>
          </p:cNvSpPr>
          <p:nvPr/>
        </p:nvSpPr>
        <p:spPr bwMode="auto">
          <a:xfrm>
            <a:off x="6400800" y="2743200"/>
            <a:ext cx="2743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FFFF"/>
                </a:solidFill>
                <a:latin typeface="News701 BT" pitchFamily="18" charset="0"/>
              </a:rPr>
              <a:t>Mírzá ‘Alí-Muhammad “Varqá” (‘Dove’)</a:t>
            </a:r>
          </a:p>
        </p:txBody>
      </p:sp>
      <p:sp>
        <p:nvSpPr>
          <p:cNvPr id="161796" name="Text Box 5">
            <a:extLst>
              <a:ext uri="{FF2B5EF4-FFF2-40B4-BE49-F238E27FC236}">
                <a16:creationId xmlns:a16="http://schemas.microsoft.com/office/drawing/2014/main" id="{D47208D3-E323-AEBC-C78B-F8A6147137AA}"/>
              </a:ext>
            </a:extLst>
          </p:cNvPr>
          <p:cNvSpPr txBox="1">
            <a:spLocks noChangeArrowheads="1"/>
          </p:cNvSpPr>
          <p:nvPr/>
        </p:nvSpPr>
        <p:spPr bwMode="auto">
          <a:xfrm>
            <a:off x="0" y="685800"/>
            <a:ext cx="2438400" cy="47228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FFFF"/>
                </a:solidFill>
                <a:latin typeface="News701 BT" pitchFamily="18" charset="0"/>
              </a:rPr>
              <a:t>Rúhu’lláh “the Spirit of God”, i.e. Jesus</a:t>
            </a:r>
          </a:p>
          <a:p>
            <a:pPr algn="ctr" eaLnBrk="1" hangingPunct="1">
              <a:spcBef>
                <a:spcPct val="50000"/>
              </a:spcBef>
              <a:buFontTx/>
              <a:buNone/>
            </a:pPr>
            <a:r>
              <a:rPr lang="en-US" altLang="en-US" b="1">
                <a:solidFill>
                  <a:srgbClr val="FFFF00"/>
                </a:solidFill>
                <a:latin typeface="News701 BT" pitchFamily="18" charset="0"/>
              </a:rPr>
              <a:t>Age 12 martyred in 1896 in the prison of Tihran</a:t>
            </a:r>
          </a:p>
        </p:txBody>
      </p:sp>
      <p:sp>
        <p:nvSpPr>
          <p:cNvPr id="239622" name="Text Box 6">
            <a:extLst>
              <a:ext uri="{FF2B5EF4-FFF2-40B4-BE49-F238E27FC236}">
                <a16:creationId xmlns:a16="http://schemas.microsoft.com/office/drawing/2014/main" id="{D716891C-14AB-44E6-BBB7-93D377F396E9}"/>
              </a:ext>
            </a:extLst>
          </p:cNvPr>
          <p:cNvSpPr txBox="1">
            <a:spLocks noChangeArrowheads="1"/>
          </p:cNvSpPr>
          <p:nvPr/>
        </p:nvSpPr>
        <p:spPr bwMode="auto">
          <a:xfrm>
            <a:off x="0" y="6035675"/>
            <a:ext cx="9144000" cy="822325"/>
          </a:xfrm>
          <a:prstGeom prst="rect">
            <a:avLst/>
          </a:prstGeom>
          <a:noFill/>
          <a:ln>
            <a:noFill/>
          </a:ln>
          <a:effectLst>
            <a:outerShdw dist="35921"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Benguiat Bk BT" pitchFamily="18" charset="0"/>
              </a:rPr>
              <a:t>Bahá’u’lláh directed Varqá to get painting of Báb that’s now in the International Bahá’í Archives in Haifa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9622"/>
                                        </p:tgtEl>
                                        <p:attrNameLst>
                                          <p:attrName>style.visibility</p:attrName>
                                        </p:attrNameLst>
                                      </p:cBhvr>
                                      <p:to>
                                        <p:strVal val="visible"/>
                                      </p:to>
                                    </p:set>
                                    <p:animEffect transition="in" filter="dissolve">
                                      <p:cBhvr>
                                        <p:cTn id="7" dur="500"/>
                                        <p:tgtEl>
                                          <p:spTgt spid="23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Rectangle 1026">
            <a:extLst>
              <a:ext uri="{FF2B5EF4-FFF2-40B4-BE49-F238E27FC236}">
                <a16:creationId xmlns:a16="http://schemas.microsoft.com/office/drawing/2014/main" id="{3F2C0149-FE4A-5E2C-B702-93532B1F58B4}"/>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63842" name="Group 1027">
            <a:extLst>
              <a:ext uri="{FF2B5EF4-FFF2-40B4-BE49-F238E27FC236}">
                <a16:creationId xmlns:a16="http://schemas.microsoft.com/office/drawing/2014/main" id="{D281F89B-EEC8-E775-921C-36C067D32599}"/>
              </a:ext>
            </a:extLst>
          </p:cNvPr>
          <p:cNvGrpSpPr>
            <a:grpSpLocks/>
          </p:cNvGrpSpPr>
          <p:nvPr/>
        </p:nvGrpSpPr>
        <p:grpSpPr bwMode="auto">
          <a:xfrm>
            <a:off x="381000" y="1524000"/>
            <a:ext cx="8534400" cy="685800"/>
            <a:chOff x="240" y="960"/>
            <a:chExt cx="5376" cy="432"/>
          </a:xfrm>
        </p:grpSpPr>
        <p:sp>
          <p:nvSpPr>
            <p:cNvPr id="163875" name="Text Box 1028">
              <a:extLst>
                <a:ext uri="{FF2B5EF4-FFF2-40B4-BE49-F238E27FC236}">
                  <a16:creationId xmlns:a16="http://schemas.microsoft.com/office/drawing/2014/main" id="{B062CB14-396B-8211-EFFB-435035AD83E5}"/>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Músá, surnamed Áqáy-i-Kalím ?-1886/7</a:t>
              </a:r>
            </a:p>
          </p:txBody>
        </p:sp>
        <p:grpSp>
          <p:nvGrpSpPr>
            <p:cNvPr id="163876" name="Group 1029">
              <a:extLst>
                <a:ext uri="{FF2B5EF4-FFF2-40B4-BE49-F238E27FC236}">
                  <a16:creationId xmlns:a16="http://schemas.microsoft.com/office/drawing/2014/main" id="{07F81CE5-FAD0-684D-AA5A-9CA9F706E774}"/>
                </a:ext>
              </a:extLst>
            </p:cNvPr>
            <p:cNvGrpSpPr>
              <a:grpSpLocks/>
            </p:cNvGrpSpPr>
            <p:nvPr/>
          </p:nvGrpSpPr>
          <p:grpSpPr bwMode="auto">
            <a:xfrm>
              <a:off x="240" y="960"/>
              <a:ext cx="5280" cy="432"/>
              <a:chOff x="240" y="960"/>
              <a:chExt cx="5280" cy="432"/>
            </a:xfrm>
          </p:grpSpPr>
          <p:sp>
            <p:nvSpPr>
              <p:cNvPr id="163877" name="Text Box 1030">
                <a:extLst>
                  <a:ext uri="{FF2B5EF4-FFF2-40B4-BE49-F238E27FC236}">
                    <a16:creationId xmlns:a16="http://schemas.microsoft.com/office/drawing/2014/main" id="{967CE778-539D-A5F5-55EC-C65A5275B758}"/>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1</a:t>
                </a:r>
              </a:p>
            </p:txBody>
          </p:sp>
          <p:sp>
            <p:nvSpPr>
              <p:cNvPr id="163878" name="Rectangle 1031">
                <a:extLst>
                  <a:ext uri="{FF2B5EF4-FFF2-40B4-BE49-F238E27FC236}">
                    <a16:creationId xmlns:a16="http://schemas.microsoft.com/office/drawing/2014/main" id="{58430375-2BE3-DF1F-CDF6-09BCB6737034}"/>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63843" name="Group 1032">
            <a:extLst>
              <a:ext uri="{FF2B5EF4-FFF2-40B4-BE49-F238E27FC236}">
                <a16:creationId xmlns:a16="http://schemas.microsoft.com/office/drawing/2014/main" id="{5F6DDE4A-444C-2420-DD95-DC218C619A02}"/>
              </a:ext>
            </a:extLst>
          </p:cNvPr>
          <p:cNvGrpSpPr>
            <a:grpSpLocks/>
          </p:cNvGrpSpPr>
          <p:nvPr/>
        </p:nvGrpSpPr>
        <p:grpSpPr bwMode="auto">
          <a:xfrm>
            <a:off x="381000" y="2209800"/>
            <a:ext cx="8534400" cy="685800"/>
            <a:chOff x="240" y="1392"/>
            <a:chExt cx="5376" cy="432"/>
          </a:xfrm>
        </p:grpSpPr>
        <p:sp>
          <p:nvSpPr>
            <p:cNvPr id="163871" name="Text Box 1033">
              <a:extLst>
                <a:ext uri="{FF2B5EF4-FFF2-40B4-BE49-F238E27FC236}">
                  <a16:creationId xmlns:a16="http://schemas.microsoft.com/office/drawing/2014/main" id="{066F1C38-AB2D-09B9-B52F-776722C3A363}"/>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Buzurg-i-Khurásání, s. Badí 		?-1869</a:t>
              </a:r>
            </a:p>
          </p:txBody>
        </p:sp>
        <p:grpSp>
          <p:nvGrpSpPr>
            <p:cNvPr id="163872" name="Group 1034">
              <a:extLst>
                <a:ext uri="{FF2B5EF4-FFF2-40B4-BE49-F238E27FC236}">
                  <a16:creationId xmlns:a16="http://schemas.microsoft.com/office/drawing/2014/main" id="{6CD5BE64-3C87-6EE7-26B9-7B562E85D693}"/>
                </a:ext>
              </a:extLst>
            </p:cNvPr>
            <p:cNvGrpSpPr>
              <a:grpSpLocks/>
            </p:cNvGrpSpPr>
            <p:nvPr/>
          </p:nvGrpSpPr>
          <p:grpSpPr bwMode="auto">
            <a:xfrm>
              <a:off x="240" y="1392"/>
              <a:ext cx="5280" cy="432"/>
              <a:chOff x="240" y="960"/>
              <a:chExt cx="5280" cy="432"/>
            </a:xfrm>
          </p:grpSpPr>
          <p:sp>
            <p:nvSpPr>
              <p:cNvPr id="163873" name="Text Box 1035">
                <a:extLst>
                  <a:ext uri="{FF2B5EF4-FFF2-40B4-BE49-F238E27FC236}">
                    <a16:creationId xmlns:a16="http://schemas.microsoft.com/office/drawing/2014/main" id="{E6C9BD3F-C862-9BB9-02B8-5482BBCD9F04}"/>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2</a:t>
                </a:r>
              </a:p>
            </p:txBody>
          </p:sp>
          <p:sp>
            <p:nvSpPr>
              <p:cNvPr id="163874" name="Rectangle 1036">
                <a:extLst>
                  <a:ext uri="{FF2B5EF4-FFF2-40B4-BE49-F238E27FC236}">
                    <a16:creationId xmlns:a16="http://schemas.microsoft.com/office/drawing/2014/main" id="{0CECF7C2-AEEB-DCA7-E4EC-1DEAB6C4966A}"/>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63844" name="Text Box 1037">
            <a:extLst>
              <a:ext uri="{FF2B5EF4-FFF2-40B4-BE49-F238E27FC236}">
                <a16:creationId xmlns:a16="http://schemas.microsoft.com/office/drawing/2014/main" id="{6181A1DC-DD86-2779-7630-FFDF29E4C7F0}"/>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1 OF 3</a:t>
            </a:r>
          </a:p>
        </p:txBody>
      </p:sp>
      <p:grpSp>
        <p:nvGrpSpPr>
          <p:cNvPr id="163845" name="Group 1038">
            <a:extLst>
              <a:ext uri="{FF2B5EF4-FFF2-40B4-BE49-F238E27FC236}">
                <a16:creationId xmlns:a16="http://schemas.microsoft.com/office/drawing/2014/main" id="{76CD0658-6D4B-BE3E-108C-4C019ECCFF69}"/>
              </a:ext>
            </a:extLst>
          </p:cNvPr>
          <p:cNvGrpSpPr>
            <a:grpSpLocks/>
          </p:cNvGrpSpPr>
          <p:nvPr/>
        </p:nvGrpSpPr>
        <p:grpSpPr bwMode="auto">
          <a:xfrm>
            <a:off x="381000" y="2895600"/>
            <a:ext cx="8534400" cy="685800"/>
            <a:chOff x="240" y="1392"/>
            <a:chExt cx="5376" cy="432"/>
          </a:xfrm>
        </p:grpSpPr>
        <p:sp>
          <p:nvSpPr>
            <p:cNvPr id="163867" name="Text Box 1039">
              <a:extLst>
                <a:ext uri="{FF2B5EF4-FFF2-40B4-BE49-F238E27FC236}">
                  <a16:creationId xmlns:a16="http://schemas.microsoft.com/office/drawing/2014/main" id="{1D450F48-F2A2-FAC6-FAE2-A4A889A908B5}"/>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Siyyid </a:t>
              </a:r>
              <a:r>
                <a:rPr lang="en-US" altLang="en-US">
                  <a:solidFill>
                    <a:schemeClr val="folHlink"/>
                  </a:solidFill>
                  <a:latin typeface="Times_CSX+" pitchFamily="2" charset="0"/>
                </a:rPr>
                <a:t>H</a:t>
              </a:r>
              <a:r>
                <a:rPr lang="en-US" altLang="en-US">
                  <a:solidFill>
                    <a:schemeClr val="folHlink"/>
                  </a:solidFill>
                  <a:latin typeface="Times Ext Roman" pitchFamily="18" charset="0"/>
                </a:rPr>
                <a:t>asan-i-Nahri, s. King of M. </a:t>
              </a:r>
              <a:r>
                <a:rPr lang="en-US" altLang="en-US" sz="2400" b="1">
                  <a:solidFill>
                    <a:schemeClr val="folHlink"/>
                  </a:solidFill>
                  <a:latin typeface="Times Ext Roman" pitchFamily="18" charset="0"/>
                </a:rPr>
                <a:t>1836/7-1879</a:t>
              </a:r>
            </a:p>
          </p:txBody>
        </p:sp>
        <p:grpSp>
          <p:nvGrpSpPr>
            <p:cNvPr id="163868" name="Group 1040">
              <a:extLst>
                <a:ext uri="{FF2B5EF4-FFF2-40B4-BE49-F238E27FC236}">
                  <a16:creationId xmlns:a16="http://schemas.microsoft.com/office/drawing/2014/main" id="{59D466FF-8B20-8EAC-D455-9659F224FC9C}"/>
                </a:ext>
              </a:extLst>
            </p:cNvPr>
            <p:cNvGrpSpPr>
              <a:grpSpLocks/>
            </p:cNvGrpSpPr>
            <p:nvPr/>
          </p:nvGrpSpPr>
          <p:grpSpPr bwMode="auto">
            <a:xfrm>
              <a:off x="240" y="1392"/>
              <a:ext cx="5280" cy="432"/>
              <a:chOff x="240" y="960"/>
              <a:chExt cx="5280" cy="432"/>
            </a:xfrm>
          </p:grpSpPr>
          <p:sp>
            <p:nvSpPr>
              <p:cNvPr id="163869" name="Text Box 1041">
                <a:extLst>
                  <a:ext uri="{FF2B5EF4-FFF2-40B4-BE49-F238E27FC236}">
                    <a16:creationId xmlns:a16="http://schemas.microsoft.com/office/drawing/2014/main" id="{FB9E9B9F-2151-35B2-288C-5117DCB1EFF7}"/>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3</a:t>
                </a:r>
              </a:p>
            </p:txBody>
          </p:sp>
          <p:sp>
            <p:nvSpPr>
              <p:cNvPr id="163870" name="Rectangle 1042">
                <a:extLst>
                  <a:ext uri="{FF2B5EF4-FFF2-40B4-BE49-F238E27FC236}">
                    <a16:creationId xmlns:a16="http://schemas.microsoft.com/office/drawing/2014/main" id="{D790903D-F2A6-4038-70AE-3C0C23C5152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63846" name="Group 1043">
            <a:extLst>
              <a:ext uri="{FF2B5EF4-FFF2-40B4-BE49-F238E27FC236}">
                <a16:creationId xmlns:a16="http://schemas.microsoft.com/office/drawing/2014/main" id="{49242FD8-5982-715A-CBCF-304F3FC72DA1}"/>
              </a:ext>
            </a:extLst>
          </p:cNvPr>
          <p:cNvGrpSpPr>
            <a:grpSpLocks/>
          </p:cNvGrpSpPr>
          <p:nvPr/>
        </p:nvGrpSpPr>
        <p:grpSpPr bwMode="auto">
          <a:xfrm>
            <a:off x="381000" y="3581400"/>
            <a:ext cx="8534400" cy="685800"/>
            <a:chOff x="240" y="1392"/>
            <a:chExt cx="5376" cy="432"/>
          </a:xfrm>
        </p:grpSpPr>
        <p:sp>
          <p:nvSpPr>
            <p:cNvPr id="163863" name="Text Box 1044">
              <a:extLst>
                <a:ext uri="{FF2B5EF4-FFF2-40B4-BE49-F238E27FC236}">
                  <a16:creationId xmlns:a16="http://schemas.microsoft.com/office/drawing/2014/main" id="{AB773F4D-558D-416C-E29D-797C15A32D3F}"/>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_CSX+" pitchFamily="2" charset="0"/>
                </a:rPr>
                <a:t>H</a:t>
              </a:r>
              <a:r>
                <a:rPr lang="en-US" altLang="en-US">
                  <a:solidFill>
                    <a:schemeClr val="folHlink"/>
                  </a:solidFill>
                  <a:latin typeface="Times Ext Roman" pitchFamily="18" charset="0"/>
                </a:rPr>
                <a:t>ájí Mírzá Abu’l-</a:t>
              </a:r>
              <a:r>
                <a:rPr lang="en-US" altLang="en-US">
                  <a:solidFill>
                    <a:schemeClr val="folHlink"/>
                  </a:solidFill>
                  <a:latin typeface="Times_CSX+" pitchFamily="2" charset="0"/>
                </a:rPr>
                <a:t>Hasan-i-Ardik</a:t>
              </a:r>
              <a:r>
                <a:rPr lang="en-US" altLang="en-US">
                  <a:solidFill>
                    <a:schemeClr val="folHlink"/>
                  </a:solidFill>
                  <a:latin typeface="Times Ext Roman" pitchFamily="18" charset="0"/>
                </a:rPr>
                <a:t>ání </a:t>
              </a:r>
              <a:r>
                <a:rPr lang="en-US" altLang="en-US" sz="2400" b="1">
                  <a:solidFill>
                    <a:schemeClr val="folHlink"/>
                  </a:solidFill>
                  <a:latin typeface="Times Ext Roman" pitchFamily="18" charset="0"/>
                </a:rPr>
                <a:t>1832-1928</a:t>
              </a:r>
              <a:endParaRPr lang="en-US" altLang="en-US">
                <a:solidFill>
                  <a:schemeClr val="folHlink"/>
                </a:solidFill>
                <a:latin typeface="Times Ext Roman" pitchFamily="18" charset="0"/>
              </a:endParaRPr>
            </a:p>
          </p:txBody>
        </p:sp>
        <p:grpSp>
          <p:nvGrpSpPr>
            <p:cNvPr id="163864" name="Group 1045">
              <a:extLst>
                <a:ext uri="{FF2B5EF4-FFF2-40B4-BE49-F238E27FC236}">
                  <a16:creationId xmlns:a16="http://schemas.microsoft.com/office/drawing/2014/main" id="{6E65AA99-1F46-BE48-5CC5-CD0C13111469}"/>
                </a:ext>
              </a:extLst>
            </p:cNvPr>
            <p:cNvGrpSpPr>
              <a:grpSpLocks/>
            </p:cNvGrpSpPr>
            <p:nvPr/>
          </p:nvGrpSpPr>
          <p:grpSpPr bwMode="auto">
            <a:xfrm>
              <a:off x="240" y="1392"/>
              <a:ext cx="5280" cy="432"/>
              <a:chOff x="240" y="960"/>
              <a:chExt cx="5280" cy="432"/>
            </a:xfrm>
          </p:grpSpPr>
          <p:sp>
            <p:nvSpPr>
              <p:cNvPr id="163865" name="Text Box 1046">
                <a:extLst>
                  <a:ext uri="{FF2B5EF4-FFF2-40B4-BE49-F238E27FC236}">
                    <a16:creationId xmlns:a16="http://schemas.microsoft.com/office/drawing/2014/main" id="{8A8E8087-F4AA-6B40-C09D-F44E822B421B}"/>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4</a:t>
                </a:r>
              </a:p>
            </p:txBody>
          </p:sp>
          <p:sp>
            <p:nvSpPr>
              <p:cNvPr id="163866" name="Rectangle 1047">
                <a:extLst>
                  <a:ext uri="{FF2B5EF4-FFF2-40B4-BE49-F238E27FC236}">
                    <a16:creationId xmlns:a16="http://schemas.microsoft.com/office/drawing/2014/main" id="{F1FB751C-50C9-D216-0E0C-08CC5F275BC4}"/>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63847" name="Group 1048">
            <a:extLst>
              <a:ext uri="{FF2B5EF4-FFF2-40B4-BE49-F238E27FC236}">
                <a16:creationId xmlns:a16="http://schemas.microsoft.com/office/drawing/2014/main" id="{573EFA5B-A0C6-76EB-C055-3A1954F93488}"/>
              </a:ext>
            </a:extLst>
          </p:cNvPr>
          <p:cNvGrpSpPr>
            <a:grpSpLocks/>
          </p:cNvGrpSpPr>
          <p:nvPr/>
        </p:nvGrpSpPr>
        <p:grpSpPr bwMode="auto">
          <a:xfrm>
            <a:off x="381000" y="4267200"/>
            <a:ext cx="8534400" cy="685800"/>
            <a:chOff x="240" y="1392"/>
            <a:chExt cx="5376" cy="432"/>
          </a:xfrm>
        </p:grpSpPr>
        <p:sp>
          <p:nvSpPr>
            <p:cNvPr id="163859" name="Text Box 1049">
              <a:extLst>
                <a:ext uri="{FF2B5EF4-FFF2-40B4-BE49-F238E27FC236}">
                  <a16:creationId xmlns:a16="http://schemas.microsoft.com/office/drawing/2014/main" id="{D3ED384D-0BCA-7A2F-57CB-1D4BC4E2807C}"/>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Abu’l-</a:t>
              </a:r>
              <a:r>
                <a:rPr lang="en-US" altLang="en-US">
                  <a:solidFill>
                    <a:schemeClr val="folHlink"/>
                  </a:solidFill>
                  <a:latin typeface="Times_CSX+" pitchFamily="2" charset="0"/>
                </a:rPr>
                <a:t>Fadl-i-Gulp</a:t>
              </a:r>
              <a:r>
                <a:rPr lang="en-US" altLang="en-US">
                  <a:solidFill>
                    <a:schemeClr val="folHlink"/>
                  </a:solidFill>
                  <a:latin typeface="Times Ext Roman" pitchFamily="18" charset="0"/>
                </a:rPr>
                <a:t>áygání	1844-1914</a:t>
              </a:r>
            </a:p>
          </p:txBody>
        </p:sp>
        <p:grpSp>
          <p:nvGrpSpPr>
            <p:cNvPr id="163860" name="Group 1050">
              <a:extLst>
                <a:ext uri="{FF2B5EF4-FFF2-40B4-BE49-F238E27FC236}">
                  <a16:creationId xmlns:a16="http://schemas.microsoft.com/office/drawing/2014/main" id="{26278D33-E7C9-ACE4-45B8-30D8713270A5}"/>
                </a:ext>
              </a:extLst>
            </p:cNvPr>
            <p:cNvGrpSpPr>
              <a:grpSpLocks/>
            </p:cNvGrpSpPr>
            <p:nvPr/>
          </p:nvGrpSpPr>
          <p:grpSpPr bwMode="auto">
            <a:xfrm>
              <a:off x="240" y="1392"/>
              <a:ext cx="5280" cy="432"/>
              <a:chOff x="240" y="960"/>
              <a:chExt cx="5280" cy="432"/>
            </a:xfrm>
          </p:grpSpPr>
          <p:sp>
            <p:nvSpPr>
              <p:cNvPr id="163861" name="Text Box 1051">
                <a:extLst>
                  <a:ext uri="{FF2B5EF4-FFF2-40B4-BE49-F238E27FC236}">
                    <a16:creationId xmlns:a16="http://schemas.microsoft.com/office/drawing/2014/main" id="{CCF76767-0E11-741C-2365-EE1518B9ACF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5</a:t>
                </a:r>
              </a:p>
            </p:txBody>
          </p:sp>
          <p:sp>
            <p:nvSpPr>
              <p:cNvPr id="163862" name="Rectangle 1052">
                <a:extLst>
                  <a:ext uri="{FF2B5EF4-FFF2-40B4-BE49-F238E27FC236}">
                    <a16:creationId xmlns:a16="http://schemas.microsoft.com/office/drawing/2014/main" id="{1B0748AB-2087-B06E-C92C-849646781C56}"/>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63848" name="Group 1053">
            <a:extLst>
              <a:ext uri="{FF2B5EF4-FFF2-40B4-BE49-F238E27FC236}">
                <a16:creationId xmlns:a16="http://schemas.microsoft.com/office/drawing/2014/main" id="{588AB505-D4D5-952F-A04B-15D97C809480}"/>
              </a:ext>
            </a:extLst>
          </p:cNvPr>
          <p:cNvGrpSpPr>
            <a:grpSpLocks/>
          </p:cNvGrpSpPr>
          <p:nvPr/>
        </p:nvGrpSpPr>
        <p:grpSpPr bwMode="auto">
          <a:xfrm>
            <a:off x="381000" y="4953000"/>
            <a:ext cx="8534400" cy="685800"/>
            <a:chOff x="240" y="1392"/>
            <a:chExt cx="5376" cy="432"/>
          </a:xfrm>
        </p:grpSpPr>
        <p:sp>
          <p:nvSpPr>
            <p:cNvPr id="163855" name="Text Box 1054">
              <a:extLst>
                <a:ext uri="{FF2B5EF4-FFF2-40B4-BE49-F238E27FC236}">
                  <a16:creationId xmlns:a16="http://schemas.microsoft.com/office/drawing/2014/main" id="{ABDA55EC-FE58-CB3D-14B6-D568F3572EF5}"/>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Mírzá ‘Alí-Muh</a:t>
              </a:r>
              <a:r>
                <a:rPr lang="en-US" altLang="en-US">
                  <a:solidFill>
                    <a:schemeClr val="folHlink"/>
                  </a:solidFill>
                  <a:latin typeface="Times_CSX+" pitchFamily="2" charset="0"/>
                </a:rPr>
                <a:t>ammad, s. Varq</a:t>
              </a:r>
              <a:r>
                <a:rPr lang="en-US" altLang="en-US">
                  <a:solidFill>
                    <a:schemeClr val="folHlink"/>
                  </a:solidFill>
                  <a:latin typeface="Times Ext Roman" pitchFamily="18" charset="0"/>
                </a:rPr>
                <a:t>á c1846-1896</a:t>
              </a:r>
            </a:p>
          </p:txBody>
        </p:sp>
        <p:grpSp>
          <p:nvGrpSpPr>
            <p:cNvPr id="163856" name="Group 1055">
              <a:extLst>
                <a:ext uri="{FF2B5EF4-FFF2-40B4-BE49-F238E27FC236}">
                  <a16:creationId xmlns:a16="http://schemas.microsoft.com/office/drawing/2014/main" id="{09A0C5F3-C80D-F10C-40F0-FAB26C80AA9D}"/>
                </a:ext>
              </a:extLst>
            </p:cNvPr>
            <p:cNvGrpSpPr>
              <a:grpSpLocks/>
            </p:cNvGrpSpPr>
            <p:nvPr/>
          </p:nvGrpSpPr>
          <p:grpSpPr bwMode="auto">
            <a:xfrm>
              <a:off x="240" y="1392"/>
              <a:ext cx="5280" cy="432"/>
              <a:chOff x="240" y="960"/>
              <a:chExt cx="5280" cy="432"/>
            </a:xfrm>
          </p:grpSpPr>
          <p:sp>
            <p:nvSpPr>
              <p:cNvPr id="163857" name="Text Box 1056">
                <a:extLst>
                  <a:ext uri="{FF2B5EF4-FFF2-40B4-BE49-F238E27FC236}">
                    <a16:creationId xmlns:a16="http://schemas.microsoft.com/office/drawing/2014/main" id="{00B6C8C9-5B84-5F9A-C8E3-D75E3006DE59}"/>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6</a:t>
                </a:r>
              </a:p>
            </p:txBody>
          </p:sp>
          <p:sp>
            <p:nvSpPr>
              <p:cNvPr id="163858" name="Rectangle 1057">
                <a:extLst>
                  <a:ext uri="{FF2B5EF4-FFF2-40B4-BE49-F238E27FC236}">
                    <a16:creationId xmlns:a16="http://schemas.microsoft.com/office/drawing/2014/main" id="{E2B89DCF-9C5F-D1D8-2B82-B7BE43082C6B}"/>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09282" name="Group 1058">
            <a:extLst>
              <a:ext uri="{FF2B5EF4-FFF2-40B4-BE49-F238E27FC236}">
                <a16:creationId xmlns:a16="http://schemas.microsoft.com/office/drawing/2014/main" id="{763B6280-3E95-F8A6-5232-71A60FD255CE}"/>
              </a:ext>
            </a:extLst>
          </p:cNvPr>
          <p:cNvGrpSpPr>
            <a:grpSpLocks/>
          </p:cNvGrpSpPr>
          <p:nvPr/>
        </p:nvGrpSpPr>
        <p:grpSpPr bwMode="auto">
          <a:xfrm>
            <a:off x="381000" y="5638800"/>
            <a:ext cx="8534400" cy="685800"/>
            <a:chOff x="240" y="1392"/>
            <a:chExt cx="5376" cy="432"/>
          </a:xfrm>
        </p:grpSpPr>
        <p:sp>
          <p:nvSpPr>
            <p:cNvPr id="163851" name="Text Box 1059">
              <a:extLst>
                <a:ext uri="{FF2B5EF4-FFF2-40B4-BE49-F238E27FC236}">
                  <a16:creationId xmlns:a16="http://schemas.microsoft.com/office/drawing/2014/main" id="{00DA4499-85BE-06E5-4D4C-DFF969438965}"/>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Mírzá Mah</a:t>
              </a:r>
              <a:r>
                <a:rPr lang="en-US" altLang="en-US">
                  <a:solidFill>
                    <a:schemeClr val="bg1"/>
                  </a:solidFill>
                  <a:latin typeface="Times_CSX+" pitchFamily="2" charset="0"/>
                </a:rPr>
                <a:t>m</a:t>
              </a:r>
              <a:r>
                <a:rPr lang="en-US" altLang="en-US">
                  <a:solidFill>
                    <a:schemeClr val="bg1"/>
                  </a:solidFill>
                  <a:latin typeface="Times Ext Roman" pitchFamily="18" charset="0"/>
                </a:rPr>
                <a:t>úd-i-Furú</a:t>
              </a:r>
              <a:r>
                <a:rPr lang="en-US" altLang="en-US" u="sng">
                  <a:solidFill>
                    <a:schemeClr val="bg1"/>
                  </a:solidFill>
                  <a:latin typeface="Times Ext Roman" pitchFamily="18" charset="0"/>
                </a:rPr>
                <a:t>gh</a:t>
              </a:r>
              <a:r>
                <a:rPr lang="en-US" altLang="en-US">
                  <a:solidFill>
                    <a:schemeClr val="bg1"/>
                  </a:solidFill>
                  <a:latin typeface="Times Ext Roman" pitchFamily="18" charset="0"/>
                </a:rPr>
                <a:t>í 		?-1927</a:t>
              </a:r>
            </a:p>
          </p:txBody>
        </p:sp>
        <p:grpSp>
          <p:nvGrpSpPr>
            <p:cNvPr id="163852" name="Group 1060">
              <a:extLst>
                <a:ext uri="{FF2B5EF4-FFF2-40B4-BE49-F238E27FC236}">
                  <a16:creationId xmlns:a16="http://schemas.microsoft.com/office/drawing/2014/main" id="{E0D2C0A7-1728-1568-0BB9-0227A78A4A05}"/>
                </a:ext>
              </a:extLst>
            </p:cNvPr>
            <p:cNvGrpSpPr>
              <a:grpSpLocks/>
            </p:cNvGrpSpPr>
            <p:nvPr/>
          </p:nvGrpSpPr>
          <p:grpSpPr bwMode="auto">
            <a:xfrm>
              <a:off x="240" y="1392"/>
              <a:ext cx="5280" cy="432"/>
              <a:chOff x="240" y="960"/>
              <a:chExt cx="5280" cy="432"/>
            </a:xfrm>
          </p:grpSpPr>
          <p:sp>
            <p:nvSpPr>
              <p:cNvPr id="163853" name="Text Box 1061">
                <a:extLst>
                  <a:ext uri="{FF2B5EF4-FFF2-40B4-BE49-F238E27FC236}">
                    <a16:creationId xmlns:a16="http://schemas.microsoft.com/office/drawing/2014/main" id="{D57F7A68-0E59-930E-BD03-C031CE5F3200}"/>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7</a:t>
                </a:r>
              </a:p>
            </p:txBody>
          </p:sp>
          <p:sp>
            <p:nvSpPr>
              <p:cNvPr id="163854" name="Rectangle 1062">
                <a:extLst>
                  <a:ext uri="{FF2B5EF4-FFF2-40B4-BE49-F238E27FC236}">
                    <a16:creationId xmlns:a16="http://schemas.microsoft.com/office/drawing/2014/main" id="{B6A87DE3-84F0-7B62-F01E-0590B72FB54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63850" name="Rectangle 1063">
            <a:extLst>
              <a:ext uri="{FF2B5EF4-FFF2-40B4-BE49-F238E27FC236}">
                <a16:creationId xmlns:a16="http://schemas.microsoft.com/office/drawing/2014/main" id="{394BFD1A-E531-17D6-2757-21E60D6C0FCB}"/>
              </a:ext>
            </a:extLst>
          </p:cNvPr>
          <p:cNvSpPr>
            <a:spLocks noChangeArrowheads="1"/>
          </p:cNvSpPr>
          <p:nvPr/>
        </p:nvSpPr>
        <p:spPr bwMode="auto">
          <a:xfrm>
            <a:off x="0" y="304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folHlink"/>
                </a:solidFill>
                <a:latin typeface="Times Ext Roman" pitchFamily="18" charset="0"/>
              </a:rPr>
              <a:t>CHART OF THE NINETEEN APOSTLES OF BAHÁ’U’LLÁH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9282"/>
                                        </p:tgtEl>
                                        <p:attrNameLst>
                                          <p:attrName>style.visibility</p:attrName>
                                        </p:attrNameLst>
                                      </p:cBhvr>
                                      <p:to>
                                        <p:strVal val="visible"/>
                                      </p:to>
                                    </p:set>
                                    <p:animEffect transition="in" filter="dissolve">
                                      <p:cBhvr>
                                        <p:cTn id="7" dur="500"/>
                                        <p:tgtEl>
                                          <p:spTgt spid="309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89" name="Picture 2">
            <a:extLst>
              <a:ext uri="{FF2B5EF4-FFF2-40B4-BE49-F238E27FC236}">
                <a16:creationId xmlns:a16="http://schemas.microsoft.com/office/drawing/2014/main" id="{F322588E-B234-A9AD-3F89-C3673F9D5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43497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a:extLst>
              <a:ext uri="{FF2B5EF4-FFF2-40B4-BE49-F238E27FC236}">
                <a16:creationId xmlns:a16="http://schemas.microsoft.com/office/drawing/2014/main" id="{FA5782CA-5310-3DEE-37D4-3A2F8B49F3D8}"/>
              </a:ext>
            </a:extLst>
          </p:cNvPr>
          <p:cNvSpPr txBox="1">
            <a:spLocks noChangeArrowheads="1"/>
          </p:cNvSpPr>
          <p:nvPr/>
        </p:nvSpPr>
        <p:spPr bwMode="auto">
          <a:xfrm>
            <a:off x="5029200" y="381000"/>
            <a:ext cx="3810000" cy="4484688"/>
          </a:xfrm>
          <a:prstGeom prst="rect">
            <a:avLst/>
          </a:prstGeom>
          <a:noFill/>
          <a:ln>
            <a:noFill/>
          </a:ln>
          <a:effectLst>
            <a:outerShdw dist="17961" dir="2700000" algn="ctr" rotWithShape="0">
              <a:srgbClr val="CC66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b="1">
                <a:solidFill>
                  <a:schemeClr val="accent1"/>
                </a:solidFill>
                <a:latin typeface="Times Ext Roman" pitchFamily="18" charset="0"/>
              </a:rPr>
              <a:t>Mírzá Mah</a:t>
            </a:r>
            <a:r>
              <a:rPr lang="en-US" altLang="en-US" sz="4800" b="1">
                <a:solidFill>
                  <a:schemeClr val="accent1"/>
                </a:solidFill>
                <a:latin typeface="Times_CSX+" pitchFamily="2" charset="0"/>
              </a:rPr>
              <a:t>m</a:t>
            </a:r>
            <a:r>
              <a:rPr lang="en-US" altLang="en-US" sz="4800" b="1">
                <a:solidFill>
                  <a:schemeClr val="accent1"/>
                </a:solidFill>
                <a:latin typeface="Times Ext Roman" pitchFamily="18" charset="0"/>
              </a:rPr>
              <a:t>úd-i-Furú</a:t>
            </a:r>
            <a:r>
              <a:rPr lang="en-US" altLang="en-US" sz="4800" b="1" u="sng">
                <a:solidFill>
                  <a:schemeClr val="accent1"/>
                </a:solidFill>
                <a:latin typeface="Times Ext Roman" pitchFamily="18" charset="0"/>
              </a:rPr>
              <a:t>gh</a:t>
            </a:r>
            <a:r>
              <a:rPr lang="en-US" altLang="en-US" sz="4800" b="1">
                <a:solidFill>
                  <a:schemeClr val="accent1"/>
                </a:solidFill>
                <a:latin typeface="Times Ext Roman" pitchFamily="18" charset="0"/>
              </a:rPr>
              <a:t>í</a:t>
            </a:r>
          </a:p>
          <a:p>
            <a:pPr algn="ctr" eaLnBrk="1" hangingPunct="1">
              <a:spcBef>
                <a:spcPct val="50000"/>
              </a:spcBef>
              <a:buFontTx/>
              <a:buNone/>
            </a:pPr>
            <a:r>
              <a:rPr lang="en-US" altLang="en-US" sz="4800">
                <a:solidFill>
                  <a:schemeClr val="accent1"/>
                </a:solidFill>
                <a:latin typeface="Times_CSX+" pitchFamily="2" charset="0"/>
              </a:rPr>
              <a:t> </a:t>
            </a:r>
            <a:r>
              <a:rPr lang="en-US" altLang="en-US" sz="4800" b="1">
                <a:solidFill>
                  <a:schemeClr val="accent1"/>
                </a:solidFill>
                <a:latin typeface="Times_CSX+" pitchFamily="2" charset="0"/>
              </a:rPr>
              <a:t>b. D</a:t>
            </a:r>
            <a:r>
              <a:rPr lang="en-US" altLang="en-US" sz="4800" b="1">
                <a:solidFill>
                  <a:schemeClr val="accent1"/>
                </a:solidFill>
                <a:latin typeface="Times Ext Roman" pitchFamily="18" charset="0"/>
              </a:rPr>
              <a:t>ú</a:t>
            </a:r>
            <a:r>
              <a:rPr lang="en-US" altLang="en-US" sz="4800" b="1" u="sng">
                <a:solidFill>
                  <a:schemeClr val="accent1"/>
                </a:solidFill>
                <a:latin typeface="Times Ext Roman" pitchFamily="18" charset="0"/>
              </a:rPr>
              <a:t>gh</a:t>
            </a:r>
            <a:r>
              <a:rPr lang="en-US" altLang="en-US" sz="4800" b="1">
                <a:solidFill>
                  <a:schemeClr val="accent1"/>
                </a:solidFill>
                <a:latin typeface="Times Ext Roman" pitchFamily="18" charset="0"/>
              </a:rPr>
              <a:t>ábád</a:t>
            </a:r>
          </a:p>
          <a:p>
            <a:pPr algn="ctr" eaLnBrk="1" hangingPunct="1">
              <a:spcBef>
                <a:spcPct val="50000"/>
              </a:spcBef>
              <a:buFontTx/>
              <a:buNone/>
            </a:pPr>
            <a:r>
              <a:rPr lang="en-US" altLang="en-US" sz="4800" b="1">
                <a:solidFill>
                  <a:schemeClr val="accent1"/>
                </a:solidFill>
                <a:latin typeface="Times Ext Roman" pitchFamily="18" charset="0"/>
              </a:rPr>
              <a:t> d. 1927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dissolve">
                                      <p:cBhvr>
                                        <p:cTn id="7"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37" name="Picture 1026">
            <a:extLst>
              <a:ext uri="{FF2B5EF4-FFF2-40B4-BE49-F238E27FC236}">
                <a16:creationId xmlns:a16="http://schemas.microsoft.com/office/drawing/2014/main" id="{909D5432-7ABE-6F69-042A-E50A0ECC1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Text Box 1027">
            <a:extLst>
              <a:ext uri="{FF2B5EF4-FFF2-40B4-BE49-F238E27FC236}">
                <a16:creationId xmlns:a16="http://schemas.microsoft.com/office/drawing/2014/main" id="{202CE088-17ED-49E0-9185-ED57B521653F}"/>
              </a:ext>
            </a:extLst>
          </p:cNvPr>
          <p:cNvSpPr txBox="1">
            <a:spLocks noChangeArrowheads="1"/>
          </p:cNvSpPr>
          <p:nvPr/>
        </p:nvSpPr>
        <p:spPr bwMode="auto">
          <a:xfrm>
            <a:off x="304800" y="762000"/>
            <a:ext cx="4572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Mírzá Mahmúd-i-Furú</a:t>
            </a:r>
            <a:r>
              <a:rPr lang="en-US" altLang="en-US" sz="4000" u="sng">
                <a:solidFill>
                  <a:schemeClr val="bg1"/>
                </a:solidFill>
                <a:latin typeface="Monotype Corsiva" panose="03010101010201010101" pitchFamily="66" charset="0"/>
              </a:rPr>
              <a:t>gh</a:t>
            </a:r>
            <a:r>
              <a:rPr lang="en-US" altLang="en-US" sz="4000">
                <a:solidFill>
                  <a:schemeClr val="bg1"/>
                </a:solidFill>
                <a:latin typeface="Monotype Corsiva" panose="03010101010201010101" pitchFamily="66" charset="0"/>
              </a:rPr>
              <a:t>í</a:t>
            </a:r>
          </a:p>
        </p:txBody>
      </p:sp>
      <p:sp>
        <p:nvSpPr>
          <p:cNvPr id="167939" name="Text Box 1028">
            <a:extLst>
              <a:ext uri="{FF2B5EF4-FFF2-40B4-BE49-F238E27FC236}">
                <a16:creationId xmlns:a16="http://schemas.microsoft.com/office/drawing/2014/main" id="{902BAC49-CD23-4F70-F3F8-2EEE7A953714}"/>
              </a:ext>
            </a:extLst>
          </p:cNvPr>
          <p:cNvSpPr txBox="1">
            <a:spLocks noChangeArrowheads="1"/>
          </p:cNvSpPr>
          <p:nvPr/>
        </p:nvSpPr>
        <p:spPr bwMode="auto">
          <a:xfrm>
            <a:off x="4495800" y="4648200"/>
            <a:ext cx="4648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Monotype Corsiva" panose="03010101010201010101" pitchFamily="66" charset="0"/>
              </a:rPr>
              <a:t>Also called Hájí Á</a:t>
            </a:r>
            <a:r>
              <a:rPr lang="en-US" altLang="en-US" sz="3600" u="sng">
                <a:solidFill>
                  <a:schemeClr val="bg1"/>
                </a:solidFill>
                <a:latin typeface="Monotype Corsiva" panose="03010101010201010101" pitchFamily="66" charset="0"/>
              </a:rPr>
              <a:t>kh</a:t>
            </a:r>
            <a:r>
              <a:rPr lang="en-US" altLang="en-US" sz="3600">
                <a:solidFill>
                  <a:schemeClr val="bg1"/>
                </a:solidFill>
                <a:latin typeface="Monotype Corsiva" panose="03010101010201010101" pitchFamily="66" charset="0"/>
              </a:rPr>
              <a:t>únd</a:t>
            </a:r>
          </a:p>
        </p:txBody>
      </p:sp>
      <p:sp>
        <p:nvSpPr>
          <p:cNvPr id="167940" name="Text Box 1029">
            <a:extLst>
              <a:ext uri="{FF2B5EF4-FFF2-40B4-BE49-F238E27FC236}">
                <a16:creationId xmlns:a16="http://schemas.microsoft.com/office/drawing/2014/main" id="{35AFCEF2-2D4D-4A76-AB5D-454A247F57E5}"/>
              </a:ext>
            </a:extLst>
          </p:cNvPr>
          <p:cNvSpPr txBox="1">
            <a:spLocks noChangeArrowheads="1"/>
          </p:cNvSpPr>
          <p:nvPr/>
        </p:nvSpPr>
        <p:spPr bwMode="auto">
          <a:xfrm>
            <a:off x="381000" y="22860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(7)</a:t>
            </a:r>
          </a:p>
        </p:txBody>
      </p:sp>
      <p:sp>
        <p:nvSpPr>
          <p:cNvPr id="167941" name="Text Box 1030">
            <a:extLst>
              <a:ext uri="{FF2B5EF4-FFF2-40B4-BE49-F238E27FC236}">
                <a16:creationId xmlns:a16="http://schemas.microsoft.com/office/drawing/2014/main" id="{2A119632-57B4-A1A7-0D09-0CCF647C2EBA}"/>
              </a:ext>
            </a:extLst>
          </p:cNvPr>
          <p:cNvSpPr txBox="1">
            <a:spLocks noChangeArrowheads="1"/>
          </p:cNvSpPr>
          <p:nvPr/>
        </p:nvSpPr>
        <p:spPr bwMode="auto">
          <a:xfrm>
            <a:off x="7010400" y="19812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(8)</a:t>
            </a:r>
          </a:p>
        </p:txBody>
      </p:sp>
      <p:sp>
        <p:nvSpPr>
          <p:cNvPr id="167942" name="Text Box 1031">
            <a:extLst>
              <a:ext uri="{FF2B5EF4-FFF2-40B4-BE49-F238E27FC236}">
                <a16:creationId xmlns:a16="http://schemas.microsoft.com/office/drawing/2014/main" id="{3187A68E-57CC-6027-06A4-3AC832B174B3}"/>
              </a:ext>
            </a:extLst>
          </p:cNvPr>
          <p:cNvSpPr txBox="1">
            <a:spLocks noChangeArrowheads="1"/>
          </p:cNvSpPr>
          <p:nvPr/>
        </p:nvSpPr>
        <p:spPr bwMode="auto">
          <a:xfrm>
            <a:off x="4267200" y="304800"/>
            <a:ext cx="4572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latin typeface="Monotype Corsiva" panose="03010101010201010101" pitchFamily="66" charset="0"/>
              </a:rPr>
              <a:t>Mullá ‘Alí-Akbar-i-</a:t>
            </a:r>
            <a:r>
              <a:rPr lang="en-US" altLang="en-US" sz="4000" u="sng">
                <a:solidFill>
                  <a:schemeClr val="bg1"/>
                </a:solidFill>
                <a:latin typeface="Monotype Corsiva" panose="03010101010201010101" pitchFamily="66" charset="0"/>
              </a:rPr>
              <a:t>Sh</a:t>
            </a:r>
            <a:r>
              <a:rPr lang="en-US" altLang="en-US" sz="4000">
                <a:solidFill>
                  <a:schemeClr val="bg1"/>
                </a:solidFill>
                <a:latin typeface="Monotype Corsiva" panose="03010101010201010101" pitchFamily="66" charset="0"/>
              </a:rPr>
              <a:t>ahmírzádí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326659"/>
                                        </p:tgtEl>
                                        <p:attrNameLst>
                                          <p:attrName>style.visibility</p:attrName>
                                        </p:attrNameLst>
                                      </p:cBhvr>
                                      <p:to>
                                        <p:strVal val="visible"/>
                                      </p:to>
                                    </p:set>
                                    <p:animEffect transition="in" filter="dissolve">
                                      <p:cBhvr>
                                        <p:cTn id="7" dur="300"/>
                                        <p:tgtEl>
                                          <p:spTgt spid="3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5" name="Picture 1026">
            <a:extLst>
              <a:ext uri="{FF2B5EF4-FFF2-40B4-BE49-F238E27FC236}">
                <a16:creationId xmlns:a16="http://schemas.microsoft.com/office/drawing/2014/main" id="{2ACC1127-28CF-EFD2-B4A9-BF03FD84B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4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1027">
            <a:extLst>
              <a:ext uri="{FF2B5EF4-FFF2-40B4-BE49-F238E27FC236}">
                <a16:creationId xmlns:a16="http://schemas.microsoft.com/office/drawing/2014/main" id="{B5DD6BFF-3C30-A3BA-B14A-A02EEAF681C3}"/>
              </a:ext>
            </a:extLst>
          </p:cNvPr>
          <p:cNvSpPr txBox="1">
            <a:spLocks noChangeArrowheads="1"/>
          </p:cNvSpPr>
          <p:nvPr/>
        </p:nvSpPr>
        <p:spPr bwMode="auto">
          <a:xfrm>
            <a:off x="6781800" y="4572000"/>
            <a:ext cx="2362200" cy="167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FFFF"/>
                </a:solidFill>
              </a:rPr>
              <a:t>(17) </a:t>
            </a:r>
            <a:r>
              <a:rPr lang="en-US" altLang="en-US" b="1" u="sng">
                <a:solidFill>
                  <a:srgbClr val="00FFFF"/>
                </a:solidFill>
              </a:rPr>
              <a:t>Sh</a:t>
            </a:r>
            <a:r>
              <a:rPr lang="en-US" altLang="en-US" b="1">
                <a:solidFill>
                  <a:srgbClr val="00FFFF"/>
                </a:solidFill>
              </a:rPr>
              <a:t>ay</a:t>
            </a:r>
            <a:r>
              <a:rPr lang="en-US" altLang="en-US" b="1" u="sng">
                <a:solidFill>
                  <a:srgbClr val="00FFFF"/>
                </a:solidFill>
              </a:rPr>
              <a:t>kh </a:t>
            </a:r>
            <a:r>
              <a:rPr lang="en-US" altLang="en-US" b="1">
                <a:solidFill>
                  <a:srgbClr val="00FFFF"/>
                </a:solidFill>
              </a:rPr>
              <a:t>Muhammad ‘Alí</a:t>
            </a:r>
            <a:r>
              <a:rPr lang="en-US" altLang="en-US" sz="4000">
                <a:solidFill>
                  <a:srgbClr val="00FFFF"/>
                </a:solidFill>
              </a:rPr>
              <a:t> </a:t>
            </a:r>
          </a:p>
        </p:txBody>
      </p:sp>
      <p:sp>
        <p:nvSpPr>
          <p:cNvPr id="169987" name="Text Box 1028">
            <a:extLst>
              <a:ext uri="{FF2B5EF4-FFF2-40B4-BE49-F238E27FC236}">
                <a16:creationId xmlns:a16="http://schemas.microsoft.com/office/drawing/2014/main" id="{A076D63B-DC2B-8C0E-A6DA-25537719A25E}"/>
              </a:ext>
            </a:extLst>
          </p:cNvPr>
          <p:cNvSpPr txBox="1">
            <a:spLocks noChangeArrowheads="1"/>
          </p:cNvSpPr>
          <p:nvPr/>
        </p:nvSpPr>
        <p:spPr bwMode="auto">
          <a:xfrm>
            <a:off x="152400" y="3048000"/>
            <a:ext cx="2133600" cy="167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00FFFF"/>
                </a:solidFill>
              </a:rPr>
              <a:t>(</a:t>
            </a:r>
            <a:r>
              <a:rPr lang="en-US" altLang="en-US" b="1">
                <a:solidFill>
                  <a:srgbClr val="00FFFF"/>
                </a:solidFill>
              </a:rPr>
              <a:t>7)</a:t>
            </a:r>
            <a:r>
              <a:rPr lang="en-US" altLang="en-US">
                <a:solidFill>
                  <a:srgbClr val="00FFFF"/>
                </a:solidFill>
              </a:rPr>
              <a:t> </a:t>
            </a:r>
            <a:r>
              <a:rPr lang="en-US" altLang="en-US" b="1">
                <a:solidFill>
                  <a:srgbClr val="00FFFF"/>
                </a:solidFill>
                <a:latin typeface="Times Ext Roman" pitchFamily="18" charset="0"/>
              </a:rPr>
              <a:t>Mírzá Mah</a:t>
            </a:r>
            <a:r>
              <a:rPr lang="en-US" altLang="en-US" b="1">
                <a:solidFill>
                  <a:srgbClr val="00FFFF"/>
                </a:solidFill>
                <a:latin typeface="Times_CSX+" pitchFamily="2" charset="0"/>
              </a:rPr>
              <a:t>m</a:t>
            </a:r>
            <a:r>
              <a:rPr lang="en-US" altLang="en-US" b="1">
                <a:solidFill>
                  <a:srgbClr val="00FFFF"/>
                </a:solidFill>
                <a:latin typeface="Times Ext Roman" pitchFamily="18" charset="0"/>
              </a:rPr>
              <a:t>úd-i-Furú</a:t>
            </a:r>
            <a:r>
              <a:rPr lang="en-US" altLang="en-US" b="1" u="sng">
                <a:solidFill>
                  <a:srgbClr val="00FFFF"/>
                </a:solidFill>
                <a:latin typeface="Times Ext Roman" pitchFamily="18" charset="0"/>
              </a:rPr>
              <a:t>gh</a:t>
            </a:r>
            <a:r>
              <a:rPr lang="en-US" altLang="en-US" b="1">
                <a:solidFill>
                  <a:srgbClr val="00FFFF"/>
                </a:solidFill>
                <a:latin typeface="Times Ext Roman" pitchFamily="18" charset="0"/>
              </a:rPr>
              <a:t>í</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3" name="Picture 6">
            <a:extLst>
              <a:ext uri="{FF2B5EF4-FFF2-40B4-BE49-F238E27FC236}">
                <a16:creationId xmlns:a16="http://schemas.microsoft.com/office/drawing/2014/main" id="{32D36BBB-D125-FE16-EEC4-8A804F5BC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493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7">
            <a:extLst>
              <a:ext uri="{FF2B5EF4-FFF2-40B4-BE49-F238E27FC236}">
                <a16:creationId xmlns:a16="http://schemas.microsoft.com/office/drawing/2014/main" id="{48D1A522-B4DA-5F7E-4784-4416459B1F15}"/>
              </a:ext>
            </a:extLst>
          </p:cNvPr>
          <p:cNvSpPr txBox="1">
            <a:spLocks noChangeArrowheads="1"/>
          </p:cNvSpPr>
          <p:nvPr/>
        </p:nvSpPr>
        <p:spPr bwMode="auto">
          <a:xfrm>
            <a:off x="1905000" y="5257800"/>
            <a:ext cx="4953000" cy="1552575"/>
          </a:xfrm>
          <a:prstGeom prst="rect">
            <a:avLst/>
          </a:prstGeom>
          <a:noFill/>
          <a:ln>
            <a:noFill/>
          </a:ln>
          <a:effectLst>
            <a:outerShdw dist="17961" dir="2700000" algn="ctr" rotWithShape="0">
              <a:srgbClr val="0099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Benguiat Bk BT" pitchFamily="18" charset="0"/>
              </a:rPr>
              <a:t>Informed new Shah, Muzaffarid’d-Dín, of the Bahá’í teachings who looked favorable upon them (1896)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dissolve">
                                      <p:cBhvr>
                                        <p:cTn id="7"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1" name="Text Box 1026">
            <a:extLst>
              <a:ext uri="{FF2B5EF4-FFF2-40B4-BE49-F238E27FC236}">
                <a16:creationId xmlns:a16="http://schemas.microsoft.com/office/drawing/2014/main" id="{2115B947-9855-E070-ED3E-0D64ED6A524A}"/>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174082" name="Rectangle 1027">
            <a:extLst>
              <a:ext uri="{FF2B5EF4-FFF2-40B4-BE49-F238E27FC236}">
                <a16:creationId xmlns:a16="http://schemas.microsoft.com/office/drawing/2014/main" id="{F61A0C09-C885-A85D-7409-CC7CFEF79786}"/>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74083" name="Group 1028">
            <a:extLst>
              <a:ext uri="{FF2B5EF4-FFF2-40B4-BE49-F238E27FC236}">
                <a16:creationId xmlns:a16="http://schemas.microsoft.com/office/drawing/2014/main" id="{F166FB56-10B4-D89B-8CBC-AA84AE5584F5}"/>
              </a:ext>
            </a:extLst>
          </p:cNvPr>
          <p:cNvGrpSpPr>
            <a:grpSpLocks/>
          </p:cNvGrpSpPr>
          <p:nvPr/>
        </p:nvGrpSpPr>
        <p:grpSpPr bwMode="auto">
          <a:xfrm>
            <a:off x="381000" y="1524000"/>
            <a:ext cx="8534400" cy="685800"/>
            <a:chOff x="240" y="960"/>
            <a:chExt cx="5376" cy="432"/>
          </a:xfrm>
        </p:grpSpPr>
        <p:sp>
          <p:nvSpPr>
            <p:cNvPr id="174085" name="Text Box 1029">
              <a:extLst>
                <a:ext uri="{FF2B5EF4-FFF2-40B4-BE49-F238E27FC236}">
                  <a16:creationId xmlns:a16="http://schemas.microsoft.com/office/drawing/2014/main" id="{7003338F-67C2-A2C4-4507-EA56E726B361}"/>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bg1"/>
                  </a:solidFill>
                  <a:latin typeface="Times Ext Roman" pitchFamily="18" charset="0"/>
                </a:rPr>
                <a:t>Mullá ‘Alí-Akbar-i-</a:t>
              </a:r>
              <a:r>
                <a:rPr lang="en-US" altLang="en-US" u="sng">
                  <a:solidFill>
                    <a:schemeClr val="bg1"/>
                  </a:solidFill>
                  <a:latin typeface="Times Ext Roman" pitchFamily="18" charset="0"/>
                </a:rPr>
                <a:t>Sh</a:t>
              </a:r>
              <a:r>
                <a:rPr lang="en-US" altLang="en-US">
                  <a:solidFill>
                    <a:schemeClr val="bg1"/>
                  </a:solidFill>
                  <a:latin typeface="Times Ext Roman" pitchFamily="18" charset="0"/>
                </a:rPr>
                <a:t>ahmírzádí	1842/3-1910</a:t>
              </a:r>
            </a:p>
          </p:txBody>
        </p:sp>
        <p:grpSp>
          <p:nvGrpSpPr>
            <p:cNvPr id="174086" name="Group 1030">
              <a:extLst>
                <a:ext uri="{FF2B5EF4-FFF2-40B4-BE49-F238E27FC236}">
                  <a16:creationId xmlns:a16="http://schemas.microsoft.com/office/drawing/2014/main" id="{74B8F901-3CB2-8138-2105-A5A5111F764A}"/>
                </a:ext>
              </a:extLst>
            </p:cNvPr>
            <p:cNvGrpSpPr>
              <a:grpSpLocks/>
            </p:cNvGrpSpPr>
            <p:nvPr/>
          </p:nvGrpSpPr>
          <p:grpSpPr bwMode="auto">
            <a:xfrm>
              <a:off x="240" y="960"/>
              <a:ext cx="5280" cy="432"/>
              <a:chOff x="240" y="960"/>
              <a:chExt cx="5280" cy="432"/>
            </a:xfrm>
          </p:grpSpPr>
          <p:sp>
            <p:nvSpPr>
              <p:cNvPr id="174087" name="Text Box 1031">
                <a:extLst>
                  <a:ext uri="{FF2B5EF4-FFF2-40B4-BE49-F238E27FC236}">
                    <a16:creationId xmlns:a16="http://schemas.microsoft.com/office/drawing/2014/main" id="{A0A75E74-328B-6319-F1BF-65F97B1F7A77}"/>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bg1"/>
                    </a:solidFill>
                    <a:latin typeface="Times Ext Roman" pitchFamily="18" charset="0"/>
                  </a:rPr>
                  <a:t>8</a:t>
                </a:r>
              </a:p>
            </p:txBody>
          </p:sp>
          <p:sp>
            <p:nvSpPr>
              <p:cNvPr id="174088" name="Rectangle 1032">
                <a:extLst>
                  <a:ext uri="{FF2B5EF4-FFF2-40B4-BE49-F238E27FC236}">
                    <a16:creationId xmlns:a16="http://schemas.microsoft.com/office/drawing/2014/main" id="{BF1D8ADC-D9DE-D191-9F63-75CD0923E31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74084" name="Text Box 1063">
            <a:extLst>
              <a:ext uri="{FF2B5EF4-FFF2-40B4-BE49-F238E27FC236}">
                <a16:creationId xmlns:a16="http://schemas.microsoft.com/office/drawing/2014/main" id="{0DA7A653-5FDA-32EC-13A3-FD37147D862C}"/>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1026">
            <a:extLst>
              <a:ext uri="{FF2B5EF4-FFF2-40B4-BE49-F238E27FC236}">
                <a16:creationId xmlns:a16="http://schemas.microsoft.com/office/drawing/2014/main" id="{A2F3BD08-8E4B-FD8F-1E5F-A4E51C532B50}"/>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8674" name="Picture 1027">
            <a:extLst>
              <a:ext uri="{FF2B5EF4-FFF2-40B4-BE49-F238E27FC236}">
                <a16:creationId xmlns:a16="http://schemas.microsoft.com/office/drawing/2014/main" id="{21B65778-733F-3B86-FA60-542C6F02D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6129" name="Group 1028">
            <a:extLst>
              <a:ext uri="{FF2B5EF4-FFF2-40B4-BE49-F238E27FC236}">
                <a16:creationId xmlns:a16="http://schemas.microsoft.com/office/drawing/2014/main" id="{D2554F8F-DFAF-6591-1FDE-EA3845C89F29}"/>
              </a:ext>
            </a:extLst>
          </p:cNvPr>
          <p:cNvGrpSpPr>
            <a:grpSpLocks/>
          </p:cNvGrpSpPr>
          <p:nvPr/>
        </p:nvGrpSpPr>
        <p:grpSpPr bwMode="auto">
          <a:xfrm>
            <a:off x="0" y="0"/>
            <a:ext cx="4849813" cy="6858000"/>
            <a:chOff x="1296" y="216"/>
            <a:chExt cx="2750" cy="3888"/>
          </a:xfrm>
        </p:grpSpPr>
        <p:sp>
          <p:nvSpPr>
            <p:cNvPr id="176132" name="Oval 1027">
              <a:extLst>
                <a:ext uri="{FF2B5EF4-FFF2-40B4-BE49-F238E27FC236}">
                  <a16:creationId xmlns:a16="http://schemas.microsoft.com/office/drawing/2014/main" id="{38F9183B-1DAA-4618-C3D6-5E2D84E5C1B6}"/>
                </a:ext>
              </a:extLst>
            </p:cNvPr>
            <p:cNvSpPr>
              <a:spLocks noChangeArrowheads="1"/>
            </p:cNvSpPr>
            <p:nvPr/>
          </p:nvSpPr>
          <p:spPr bwMode="auto">
            <a:xfrm>
              <a:off x="1296" y="864"/>
              <a:ext cx="2717" cy="2717"/>
            </a:xfrm>
            <a:prstGeom prst="ellipse">
              <a:avLst/>
            </a:pr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pic>
          <p:nvPicPr>
            <p:cNvPr id="176133" name="Picture 1026">
              <a:extLst>
                <a:ext uri="{FF2B5EF4-FFF2-40B4-BE49-F238E27FC236}">
                  <a16:creationId xmlns:a16="http://schemas.microsoft.com/office/drawing/2014/main" id="{A366AE99-8EE2-1CEB-3B06-BC6CBED59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 y="216"/>
              <a:ext cx="2333"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05" name="Text Box 1029">
            <a:extLst>
              <a:ext uri="{FF2B5EF4-FFF2-40B4-BE49-F238E27FC236}">
                <a16:creationId xmlns:a16="http://schemas.microsoft.com/office/drawing/2014/main" id="{34B29FCF-BD57-54D7-AF76-4E4438CA4FEB}"/>
              </a:ext>
            </a:extLst>
          </p:cNvPr>
          <p:cNvSpPr txBox="1">
            <a:spLocks noChangeArrowheads="1"/>
          </p:cNvSpPr>
          <p:nvPr/>
        </p:nvSpPr>
        <p:spPr bwMode="auto">
          <a:xfrm>
            <a:off x="228600" y="1828800"/>
            <a:ext cx="4191000" cy="4049713"/>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chemeClr val="bg1"/>
                </a:solidFill>
                <a:latin typeface="Times Ext Roman" pitchFamily="18" charset="0"/>
              </a:rPr>
              <a:t>Mullá ‘Alí-Akbar-i-</a:t>
            </a:r>
            <a:r>
              <a:rPr lang="en-US" altLang="en-US" sz="4000" b="1" u="sng">
                <a:solidFill>
                  <a:schemeClr val="bg1"/>
                </a:solidFill>
                <a:latin typeface="Times Ext Roman" pitchFamily="18" charset="0"/>
              </a:rPr>
              <a:t>Sh</a:t>
            </a:r>
            <a:r>
              <a:rPr lang="en-US" altLang="en-US" sz="4000" b="1">
                <a:solidFill>
                  <a:schemeClr val="bg1"/>
                </a:solidFill>
                <a:latin typeface="Times Ext Roman" pitchFamily="18" charset="0"/>
              </a:rPr>
              <a:t>ahmírzádí</a:t>
            </a:r>
          </a:p>
          <a:p>
            <a:pPr algn="ctr" eaLnBrk="1" hangingPunct="1">
              <a:spcBef>
                <a:spcPct val="50000"/>
              </a:spcBef>
              <a:buFontTx/>
              <a:buNone/>
            </a:pPr>
            <a:r>
              <a:rPr lang="en-US" altLang="en-US" sz="2400" b="1">
                <a:solidFill>
                  <a:schemeClr val="bg1"/>
                </a:solidFill>
                <a:latin typeface="Times Ext Roman" pitchFamily="18" charset="0"/>
              </a:rPr>
              <a:t>Known as Hájí</a:t>
            </a:r>
          </a:p>
          <a:p>
            <a:pPr algn="ctr" eaLnBrk="1" hangingPunct="1">
              <a:spcBef>
                <a:spcPct val="50000"/>
              </a:spcBef>
              <a:buFontTx/>
              <a:buNone/>
            </a:pPr>
            <a:r>
              <a:rPr lang="en-US" altLang="en-US" sz="2400" b="1">
                <a:solidFill>
                  <a:schemeClr val="bg1"/>
                </a:solidFill>
                <a:latin typeface="Times Ext Roman" pitchFamily="18" charset="0"/>
              </a:rPr>
              <a:t>Akhund</a:t>
            </a:r>
          </a:p>
          <a:p>
            <a:pPr algn="ctr" eaLnBrk="1" hangingPunct="1">
              <a:spcBef>
                <a:spcPct val="50000"/>
              </a:spcBef>
              <a:buFontTx/>
              <a:buNone/>
            </a:pPr>
            <a:r>
              <a:rPr lang="en-US" altLang="en-US" sz="2400" b="1">
                <a:solidFill>
                  <a:schemeClr val="bg1"/>
                </a:solidFill>
                <a:latin typeface="Times Ext Roman" pitchFamily="18" charset="0"/>
              </a:rPr>
              <a:t>1842/3-1910</a:t>
            </a:r>
          </a:p>
          <a:p>
            <a:pPr algn="ctr" eaLnBrk="1" hangingPunct="1">
              <a:spcBef>
                <a:spcPct val="50000"/>
              </a:spcBef>
              <a:buFontTx/>
              <a:buNone/>
            </a:pPr>
            <a:r>
              <a:rPr lang="en-US" altLang="en-US" sz="2400" b="1">
                <a:solidFill>
                  <a:schemeClr val="bg1"/>
                </a:solidFill>
                <a:latin typeface="Times Ext Roman" pitchFamily="18" charset="0"/>
              </a:rPr>
              <a:t>b. </a:t>
            </a:r>
            <a:r>
              <a:rPr lang="en-US" altLang="en-US" sz="2400" b="1" u="sng">
                <a:solidFill>
                  <a:schemeClr val="bg1"/>
                </a:solidFill>
                <a:latin typeface="Times Ext Roman" pitchFamily="18" charset="0"/>
              </a:rPr>
              <a:t>Sh</a:t>
            </a:r>
            <a:r>
              <a:rPr lang="en-US" altLang="en-US" sz="2400" b="1">
                <a:solidFill>
                  <a:schemeClr val="bg1"/>
                </a:solidFill>
                <a:latin typeface="Times Ext Roman" pitchFamily="18" charset="0"/>
              </a:rPr>
              <a:t>ahmírzád</a:t>
            </a:r>
          </a:p>
          <a:p>
            <a:pPr algn="ctr" eaLnBrk="1" hangingPunct="1">
              <a:spcBef>
                <a:spcPct val="50000"/>
              </a:spcBef>
              <a:buFontTx/>
              <a:buNone/>
            </a:pPr>
            <a:r>
              <a:rPr lang="en-US" altLang="en-US" sz="2400">
                <a:solidFill>
                  <a:schemeClr val="bg1"/>
                </a:solidFill>
                <a:latin typeface="Times Ext Roman" pitchFamily="18" charset="0"/>
              </a:rPr>
              <a:t>d. </a:t>
            </a:r>
            <a:r>
              <a:rPr lang="en-US" altLang="en-US" sz="2400" b="1">
                <a:solidFill>
                  <a:schemeClr val="bg1"/>
                </a:solidFill>
                <a:latin typeface="Times_CSX+" pitchFamily="2" charset="0"/>
              </a:rPr>
              <a:t>Tihr</a:t>
            </a:r>
            <a:r>
              <a:rPr lang="en-US" altLang="en-US" sz="2400" b="1">
                <a:solidFill>
                  <a:schemeClr val="bg1"/>
                </a:solidFill>
                <a:latin typeface="Times Ext Roman" pitchFamily="18" charset="0"/>
              </a:rPr>
              <a:t>á</a:t>
            </a:r>
            <a:r>
              <a:rPr lang="en-US" altLang="en-US" sz="2400" b="1">
                <a:solidFill>
                  <a:schemeClr val="bg1"/>
                </a:solidFill>
                <a:latin typeface="Times_CSX+" pitchFamily="2" charset="0"/>
              </a:rPr>
              <a:t>n</a:t>
            </a:r>
          </a:p>
        </p:txBody>
      </p:sp>
      <p:sp>
        <p:nvSpPr>
          <p:cNvPr id="153606" name="Text Box 1030">
            <a:extLst>
              <a:ext uri="{FF2B5EF4-FFF2-40B4-BE49-F238E27FC236}">
                <a16:creationId xmlns:a16="http://schemas.microsoft.com/office/drawing/2014/main" id="{ADB67566-83E3-393C-6A6F-E2242227617B}"/>
              </a:ext>
            </a:extLst>
          </p:cNvPr>
          <p:cNvSpPr txBox="1">
            <a:spLocks noChangeArrowheads="1"/>
          </p:cNvSpPr>
          <p:nvPr/>
        </p:nvSpPr>
        <p:spPr bwMode="auto">
          <a:xfrm>
            <a:off x="4648200" y="152400"/>
            <a:ext cx="4038600" cy="6672263"/>
          </a:xfrm>
          <a:prstGeom prst="rect">
            <a:avLst/>
          </a:prstGeom>
          <a:noFill/>
          <a:ln>
            <a:noFill/>
          </a:ln>
          <a:effectLst>
            <a:outerShdw dist="17961" dir="2700000" algn="ctr" rotWithShape="0">
              <a:srgbClr val="0099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cs typeface="Times New Roman" panose="02020603050405020304" pitchFamily="18" charset="0"/>
              </a:rPr>
              <a:t>“This honored man was successful in converting a multitude. For the sake of God he cast all caution aside, as he  hastened along the ways of love.  He became as one frenzied, as a vagrant and one known to be mad.” </a:t>
            </a:r>
          </a:p>
          <a:p>
            <a:pPr algn="ctr" eaLnBrk="1" hangingPunct="1">
              <a:spcBef>
                <a:spcPct val="50000"/>
              </a:spcBef>
              <a:buFontTx/>
              <a:buNone/>
            </a:pPr>
            <a:r>
              <a:rPr lang="en-US" altLang="en-US" b="1">
                <a:solidFill>
                  <a:schemeClr val="bg1"/>
                </a:solidFill>
                <a:cs typeface="Times New Roman" panose="02020603050405020304" pitchFamily="18" charset="0"/>
              </a:rPr>
              <a:t>–’Abdu’l-Bahá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05"/>
                                        </p:tgtEl>
                                        <p:attrNameLst>
                                          <p:attrName>style.visibility</p:attrName>
                                        </p:attrNameLst>
                                      </p:cBhvr>
                                      <p:to>
                                        <p:strVal val="visible"/>
                                      </p:to>
                                    </p:set>
                                    <p:animEffect transition="in" filter="dissolve">
                                      <p:cBhvr>
                                        <p:cTn id="7" dur="500"/>
                                        <p:tgtEl>
                                          <p:spTgt spid="153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06"/>
                                        </p:tgtEl>
                                        <p:attrNameLst>
                                          <p:attrName>style.visibility</p:attrName>
                                        </p:attrNameLst>
                                      </p:cBhvr>
                                      <p:to>
                                        <p:strVal val="visible"/>
                                      </p:to>
                                    </p:set>
                                    <p:animEffect transition="in" filter="dissolve">
                                      <p:cBhvr>
                                        <p:cTn id="12" dur="500"/>
                                        <p:tgtEl>
                                          <p:spTgt spid="153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autoUpdateAnimBg="0"/>
      <p:bldP spid="153606"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5EB67F63-562B-AB4E-C409-64217F8F6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Text Box 3">
            <a:extLst>
              <a:ext uri="{FF2B5EF4-FFF2-40B4-BE49-F238E27FC236}">
                <a16:creationId xmlns:a16="http://schemas.microsoft.com/office/drawing/2014/main" id="{370817EA-6274-46FE-A1CB-ACB967260D64}"/>
              </a:ext>
            </a:extLst>
          </p:cNvPr>
          <p:cNvSpPr txBox="1">
            <a:spLocks noChangeArrowheads="1"/>
          </p:cNvSpPr>
          <p:nvPr/>
        </p:nvSpPr>
        <p:spPr bwMode="auto">
          <a:xfrm>
            <a:off x="304800" y="762000"/>
            <a:ext cx="4572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chemeClr val="bg1"/>
                </a:solidFill>
                <a:latin typeface="Monotype Corsiva" panose="03010101010201010101" pitchFamily="66" charset="0"/>
              </a:rPr>
              <a:t>Mírzá Mahmúd-i-Furú</a:t>
            </a:r>
            <a:r>
              <a:rPr lang="en-US" altLang="en-US" sz="4000" b="1" u="sng">
                <a:solidFill>
                  <a:schemeClr val="bg1"/>
                </a:solidFill>
                <a:latin typeface="Monotype Corsiva" panose="03010101010201010101" pitchFamily="66" charset="0"/>
              </a:rPr>
              <a:t>gh</a:t>
            </a:r>
            <a:r>
              <a:rPr lang="en-US" altLang="en-US" sz="4000" b="1">
                <a:solidFill>
                  <a:schemeClr val="bg1"/>
                </a:solidFill>
                <a:latin typeface="Monotype Corsiva" panose="03010101010201010101" pitchFamily="66" charset="0"/>
              </a:rPr>
              <a:t>í</a:t>
            </a:r>
          </a:p>
        </p:txBody>
      </p:sp>
      <p:sp>
        <p:nvSpPr>
          <p:cNvPr id="8196" name="Text Box 4">
            <a:extLst>
              <a:ext uri="{FF2B5EF4-FFF2-40B4-BE49-F238E27FC236}">
                <a16:creationId xmlns:a16="http://schemas.microsoft.com/office/drawing/2014/main" id="{F5CD210F-2C66-0AE1-F96F-B29A46506190}"/>
              </a:ext>
            </a:extLst>
          </p:cNvPr>
          <p:cNvSpPr txBox="1">
            <a:spLocks noChangeArrowheads="1"/>
          </p:cNvSpPr>
          <p:nvPr/>
        </p:nvSpPr>
        <p:spPr bwMode="auto">
          <a:xfrm>
            <a:off x="4495800" y="4648200"/>
            <a:ext cx="4648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Monotype Corsiva" panose="03010101010201010101" pitchFamily="66" charset="0"/>
              </a:rPr>
              <a:t>Also called Hájí Á</a:t>
            </a:r>
            <a:r>
              <a:rPr lang="en-US" altLang="en-US" sz="3600" u="sng">
                <a:solidFill>
                  <a:schemeClr val="bg1"/>
                </a:solidFill>
                <a:latin typeface="Monotype Corsiva" panose="03010101010201010101" pitchFamily="66" charset="0"/>
              </a:rPr>
              <a:t>kh</a:t>
            </a:r>
            <a:r>
              <a:rPr lang="en-US" altLang="en-US" sz="3600">
                <a:solidFill>
                  <a:schemeClr val="bg1"/>
                </a:solidFill>
                <a:latin typeface="Monotype Corsiva" panose="03010101010201010101" pitchFamily="66" charset="0"/>
              </a:rPr>
              <a:t>únd</a:t>
            </a:r>
          </a:p>
        </p:txBody>
      </p:sp>
      <p:sp>
        <p:nvSpPr>
          <p:cNvPr id="178180" name="Text Box 5">
            <a:extLst>
              <a:ext uri="{FF2B5EF4-FFF2-40B4-BE49-F238E27FC236}">
                <a16:creationId xmlns:a16="http://schemas.microsoft.com/office/drawing/2014/main" id="{EC8E8715-B711-86A1-D58A-1D45C334BF3C}"/>
              </a:ext>
            </a:extLst>
          </p:cNvPr>
          <p:cNvSpPr txBox="1">
            <a:spLocks noChangeArrowheads="1"/>
          </p:cNvSpPr>
          <p:nvPr/>
        </p:nvSpPr>
        <p:spPr bwMode="auto">
          <a:xfrm>
            <a:off x="381000" y="22860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(7)</a:t>
            </a:r>
          </a:p>
        </p:txBody>
      </p:sp>
      <p:sp>
        <p:nvSpPr>
          <p:cNvPr id="178181" name="Text Box 6">
            <a:extLst>
              <a:ext uri="{FF2B5EF4-FFF2-40B4-BE49-F238E27FC236}">
                <a16:creationId xmlns:a16="http://schemas.microsoft.com/office/drawing/2014/main" id="{813F294D-4BAC-49D2-83C7-B6E5F1B5DDF8}"/>
              </a:ext>
            </a:extLst>
          </p:cNvPr>
          <p:cNvSpPr txBox="1">
            <a:spLocks noChangeArrowheads="1"/>
          </p:cNvSpPr>
          <p:nvPr/>
        </p:nvSpPr>
        <p:spPr bwMode="auto">
          <a:xfrm>
            <a:off x="7010400" y="1981200"/>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(8)</a:t>
            </a:r>
          </a:p>
        </p:txBody>
      </p:sp>
      <p:sp>
        <p:nvSpPr>
          <p:cNvPr id="8199" name="Text Box 7">
            <a:extLst>
              <a:ext uri="{FF2B5EF4-FFF2-40B4-BE49-F238E27FC236}">
                <a16:creationId xmlns:a16="http://schemas.microsoft.com/office/drawing/2014/main" id="{A1AB4B9E-4BC5-7809-6504-FBD0271C1E6A}"/>
              </a:ext>
            </a:extLst>
          </p:cNvPr>
          <p:cNvSpPr txBox="1">
            <a:spLocks noChangeArrowheads="1"/>
          </p:cNvSpPr>
          <p:nvPr/>
        </p:nvSpPr>
        <p:spPr bwMode="auto">
          <a:xfrm>
            <a:off x="4267200" y="304800"/>
            <a:ext cx="4572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solidFill>
                  <a:srgbClr val="FFFF00"/>
                </a:solidFill>
                <a:latin typeface="Monotype Corsiva" panose="03010101010201010101" pitchFamily="66" charset="0"/>
              </a:rPr>
              <a:t>Mullá ‘Alí-Akbar-i-</a:t>
            </a:r>
            <a:r>
              <a:rPr lang="en-US" altLang="en-US" sz="4000" b="1" u="sng">
                <a:solidFill>
                  <a:srgbClr val="FFFF00"/>
                </a:solidFill>
                <a:latin typeface="Monotype Corsiva" panose="03010101010201010101" pitchFamily="66" charset="0"/>
              </a:rPr>
              <a:t>Sh</a:t>
            </a:r>
            <a:r>
              <a:rPr lang="en-US" altLang="en-US" sz="4000" b="1">
                <a:solidFill>
                  <a:srgbClr val="FFFF00"/>
                </a:solidFill>
                <a:latin typeface="Monotype Corsiva" panose="03010101010201010101" pitchFamily="66" charset="0"/>
              </a:rPr>
              <a:t>ahmírzádí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8199"/>
                                        </p:tgtEl>
                                        <p:attrNameLst>
                                          <p:attrName>style.visibility</p:attrName>
                                        </p:attrNameLst>
                                      </p:cBhvr>
                                      <p:to>
                                        <p:strVal val="visible"/>
                                      </p:to>
                                    </p:set>
                                    <p:animEffect transition="in" filter="dissolve">
                                      <p:cBhvr>
                                        <p:cTn id="7" dur="300"/>
                                        <p:tgtEl>
                                          <p:spTgt spid="81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8196"/>
                                        </p:tgtEl>
                                        <p:attrNameLst>
                                          <p:attrName>style.visibility</p:attrName>
                                        </p:attrNameLst>
                                      </p:cBhvr>
                                      <p:to>
                                        <p:strVal val="visible"/>
                                      </p:to>
                                    </p:set>
                                    <p:animEffect transition="in" filter="dissolve">
                                      <p:cBhvr>
                                        <p:cTn id="12" dur="3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5" name="Text Box 1026">
            <a:extLst>
              <a:ext uri="{FF2B5EF4-FFF2-40B4-BE49-F238E27FC236}">
                <a16:creationId xmlns:a16="http://schemas.microsoft.com/office/drawing/2014/main" id="{83431B54-E8EF-9B3F-AC4D-34A5D7A03527}"/>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180226" name="Rectangle 1027">
            <a:extLst>
              <a:ext uri="{FF2B5EF4-FFF2-40B4-BE49-F238E27FC236}">
                <a16:creationId xmlns:a16="http://schemas.microsoft.com/office/drawing/2014/main" id="{F41744E2-DD6F-D252-1875-BF901A1582AA}"/>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80227" name="Group 1028">
            <a:extLst>
              <a:ext uri="{FF2B5EF4-FFF2-40B4-BE49-F238E27FC236}">
                <a16:creationId xmlns:a16="http://schemas.microsoft.com/office/drawing/2014/main" id="{B3187D61-F51B-ABB7-2B47-CF3931BA0FE5}"/>
              </a:ext>
            </a:extLst>
          </p:cNvPr>
          <p:cNvGrpSpPr>
            <a:grpSpLocks/>
          </p:cNvGrpSpPr>
          <p:nvPr/>
        </p:nvGrpSpPr>
        <p:grpSpPr bwMode="auto">
          <a:xfrm>
            <a:off x="381000" y="1524000"/>
            <a:ext cx="8534400" cy="685800"/>
            <a:chOff x="240" y="960"/>
            <a:chExt cx="5376" cy="432"/>
          </a:xfrm>
        </p:grpSpPr>
        <p:sp>
          <p:nvSpPr>
            <p:cNvPr id="180234" name="Text Box 1029">
              <a:extLst>
                <a:ext uri="{FF2B5EF4-FFF2-40B4-BE49-F238E27FC236}">
                  <a16:creationId xmlns:a16="http://schemas.microsoft.com/office/drawing/2014/main" id="{CEA36229-7E29-B69C-AD66-EEDA722980E4}"/>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180235" name="Group 1030">
              <a:extLst>
                <a:ext uri="{FF2B5EF4-FFF2-40B4-BE49-F238E27FC236}">
                  <a16:creationId xmlns:a16="http://schemas.microsoft.com/office/drawing/2014/main" id="{C307263A-ADD9-7B05-831D-36E07E8E3D6F}"/>
                </a:ext>
              </a:extLst>
            </p:cNvPr>
            <p:cNvGrpSpPr>
              <a:grpSpLocks/>
            </p:cNvGrpSpPr>
            <p:nvPr/>
          </p:nvGrpSpPr>
          <p:grpSpPr bwMode="auto">
            <a:xfrm>
              <a:off x="240" y="960"/>
              <a:ext cx="5280" cy="432"/>
              <a:chOff x="240" y="960"/>
              <a:chExt cx="5280" cy="432"/>
            </a:xfrm>
          </p:grpSpPr>
          <p:sp>
            <p:nvSpPr>
              <p:cNvPr id="180236" name="Text Box 1031">
                <a:extLst>
                  <a:ext uri="{FF2B5EF4-FFF2-40B4-BE49-F238E27FC236}">
                    <a16:creationId xmlns:a16="http://schemas.microsoft.com/office/drawing/2014/main" id="{3FF49BD9-5407-3E28-315C-0867C338CCDA}"/>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180237" name="Rectangle 1032">
                <a:extLst>
                  <a:ext uri="{FF2B5EF4-FFF2-40B4-BE49-F238E27FC236}">
                    <a16:creationId xmlns:a16="http://schemas.microsoft.com/office/drawing/2014/main" id="{4322C793-ACD3-67FF-9A1F-30391385CA2B}"/>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1305" name="Group 1033">
            <a:extLst>
              <a:ext uri="{FF2B5EF4-FFF2-40B4-BE49-F238E27FC236}">
                <a16:creationId xmlns:a16="http://schemas.microsoft.com/office/drawing/2014/main" id="{D0110171-8424-8343-E675-75F41F853C60}"/>
              </a:ext>
            </a:extLst>
          </p:cNvPr>
          <p:cNvGrpSpPr>
            <a:grpSpLocks/>
          </p:cNvGrpSpPr>
          <p:nvPr/>
        </p:nvGrpSpPr>
        <p:grpSpPr bwMode="auto">
          <a:xfrm>
            <a:off x="381000" y="2209800"/>
            <a:ext cx="8534400" cy="685800"/>
            <a:chOff x="240" y="1392"/>
            <a:chExt cx="5376" cy="432"/>
          </a:xfrm>
        </p:grpSpPr>
        <p:sp>
          <p:nvSpPr>
            <p:cNvPr id="180230" name="Text Box 1034">
              <a:extLst>
                <a:ext uri="{FF2B5EF4-FFF2-40B4-BE49-F238E27FC236}">
                  <a16:creationId xmlns:a16="http://schemas.microsoft.com/office/drawing/2014/main" id="{6D521B71-A41A-F216-51AD-49623FA6A860}"/>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rgbClr val="FFCC00"/>
                  </a:solidFill>
                  <a:latin typeface="Times Ext Roman" pitchFamily="18" charset="0"/>
                </a:rPr>
                <a:t>Áqá Muh</a:t>
              </a:r>
              <a:r>
                <a:rPr lang="en-US" altLang="en-US">
                  <a:solidFill>
                    <a:srgbClr val="FFCC00"/>
                  </a:solidFill>
                  <a:latin typeface="Times_CSX+" pitchFamily="2" charset="0"/>
                </a:rPr>
                <a:t>ammad-i-Q</a:t>
              </a:r>
              <a:r>
                <a:rPr lang="en-US" altLang="en-US">
                  <a:solidFill>
                    <a:srgbClr val="FFCC00"/>
                  </a:solidFill>
                  <a:latin typeface="Times Ext Roman" pitchFamily="18" charset="0"/>
                </a:rPr>
                <a:t>á’ini		1829-1892</a:t>
              </a:r>
            </a:p>
          </p:txBody>
        </p:sp>
        <p:grpSp>
          <p:nvGrpSpPr>
            <p:cNvPr id="180231" name="Group 1035">
              <a:extLst>
                <a:ext uri="{FF2B5EF4-FFF2-40B4-BE49-F238E27FC236}">
                  <a16:creationId xmlns:a16="http://schemas.microsoft.com/office/drawing/2014/main" id="{BB2C8B11-7662-8CA2-E897-9DEECD860E95}"/>
                </a:ext>
              </a:extLst>
            </p:cNvPr>
            <p:cNvGrpSpPr>
              <a:grpSpLocks/>
            </p:cNvGrpSpPr>
            <p:nvPr/>
          </p:nvGrpSpPr>
          <p:grpSpPr bwMode="auto">
            <a:xfrm>
              <a:off x="240" y="1392"/>
              <a:ext cx="5280" cy="432"/>
              <a:chOff x="240" y="960"/>
              <a:chExt cx="5280" cy="432"/>
            </a:xfrm>
          </p:grpSpPr>
          <p:sp>
            <p:nvSpPr>
              <p:cNvPr id="180232" name="Text Box 1036">
                <a:extLst>
                  <a:ext uri="{FF2B5EF4-FFF2-40B4-BE49-F238E27FC236}">
                    <a16:creationId xmlns:a16="http://schemas.microsoft.com/office/drawing/2014/main" id="{22F85799-04D6-1873-A801-40C64B2B82D3}"/>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rgbClr val="FFCC00"/>
                    </a:solidFill>
                    <a:latin typeface="Times Ext Roman" pitchFamily="18" charset="0"/>
                  </a:rPr>
                  <a:t>9</a:t>
                </a:r>
              </a:p>
            </p:txBody>
          </p:sp>
          <p:sp>
            <p:nvSpPr>
              <p:cNvPr id="180233" name="Rectangle 1037">
                <a:extLst>
                  <a:ext uri="{FF2B5EF4-FFF2-40B4-BE49-F238E27FC236}">
                    <a16:creationId xmlns:a16="http://schemas.microsoft.com/office/drawing/2014/main" id="{EC0A0392-BE56-4CD0-C2ED-5AAF4CAF7FA6}"/>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80229" name="Text Box 1063">
            <a:extLst>
              <a:ext uri="{FF2B5EF4-FFF2-40B4-BE49-F238E27FC236}">
                <a16:creationId xmlns:a16="http://schemas.microsoft.com/office/drawing/2014/main" id="{24D8F23B-934F-2FA8-DDF9-ED87CF112FD7}"/>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1305"/>
                                        </p:tgtEl>
                                        <p:attrNameLst>
                                          <p:attrName>style.visibility</p:attrName>
                                        </p:attrNameLst>
                                      </p:cBhvr>
                                      <p:to>
                                        <p:strVal val="visible"/>
                                      </p:to>
                                    </p:set>
                                    <p:animEffect transition="in" filter="dissolve">
                                      <p:cBhvr>
                                        <p:cTn id="7" dur="500"/>
                                        <p:tgtEl>
                                          <p:spTgt spid="311305"/>
                                        </p:tgtEl>
                                      </p:cBhvr>
                                    </p:animEffect>
                                  </p:childTnLst>
                                  <p:subTnLst>
                                    <p:animClr clrSpc="rgb" dir="cw">
                                      <p:cBhvr override="childStyle">
                                        <p:cTn dur="1" fill="hold" display="0" masterRel="nextClick" afterEffect="1"/>
                                        <p:tgtEl>
                                          <p:spTgt spid="311305"/>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3" name="Picture 8">
            <a:extLst>
              <a:ext uri="{FF2B5EF4-FFF2-40B4-BE49-F238E27FC236}">
                <a16:creationId xmlns:a16="http://schemas.microsoft.com/office/drawing/2014/main" id="{7B9E2560-B33B-358A-C067-202F7E3C7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4B70651D-B4C8-B39C-96BA-9C3A14924E14}"/>
              </a:ext>
            </a:extLst>
          </p:cNvPr>
          <p:cNvSpPr txBox="1">
            <a:spLocks noChangeArrowheads="1"/>
          </p:cNvSpPr>
          <p:nvPr/>
        </p:nvSpPr>
        <p:spPr bwMode="auto">
          <a:xfrm>
            <a:off x="4572000" y="4572000"/>
            <a:ext cx="4497388" cy="1190625"/>
          </a:xfrm>
          <a:prstGeom prst="rect">
            <a:avLst/>
          </a:prstGeom>
          <a:solidFill>
            <a:srgbClr val="663300"/>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News701 BT" pitchFamily="18" charset="0"/>
              </a:rPr>
              <a:t>Áqá Muhammad-i-Qá’ini</a:t>
            </a:r>
          </a:p>
        </p:txBody>
      </p:sp>
      <p:sp>
        <p:nvSpPr>
          <p:cNvPr id="9220" name="Text Box 4">
            <a:extLst>
              <a:ext uri="{FF2B5EF4-FFF2-40B4-BE49-F238E27FC236}">
                <a16:creationId xmlns:a16="http://schemas.microsoft.com/office/drawing/2014/main" id="{7A9ABE34-8FBA-862C-AE27-8E266DCA91B6}"/>
              </a:ext>
            </a:extLst>
          </p:cNvPr>
          <p:cNvSpPr txBox="1">
            <a:spLocks noChangeArrowheads="1"/>
          </p:cNvSpPr>
          <p:nvPr/>
        </p:nvSpPr>
        <p:spPr bwMode="auto">
          <a:xfrm>
            <a:off x="4343400" y="4294188"/>
            <a:ext cx="4800600" cy="2563812"/>
          </a:xfrm>
          <a:prstGeom prst="rect">
            <a:avLst/>
          </a:prstGeom>
          <a:solidFill>
            <a:srgbClr val="663300"/>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chemeClr val="bg1"/>
                </a:solidFill>
                <a:latin typeface="News701 BT" pitchFamily="18" charset="0"/>
              </a:rPr>
              <a:t>Surnamed Nabíl-i-Akbar</a:t>
            </a:r>
          </a:p>
          <a:p>
            <a:pPr algn="ctr" eaLnBrk="1" hangingPunct="1">
              <a:spcBef>
                <a:spcPct val="50000"/>
              </a:spcBef>
              <a:buFontTx/>
              <a:buNone/>
            </a:pPr>
            <a:r>
              <a:rPr lang="en-US" altLang="en-US" sz="3600">
                <a:solidFill>
                  <a:schemeClr val="bg1"/>
                </a:solidFill>
                <a:latin typeface="News701 BT" pitchFamily="18" charset="0"/>
              </a:rPr>
              <a:t>Nabíl means “Learned or Noble”</a:t>
            </a:r>
          </a:p>
        </p:txBody>
      </p:sp>
      <p:sp>
        <p:nvSpPr>
          <p:cNvPr id="182276" name="Text Box 5">
            <a:extLst>
              <a:ext uri="{FF2B5EF4-FFF2-40B4-BE49-F238E27FC236}">
                <a16:creationId xmlns:a16="http://schemas.microsoft.com/office/drawing/2014/main" id="{48B54273-21F2-86C2-8A65-8DE89B5B51B9}"/>
              </a:ext>
            </a:extLst>
          </p:cNvPr>
          <p:cNvSpPr txBox="1">
            <a:spLocks noChangeArrowheads="1"/>
          </p:cNvSpPr>
          <p:nvPr/>
        </p:nvSpPr>
        <p:spPr bwMode="auto">
          <a:xfrm>
            <a:off x="8001000" y="533400"/>
            <a:ext cx="1143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(9)</a:t>
            </a:r>
          </a:p>
        </p:txBody>
      </p:sp>
      <p:sp>
        <p:nvSpPr>
          <p:cNvPr id="182277" name="Text Box 6">
            <a:extLst>
              <a:ext uri="{FF2B5EF4-FFF2-40B4-BE49-F238E27FC236}">
                <a16:creationId xmlns:a16="http://schemas.microsoft.com/office/drawing/2014/main" id="{FE49BED3-BB61-A679-0C9C-F45C39D383E0}"/>
              </a:ext>
            </a:extLst>
          </p:cNvPr>
          <p:cNvSpPr txBox="1">
            <a:spLocks noChangeArrowheads="1"/>
          </p:cNvSpPr>
          <p:nvPr/>
        </p:nvSpPr>
        <p:spPr bwMode="auto">
          <a:xfrm>
            <a:off x="3505200" y="6096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(17)</a:t>
            </a:r>
          </a:p>
        </p:txBody>
      </p:sp>
      <p:sp>
        <p:nvSpPr>
          <p:cNvPr id="182278" name="Text Box 7">
            <a:extLst>
              <a:ext uri="{FF2B5EF4-FFF2-40B4-BE49-F238E27FC236}">
                <a16:creationId xmlns:a16="http://schemas.microsoft.com/office/drawing/2014/main" id="{ABBA3A82-DE44-899D-0DE3-D8386BAC2260}"/>
              </a:ext>
            </a:extLst>
          </p:cNvPr>
          <p:cNvSpPr txBox="1">
            <a:spLocks noChangeArrowheads="1"/>
          </p:cNvSpPr>
          <p:nvPr/>
        </p:nvSpPr>
        <p:spPr bwMode="auto">
          <a:xfrm>
            <a:off x="152400" y="4572000"/>
            <a:ext cx="4114800" cy="1739900"/>
          </a:xfrm>
          <a:prstGeom prst="rect">
            <a:avLst/>
          </a:prstGeom>
          <a:solidFill>
            <a:srgbClr val="663300"/>
          </a:solid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solidFill>
                  <a:schemeClr val="bg1"/>
                </a:solidFill>
                <a:latin typeface="News701 BT" pitchFamily="18" charset="0"/>
              </a:rPr>
              <a:t>Áqá </a:t>
            </a:r>
            <a:r>
              <a:rPr lang="en-US" altLang="en-US" sz="3600" b="1" u="sng">
                <a:solidFill>
                  <a:schemeClr val="bg1"/>
                </a:solidFill>
                <a:latin typeface="News701 BT" pitchFamily="18" charset="0"/>
              </a:rPr>
              <a:t>Sh</a:t>
            </a:r>
            <a:r>
              <a:rPr lang="en-US" altLang="en-US" sz="3600" b="1">
                <a:solidFill>
                  <a:schemeClr val="bg1"/>
                </a:solidFill>
                <a:latin typeface="News701 BT" pitchFamily="18" charset="0"/>
              </a:rPr>
              <a:t>ay</a:t>
            </a:r>
            <a:r>
              <a:rPr lang="en-US" altLang="en-US" sz="3600" b="1" u="sng">
                <a:solidFill>
                  <a:schemeClr val="bg1"/>
                </a:solidFill>
                <a:latin typeface="News701 BT" pitchFamily="18" charset="0"/>
              </a:rPr>
              <a:t>kh</a:t>
            </a:r>
            <a:r>
              <a:rPr lang="en-US" altLang="en-US" sz="3600" b="1">
                <a:solidFill>
                  <a:schemeClr val="bg1"/>
                </a:solidFill>
                <a:latin typeface="News701 BT" pitchFamily="18" charset="0"/>
              </a:rPr>
              <a:t> Muhammad-‘Alíy-i-Qá’ini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9219"/>
                                        </p:tgtEl>
                                        <p:attrNameLst>
                                          <p:attrName>style.visibility</p:attrName>
                                        </p:attrNameLst>
                                      </p:cBhvr>
                                      <p:to>
                                        <p:strVal val="visible"/>
                                      </p:to>
                                    </p:set>
                                    <p:animEffect transition="in" filter="dissolve">
                                      <p:cBhvr>
                                        <p:cTn id="7" dur="3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9220"/>
                                        </p:tgtEl>
                                        <p:attrNameLst>
                                          <p:attrName>style.visibility</p:attrName>
                                        </p:attrNameLst>
                                      </p:cBhvr>
                                      <p:to>
                                        <p:strVal val="visible"/>
                                      </p:to>
                                    </p:set>
                                    <p:animEffect transition="in" filter="dissolve">
                                      <p:cBhvr>
                                        <p:cTn id="12" dur="3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9220"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2">
            <a:extLst>
              <a:ext uri="{FF2B5EF4-FFF2-40B4-BE49-F238E27FC236}">
                <a16:creationId xmlns:a16="http://schemas.microsoft.com/office/drawing/2014/main" id="{492AA461-7AE1-8BF7-3BAA-65B8D042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7625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3">
            <a:extLst>
              <a:ext uri="{FF2B5EF4-FFF2-40B4-BE49-F238E27FC236}">
                <a16:creationId xmlns:a16="http://schemas.microsoft.com/office/drawing/2014/main" id="{0CF64B11-80D2-18AF-01F7-395E4CDF90D6}"/>
              </a:ext>
            </a:extLst>
          </p:cNvPr>
          <p:cNvSpPr txBox="1">
            <a:spLocks noChangeArrowheads="1"/>
          </p:cNvSpPr>
          <p:nvPr/>
        </p:nvSpPr>
        <p:spPr bwMode="auto">
          <a:xfrm>
            <a:off x="3505200" y="381000"/>
            <a:ext cx="53340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en-US" altLang="en-US" sz="3600" b="1">
                <a:solidFill>
                  <a:schemeClr val="bg1"/>
                </a:solidFill>
                <a:cs typeface="Times New Roman" panose="02020603050405020304" pitchFamily="18" charset="0"/>
              </a:rPr>
              <a:t> “A thousand ways I tried</a:t>
            </a:r>
          </a:p>
          <a:p>
            <a:pPr algn="ctr" eaLnBrk="1" hangingPunct="1">
              <a:spcBef>
                <a:spcPct val="30000"/>
              </a:spcBef>
              <a:buFontTx/>
              <a:buNone/>
            </a:pPr>
            <a:r>
              <a:rPr lang="en-US" altLang="en-US" sz="3600" b="1">
                <a:solidFill>
                  <a:schemeClr val="bg1"/>
                </a:solidFill>
                <a:cs typeface="Times New Roman" panose="02020603050405020304" pitchFamily="18" charset="0"/>
              </a:rPr>
              <a:t>   My love to hide ‑</a:t>
            </a:r>
          </a:p>
          <a:p>
            <a:pPr eaLnBrk="1" hangingPunct="1">
              <a:spcBef>
                <a:spcPct val="30000"/>
              </a:spcBef>
              <a:buFontTx/>
              <a:buNone/>
            </a:pPr>
            <a:r>
              <a:rPr lang="en-US" altLang="en-US" sz="3600" b="1">
                <a:solidFill>
                  <a:schemeClr val="bg1"/>
                </a:solidFill>
                <a:cs typeface="Times New Roman" panose="02020603050405020304" pitchFamily="18" charset="0"/>
              </a:rPr>
              <a:t>          But how could I,</a:t>
            </a:r>
          </a:p>
          <a:p>
            <a:pPr eaLnBrk="1" hangingPunct="1">
              <a:spcBef>
                <a:spcPct val="30000"/>
              </a:spcBef>
              <a:buFontTx/>
              <a:buNone/>
            </a:pPr>
            <a:r>
              <a:rPr lang="en-US" altLang="en-US" sz="3600" b="1">
                <a:solidFill>
                  <a:schemeClr val="bg1"/>
                </a:solidFill>
                <a:cs typeface="Times New Roman" panose="02020603050405020304" pitchFamily="18" charset="0"/>
              </a:rPr>
              <a:t>     upon that blazing pyre</a:t>
            </a:r>
          </a:p>
          <a:p>
            <a:pPr eaLnBrk="1" hangingPunct="1">
              <a:spcBef>
                <a:spcPct val="30000"/>
              </a:spcBef>
              <a:buFontTx/>
              <a:buNone/>
            </a:pPr>
            <a:r>
              <a:rPr lang="en-US" altLang="en-US" sz="3600" b="1">
                <a:solidFill>
                  <a:schemeClr val="bg1"/>
                </a:solidFill>
                <a:cs typeface="Times New Roman" panose="02020603050405020304" pitchFamily="18" charset="0"/>
              </a:rPr>
              <a:t>          Not catch fire!”</a:t>
            </a:r>
          </a:p>
        </p:txBody>
      </p:sp>
      <p:sp>
        <p:nvSpPr>
          <p:cNvPr id="184323" name="Text Box 4">
            <a:extLst>
              <a:ext uri="{FF2B5EF4-FFF2-40B4-BE49-F238E27FC236}">
                <a16:creationId xmlns:a16="http://schemas.microsoft.com/office/drawing/2014/main" id="{AFC4F051-B682-1E9B-3527-5AFE9FC02501}"/>
              </a:ext>
            </a:extLst>
          </p:cNvPr>
          <p:cNvSpPr txBox="1">
            <a:spLocks noChangeArrowheads="1"/>
          </p:cNvSpPr>
          <p:nvPr/>
        </p:nvSpPr>
        <p:spPr bwMode="auto">
          <a:xfrm>
            <a:off x="3276600" y="4114800"/>
            <a:ext cx="5867400" cy="2286000"/>
          </a:xfrm>
          <a:prstGeom prst="rect">
            <a:avLst/>
          </a:prstGeom>
          <a:noFill/>
          <a:ln>
            <a:noFill/>
          </a:ln>
          <a:effectLst>
            <a:outerShdw dist="35921" dir="27000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rPr>
              <a:t>Quoted by ‘Abdu’l-Bahá referring to Nabíl-i-Akbar</a:t>
            </a:r>
          </a:p>
          <a:p>
            <a:pPr algn="ctr" eaLnBrk="1" hangingPunct="1">
              <a:spcBef>
                <a:spcPct val="50000"/>
              </a:spcBef>
              <a:buFontTx/>
              <a:buNone/>
            </a:pPr>
            <a:r>
              <a:rPr lang="en-US" altLang="en-US" b="1">
                <a:solidFill>
                  <a:srgbClr val="FFFF00"/>
                </a:solidFill>
              </a:rPr>
              <a:t>(Tablet of Wisdom (Hikmat) revealed in his honor.)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69" name="Text Box 1026">
            <a:extLst>
              <a:ext uri="{FF2B5EF4-FFF2-40B4-BE49-F238E27FC236}">
                <a16:creationId xmlns:a16="http://schemas.microsoft.com/office/drawing/2014/main" id="{5B1DE0C8-4393-F6F6-997B-837155FCC4AD}"/>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186370" name="Rectangle 1027">
            <a:extLst>
              <a:ext uri="{FF2B5EF4-FFF2-40B4-BE49-F238E27FC236}">
                <a16:creationId xmlns:a16="http://schemas.microsoft.com/office/drawing/2014/main" id="{994F6583-427F-406D-F1ED-931254E321AD}"/>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86371" name="Group 1028">
            <a:extLst>
              <a:ext uri="{FF2B5EF4-FFF2-40B4-BE49-F238E27FC236}">
                <a16:creationId xmlns:a16="http://schemas.microsoft.com/office/drawing/2014/main" id="{2CA18BCC-BB20-323B-002C-5FB74AC5A583}"/>
              </a:ext>
            </a:extLst>
          </p:cNvPr>
          <p:cNvGrpSpPr>
            <a:grpSpLocks/>
          </p:cNvGrpSpPr>
          <p:nvPr/>
        </p:nvGrpSpPr>
        <p:grpSpPr bwMode="auto">
          <a:xfrm>
            <a:off x="381000" y="1524000"/>
            <a:ext cx="8534400" cy="685800"/>
            <a:chOff x="240" y="960"/>
            <a:chExt cx="5376" cy="432"/>
          </a:xfrm>
        </p:grpSpPr>
        <p:sp>
          <p:nvSpPr>
            <p:cNvPr id="186383" name="Text Box 1029">
              <a:extLst>
                <a:ext uri="{FF2B5EF4-FFF2-40B4-BE49-F238E27FC236}">
                  <a16:creationId xmlns:a16="http://schemas.microsoft.com/office/drawing/2014/main" id="{2E5FAFED-1DA2-68B9-C223-7021F5DF8688}"/>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186384" name="Group 1030">
              <a:extLst>
                <a:ext uri="{FF2B5EF4-FFF2-40B4-BE49-F238E27FC236}">
                  <a16:creationId xmlns:a16="http://schemas.microsoft.com/office/drawing/2014/main" id="{AB57396D-AFF5-2BBA-7462-C80E8D5C7BD1}"/>
                </a:ext>
              </a:extLst>
            </p:cNvPr>
            <p:cNvGrpSpPr>
              <a:grpSpLocks/>
            </p:cNvGrpSpPr>
            <p:nvPr/>
          </p:nvGrpSpPr>
          <p:grpSpPr bwMode="auto">
            <a:xfrm>
              <a:off x="240" y="960"/>
              <a:ext cx="5280" cy="432"/>
              <a:chOff x="240" y="960"/>
              <a:chExt cx="5280" cy="432"/>
            </a:xfrm>
          </p:grpSpPr>
          <p:sp>
            <p:nvSpPr>
              <p:cNvPr id="186385" name="Text Box 1031">
                <a:extLst>
                  <a:ext uri="{FF2B5EF4-FFF2-40B4-BE49-F238E27FC236}">
                    <a16:creationId xmlns:a16="http://schemas.microsoft.com/office/drawing/2014/main" id="{BE3CA146-B250-A1E0-00DA-99FC660267D8}"/>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186386" name="Rectangle 1032">
                <a:extLst>
                  <a:ext uri="{FF2B5EF4-FFF2-40B4-BE49-F238E27FC236}">
                    <a16:creationId xmlns:a16="http://schemas.microsoft.com/office/drawing/2014/main" id="{682BFD44-BDA2-B7F8-F3EC-3131234E785B}"/>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86372" name="Group 1033">
            <a:extLst>
              <a:ext uri="{FF2B5EF4-FFF2-40B4-BE49-F238E27FC236}">
                <a16:creationId xmlns:a16="http://schemas.microsoft.com/office/drawing/2014/main" id="{06FC6A32-DD72-FAED-A5BF-C3CB541DE205}"/>
              </a:ext>
            </a:extLst>
          </p:cNvPr>
          <p:cNvGrpSpPr>
            <a:grpSpLocks/>
          </p:cNvGrpSpPr>
          <p:nvPr/>
        </p:nvGrpSpPr>
        <p:grpSpPr bwMode="auto">
          <a:xfrm>
            <a:off x="381000" y="2209800"/>
            <a:ext cx="8534400" cy="685800"/>
            <a:chOff x="240" y="1392"/>
            <a:chExt cx="5376" cy="432"/>
          </a:xfrm>
        </p:grpSpPr>
        <p:sp>
          <p:nvSpPr>
            <p:cNvPr id="186379" name="Text Box 1034">
              <a:extLst>
                <a:ext uri="{FF2B5EF4-FFF2-40B4-BE49-F238E27FC236}">
                  <a16:creationId xmlns:a16="http://schemas.microsoft.com/office/drawing/2014/main" id="{68607FCD-DB65-2E7E-F699-7B630BBAF990}"/>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Muh</a:t>
              </a:r>
              <a:r>
                <a:rPr lang="en-US" altLang="en-US">
                  <a:solidFill>
                    <a:schemeClr val="folHlink"/>
                  </a:solidFill>
                  <a:latin typeface="Times_CSX+" pitchFamily="2" charset="0"/>
                </a:rPr>
                <a:t>ammad-i-Q</a:t>
              </a:r>
              <a:r>
                <a:rPr lang="en-US" altLang="en-US">
                  <a:solidFill>
                    <a:schemeClr val="folHlink"/>
                  </a:solidFill>
                  <a:latin typeface="Times Ext Roman" pitchFamily="18" charset="0"/>
                </a:rPr>
                <a:t>á’ini		1829-1892</a:t>
              </a:r>
            </a:p>
          </p:txBody>
        </p:sp>
        <p:grpSp>
          <p:nvGrpSpPr>
            <p:cNvPr id="186380" name="Group 1035">
              <a:extLst>
                <a:ext uri="{FF2B5EF4-FFF2-40B4-BE49-F238E27FC236}">
                  <a16:creationId xmlns:a16="http://schemas.microsoft.com/office/drawing/2014/main" id="{7BBE44BC-7E96-9143-7602-3AA108760223}"/>
                </a:ext>
              </a:extLst>
            </p:cNvPr>
            <p:cNvGrpSpPr>
              <a:grpSpLocks/>
            </p:cNvGrpSpPr>
            <p:nvPr/>
          </p:nvGrpSpPr>
          <p:grpSpPr bwMode="auto">
            <a:xfrm>
              <a:off x="240" y="1392"/>
              <a:ext cx="5280" cy="432"/>
              <a:chOff x="240" y="960"/>
              <a:chExt cx="5280" cy="432"/>
            </a:xfrm>
          </p:grpSpPr>
          <p:sp>
            <p:nvSpPr>
              <p:cNvPr id="186381" name="Text Box 1036">
                <a:extLst>
                  <a:ext uri="{FF2B5EF4-FFF2-40B4-BE49-F238E27FC236}">
                    <a16:creationId xmlns:a16="http://schemas.microsoft.com/office/drawing/2014/main" id="{EBFDD6DE-D0D9-759E-B52C-A5A11C2143FB}"/>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9</a:t>
                </a:r>
              </a:p>
            </p:txBody>
          </p:sp>
          <p:sp>
            <p:nvSpPr>
              <p:cNvPr id="186382" name="Rectangle 1037">
                <a:extLst>
                  <a:ext uri="{FF2B5EF4-FFF2-40B4-BE49-F238E27FC236}">
                    <a16:creationId xmlns:a16="http://schemas.microsoft.com/office/drawing/2014/main" id="{79B329D6-6FC2-92A3-FE94-996072F7F9A8}"/>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2334" name="Group 1038">
            <a:extLst>
              <a:ext uri="{FF2B5EF4-FFF2-40B4-BE49-F238E27FC236}">
                <a16:creationId xmlns:a16="http://schemas.microsoft.com/office/drawing/2014/main" id="{8000676A-9675-59BE-8CA8-3AB167036645}"/>
              </a:ext>
            </a:extLst>
          </p:cNvPr>
          <p:cNvGrpSpPr>
            <a:grpSpLocks/>
          </p:cNvGrpSpPr>
          <p:nvPr/>
        </p:nvGrpSpPr>
        <p:grpSpPr bwMode="auto">
          <a:xfrm>
            <a:off x="381000" y="2895600"/>
            <a:ext cx="8534400" cy="685800"/>
            <a:chOff x="240" y="1824"/>
            <a:chExt cx="5376" cy="432"/>
          </a:xfrm>
        </p:grpSpPr>
        <p:sp>
          <p:nvSpPr>
            <p:cNvPr id="186375" name="Text Box 1039">
              <a:extLst>
                <a:ext uri="{FF2B5EF4-FFF2-40B4-BE49-F238E27FC236}">
                  <a16:creationId xmlns:a16="http://schemas.microsoft.com/office/drawing/2014/main" id="{B23CD786-3E6D-7C2C-8B70-9273ED6C5DA6}"/>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_CSX+" pitchFamily="2" charset="0"/>
                </a:rPr>
                <a:t>H</a:t>
              </a:r>
              <a:r>
                <a:rPr lang="en-US" altLang="en-US" sz="3000">
                  <a:solidFill>
                    <a:schemeClr val="bg1"/>
                  </a:solidFill>
                  <a:latin typeface="Times Ext Roman" pitchFamily="18" charset="0"/>
                </a:rPr>
                <a:t>ájí Mírzá Muh</a:t>
              </a:r>
              <a:r>
                <a:rPr lang="en-US" altLang="en-US" sz="3000">
                  <a:solidFill>
                    <a:schemeClr val="bg1"/>
                  </a:solidFill>
                  <a:latin typeface="Times_CSX+" pitchFamily="2" charset="0"/>
                </a:rPr>
                <a:t>ammad-Taq</a:t>
              </a:r>
              <a:r>
                <a:rPr lang="en-US" altLang="en-US" sz="3000">
                  <a:solidFill>
                    <a:schemeClr val="bg1"/>
                  </a:solidFill>
                  <a:latin typeface="Times Ext Roman" pitchFamily="18" charset="0"/>
                </a:rPr>
                <a:t>í	1830/1-1911</a:t>
              </a:r>
            </a:p>
          </p:txBody>
        </p:sp>
        <p:grpSp>
          <p:nvGrpSpPr>
            <p:cNvPr id="186376" name="Group 1040">
              <a:extLst>
                <a:ext uri="{FF2B5EF4-FFF2-40B4-BE49-F238E27FC236}">
                  <a16:creationId xmlns:a16="http://schemas.microsoft.com/office/drawing/2014/main" id="{ECD22AAB-4391-05E0-1E7E-9AE7A04A3E73}"/>
                </a:ext>
              </a:extLst>
            </p:cNvPr>
            <p:cNvGrpSpPr>
              <a:grpSpLocks/>
            </p:cNvGrpSpPr>
            <p:nvPr/>
          </p:nvGrpSpPr>
          <p:grpSpPr bwMode="auto">
            <a:xfrm>
              <a:off x="240" y="1824"/>
              <a:ext cx="5280" cy="432"/>
              <a:chOff x="240" y="960"/>
              <a:chExt cx="5280" cy="432"/>
            </a:xfrm>
          </p:grpSpPr>
          <p:sp>
            <p:nvSpPr>
              <p:cNvPr id="186377" name="Text Box 1041">
                <a:extLst>
                  <a:ext uri="{FF2B5EF4-FFF2-40B4-BE49-F238E27FC236}">
                    <a16:creationId xmlns:a16="http://schemas.microsoft.com/office/drawing/2014/main" id="{F46C4B67-97B6-E5D5-06CA-3F3FD34974E5}"/>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10</a:t>
                </a:r>
              </a:p>
            </p:txBody>
          </p:sp>
          <p:sp>
            <p:nvSpPr>
              <p:cNvPr id="186378" name="Rectangle 1042">
                <a:extLst>
                  <a:ext uri="{FF2B5EF4-FFF2-40B4-BE49-F238E27FC236}">
                    <a16:creationId xmlns:a16="http://schemas.microsoft.com/office/drawing/2014/main" id="{2D4296DF-683D-556C-0C61-8C6E04E2E6FA}"/>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86374" name="Text Box 1063">
            <a:extLst>
              <a:ext uri="{FF2B5EF4-FFF2-40B4-BE49-F238E27FC236}">
                <a16:creationId xmlns:a16="http://schemas.microsoft.com/office/drawing/2014/main" id="{3EBA3FC6-B566-B0D2-6E68-36130AB9541E}"/>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2334"/>
                                        </p:tgtEl>
                                        <p:attrNameLst>
                                          <p:attrName>style.visibility</p:attrName>
                                        </p:attrNameLst>
                                      </p:cBhvr>
                                      <p:to>
                                        <p:strVal val="visible"/>
                                      </p:to>
                                    </p:set>
                                    <p:animEffect transition="in" filter="blinds(horizontal)">
                                      <p:cBhvr>
                                        <p:cTn id="7" dur="500"/>
                                        <p:tgtEl>
                                          <p:spTgt spid="312334"/>
                                        </p:tgtEl>
                                      </p:cBhvr>
                                    </p:animEffect>
                                  </p:childTnLst>
                                  <p:subTnLst>
                                    <p:animClr clrSpc="rgb" dir="cw">
                                      <p:cBhvr override="childStyle">
                                        <p:cTn dur="1" fill="hold" display="0" masterRel="nextClick" afterEffect="1"/>
                                        <p:tgtEl>
                                          <p:spTgt spid="31233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7" name="Picture 2">
            <a:extLst>
              <a:ext uri="{FF2B5EF4-FFF2-40B4-BE49-F238E27FC236}">
                <a16:creationId xmlns:a16="http://schemas.microsoft.com/office/drawing/2014/main" id="{7C4A8F25-8A99-A7D4-9A26-8A3FFBC3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a:extLst>
              <a:ext uri="{FF2B5EF4-FFF2-40B4-BE49-F238E27FC236}">
                <a16:creationId xmlns:a16="http://schemas.microsoft.com/office/drawing/2014/main" id="{D273BF6E-1EA7-7F97-5410-4D8D95F1CE0A}"/>
              </a:ext>
            </a:extLst>
          </p:cNvPr>
          <p:cNvSpPr txBox="1">
            <a:spLocks noChangeArrowheads="1"/>
          </p:cNvSpPr>
          <p:nvPr/>
        </p:nvSpPr>
        <p:spPr bwMode="auto">
          <a:xfrm>
            <a:off x="0" y="22860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(10)</a:t>
            </a:r>
          </a:p>
        </p:txBody>
      </p:sp>
      <p:sp>
        <p:nvSpPr>
          <p:cNvPr id="10244" name="Text Box 4">
            <a:extLst>
              <a:ext uri="{FF2B5EF4-FFF2-40B4-BE49-F238E27FC236}">
                <a16:creationId xmlns:a16="http://schemas.microsoft.com/office/drawing/2014/main" id="{FA3B26AC-606C-405E-FDD1-13979BA458D8}"/>
              </a:ext>
            </a:extLst>
          </p:cNvPr>
          <p:cNvSpPr txBox="1">
            <a:spLocks noChangeArrowheads="1"/>
          </p:cNvSpPr>
          <p:nvPr/>
        </p:nvSpPr>
        <p:spPr bwMode="auto">
          <a:xfrm>
            <a:off x="3200400" y="4800600"/>
            <a:ext cx="5486400" cy="1798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News701 BT" pitchFamily="18" charset="0"/>
              </a:rPr>
              <a:t>Hájí Mírzá Muhammad-Taqí</a:t>
            </a:r>
          </a:p>
          <a:p>
            <a:pPr algn="ctr" eaLnBrk="1" hangingPunct="1">
              <a:spcBef>
                <a:spcPct val="50000"/>
              </a:spcBef>
              <a:buFontTx/>
              <a:buNone/>
            </a:pPr>
            <a:r>
              <a:rPr lang="en-US" altLang="en-US" b="1">
                <a:solidFill>
                  <a:schemeClr val="bg1"/>
                </a:solidFill>
                <a:latin typeface="News701 BT" pitchFamily="18" charset="0"/>
              </a:rPr>
              <a:t>(Vakílu’d-Dawlih)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10244"/>
                                        </p:tgtEl>
                                        <p:attrNameLst>
                                          <p:attrName>style.visibility</p:attrName>
                                        </p:attrNameLst>
                                      </p:cBhvr>
                                      <p:to>
                                        <p:strVal val="visible"/>
                                      </p:to>
                                    </p:set>
                                    <p:animEffect transition="in" filter="dissolve">
                                      <p:cBhvr>
                                        <p:cTn id="12" dur="3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P spid="1024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5" name="Picture 3">
            <a:extLst>
              <a:ext uri="{FF2B5EF4-FFF2-40B4-BE49-F238E27FC236}">
                <a16:creationId xmlns:a16="http://schemas.microsoft.com/office/drawing/2014/main" id="{228067C2-A307-0BC8-EB62-1D1CED3CB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3152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2513" name="Picture 3">
            <a:extLst>
              <a:ext uri="{FF2B5EF4-FFF2-40B4-BE49-F238E27FC236}">
                <a16:creationId xmlns:a16="http://schemas.microsoft.com/office/drawing/2014/main" id="{989D5E31-80FA-3602-BB9E-3A043ABC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41941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4" name="Picture 5">
            <a:extLst>
              <a:ext uri="{FF2B5EF4-FFF2-40B4-BE49-F238E27FC236}">
                <a16:creationId xmlns:a16="http://schemas.microsoft.com/office/drawing/2014/main" id="{C40611CF-1132-B15E-C3F4-75CCDCBCAD60}"/>
              </a:ext>
            </a:extLst>
          </p:cNvPr>
          <p:cNvPicPr>
            <a:picLocks noChangeAspect="1" noChangeArrowheads="1"/>
          </p:cNvPicPr>
          <p:nvPr/>
        </p:nvPicPr>
        <p:blipFill>
          <a:blip r:embed="rId4">
            <a:lum bright="14000" contrast="32000"/>
            <a:extLst>
              <a:ext uri="{28A0092B-C50C-407E-A947-70E740481C1C}">
                <a14:useLocalDpi xmlns:a14="http://schemas.microsoft.com/office/drawing/2010/main" val="0"/>
              </a:ext>
            </a:extLst>
          </a:blip>
          <a:srcRect/>
          <a:stretch>
            <a:fillRect/>
          </a:stretch>
        </p:blipFill>
        <p:spPr bwMode="auto">
          <a:xfrm>
            <a:off x="4343400" y="3525838"/>
            <a:ext cx="48006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a:extLst>
              <a:ext uri="{FF2B5EF4-FFF2-40B4-BE49-F238E27FC236}">
                <a16:creationId xmlns:a16="http://schemas.microsoft.com/office/drawing/2014/main" id="{E95D8B13-B854-CFEB-AED9-EFBF4C41AB8E}"/>
              </a:ext>
            </a:extLst>
          </p:cNvPr>
          <p:cNvSpPr txBox="1">
            <a:spLocks noChangeArrowheads="1"/>
          </p:cNvSpPr>
          <p:nvPr/>
        </p:nvSpPr>
        <p:spPr bwMode="auto">
          <a:xfrm>
            <a:off x="3886200" y="381000"/>
            <a:ext cx="5257800" cy="33877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solidFill>
                  <a:srgbClr val="00FFFF"/>
                </a:solidFill>
                <a:latin typeface="Benguiat Bk BT" pitchFamily="18" charset="0"/>
              </a:rPr>
              <a:t>Hájí Mírzá  oversaw the construction of the first Bahá’í house of worship (Turkmenistan) for ‘Abdu’l-Bahá.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59748"/>
                                        </p:tgtEl>
                                        <p:attrNameLst>
                                          <p:attrName>style.visibility</p:attrName>
                                        </p:attrNameLst>
                                      </p:cBhvr>
                                      <p:to>
                                        <p:strVal val="visible"/>
                                      </p:to>
                                    </p:set>
                                    <p:animEffect transition="in" filter="dissolve">
                                      <p:cBhvr>
                                        <p:cTn id="7" dur="3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1" name="Text Box 1026">
            <a:extLst>
              <a:ext uri="{FF2B5EF4-FFF2-40B4-BE49-F238E27FC236}">
                <a16:creationId xmlns:a16="http://schemas.microsoft.com/office/drawing/2014/main" id="{825F8ABA-7887-4ED9-8223-6AF737214B7B}"/>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194562" name="Rectangle 1027">
            <a:extLst>
              <a:ext uri="{FF2B5EF4-FFF2-40B4-BE49-F238E27FC236}">
                <a16:creationId xmlns:a16="http://schemas.microsoft.com/office/drawing/2014/main" id="{E19E66DF-450A-D58A-E1E1-1F0ED87CF930}"/>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194563" name="Group 1028">
            <a:extLst>
              <a:ext uri="{FF2B5EF4-FFF2-40B4-BE49-F238E27FC236}">
                <a16:creationId xmlns:a16="http://schemas.microsoft.com/office/drawing/2014/main" id="{576036B0-9563-711E-6429-973DD3137FCF}"/>
              </a:ext>
            </a:extLst>
          </p:cNvPr>
          <p:cNvGrpSpPr>
            <a:grpSpLocks/>
          </p:cNvGrpSpPr>
          <p:nvPr/>
        </p:nvGrpSpPr>
        <p:grpSpPr bwMode="auto">
          <a:xfrm>
            <a:off x="381000" y="1524000"/>
            <a:ext cx="8534400" cy="685800"/>
            <a:chOff x="240" y="960"/>
            <a:chExt cx="5376" cy="432"/>
          </a:xfrm>
        </p:grpSpPr>
        <p:sp>
          <p:nvSpPr>
            <p:cNvPr id="194580" name="Text Box 1029">
              <a:extLst>
                <a:ext uri="{FF2B5EF4-FFF2-40B4-BE49-F238E27FC236}">
                  <a16:creationId xmlns:a16="http://schemas.microsoft.com/office/drawing/2014/main" id="{6B3BF55F-380E-E2BD-ECB6-F29EE8BCA62B}"/>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194581" name="Group 1030">
              <a:extLst>
                <a:ext uri="{FF2B5EF4-FFF2-40B4-BE49-F238E27FC236}">
                  <a16:creationId xmlns:a16="http://schemas.microsoft.com/office/drawing/2014/main" id="{16C5795D-673A-8984-44B0-E017333C99C0}"/>
                </a:ext>
              </a:extLst>
            </p:cNvPr>
            <p:cNvGrpSpPr>
              <a:grpSpLocks/>
            </p:cNvGrpSpPr>
            <p:nvPr/>
          </p:nvGrpSpPr>
          <p:grpSpPr bwMode="auto">
            <a:xfrm>
              <a:off x="240" y="960"/>
              <a:ext cx="5280" cy="432"/>
              <a:chOff x="240" y="960"/>
              <a:chExt cx="5280" cy="432"/>
            </a:xfrm>
          </p:grpSpPr>
          <p:sp>
            <p:nvSpPr>
              <p:cNvPr id="194582" name="Text Box 1031">
                <a:extLst>
                  <a:ext uri="{FF2B5EF4-FFF2-40B4-BE49-F238E27FC236}">
                    <a16:creationId xmlns:a16="http://schemas.microsoft.com/office/drawing/2014/main" id="{CDA82034-3DC8-99B0-A4C0-38630603382D}"/>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194583" name="Rectangle 1032">
                <a:extLst>
                  <a:ext uri="{FF2B5EF4-FFF2-40B4-BE49-F238E27FC236}">
                    <a16:creationId xmlns:a16="http://schemas.microsoft.com/office/drawing/2014/main" id="{E87CBDAD-4FF3-E32B-DB8A-69351F70F39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94564" name="Group 1033">
            <a:extLst>
              <a:ext uri="{FF2B5EF4-FFF2-40B4-BE49-F238E27FC236}">
                <a16:creationId xmlns:a16="http://schemas.microsoft.com/office/drawing/2014/main" id="{116B8BE5-48E9-1925-4525-C11DBDE65199}"/>
              </a:ext>
            </a:extLst>
          </p:cNvPr>
          <p:cNvGrpSpPr>
            <a:grpSpLocks/>
          </p:cNvGrpSpPr>
          <p:nvPr/>
        </p:nvGrpSpPr>
        <p:grpSpPr bwMode="auto">
          <a:xfrm>
            <a:off x="381000" y="2209800"/>
            <a:ext cx="8534400" cy="685800"/>
            <a:chOff x="240" y="1392"/>
            <a:chExt cx="5376" cy="432"/>
          </a:xfrm>
        </p:grpSpPr>
        <p:sp>
          <p:nvSpPr>
            <p:cNvPr id="194576" name="Text Box 1034">
              <a:extLst>
                <a:ext uri="{FF2B5EF4-FFF2-40B4-BE49-F238E27FC236}">
                  <a16:creationId xmlns:a16="http://schemas.microsoft.com/office/drawing/2014/main" id="{93BC82CF-307A-E524-06B2-14BA624BA8B8}"/>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Muh</a:t>
              </a:r>
              <a:r>
                <a:rPr lang="en-US" altLang="en-US">
                  <a:solidFill>
                    <a:schemeClr val="folHlink"/>
                  </a:solidFill>
                  <a:latin typeface="Times_CSX+" pitchFamily="2" charset="0"/>
                </a:rPr>
                <a:t>ammad-i-Q</a:t>
              </a:r>
              <a:r>
                <a:rPr lang="en-US" altLang="en-US">
                  <a:solidFill>
                    <a:schemeClr val="folHlink"/>
                  </a:solidFill>
                  <a:latin typeface="Times Ext Roman" pitchFamily="18" charset="0"/>
                </a:rPr>
                <a:t>á’ini		1829-1892</a:t>
              </a:r>
            </a:p>
          </p:txBody>
        </p:sp>
        <p:grpSp>
          <p:nvGrpSpPr>
            <p:cNvPr id="194577" name="Group 1035">
              <a:extLst>
                <a:ext uri="{FF2B5EF4-FFF2-40B4-BE49-F238E27FC236}">
                  <a16:creationId xmlns:a16="http://schemas.microsoft.com/office/drawing/2014/main" id="{767F929A-7AD3-4E40-1148-948124193089}"/>
                </a:ext>
              </a:extLst>
            </p:cNvPr>
            <p:cNvGrpSpPr>
              <a:grpSpLocks/>
            </p:cNvGrpSpPr>
            <p:nvPr/>
          </p:nvGrpSpPr>
          <p:grpSpPr bwMode="auto">
            <a:xfrm>
              <a:off x="240" y="1392"/>
              <a:ext cx="5280" cy="432"/>
              <a:chOff x="240" y="960"/>
              <a:chExt cx="5280" cy="432"/>
            </a:xfrm>
          </p:grpSpPr>
          <p:sp>
            <p:nvSpPr>
              <p:cNvPr id="194578" name="Text Box 1036">
                <a:extLst>
                  <a:ext uri="{FF2B5EF4-FFF2-40B4-BE49-F238E27FC236}">
                    <a16:creationId xmlns:a16="http://schemas.microsoft.com/office/drawing/2014/main" id="{EF53ED5A-A367-33F4-F7FC-A472BD0F6376}"/>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9</a:t>
                </a:r>
              </a:p>
            </p:txBody>
          </p:sp>
          <p:sp>
            <p:nvSpPr>
              <p:cNvPr id="194579" name="Rectangle 1037">
                <a:extLst>
                  <a:ext uri="{FF2B5EF4-FFF2-40B4-BE49-F238E27FC236}">
                    <a16:creationId xmlns:a16="http://schemas.microsoft.com/office/drawing/2014/main" id="{A6751795-DF1D-081E-F291-101CB63F015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194565" name="Group 1038">
            <a:extLst>
              <a:ext uri="{FF2B5EF4-FFF2-40B4-BE49-F238E27FC236}">
                <a16:creationId xmlns:a16="http://schemas.microsoft.com/office/drawing/2014/main" id="{8B333476-FB9C-76CD-0BEA-B0C47111A62D}"/>
              </a:ext>
            </a:extLst>
          </p:cNvPr>
          <p:cNvGrpSpPr>
            <a:grpSpLocks/>
          </p:cNvGrpSpPr>
          <p:nvPr/>
        </p:nvGrpSpPr>
        <p:grpSpPr bwMode="auto">
          <a:xfrm>
            <a:off x="381000" y="2895600"/>
            <a:ext cx="8534400" cy="685800"/>
            <a:chOff x="240" y="1824"/>
            <a:chExt cx="5376" cy="432"/>
          </a:xfrm>
        </p:grpSpPr>
        <p:sp>
          <p:nvSpPr>
            <p:cNvPr id="194572" name="Text Box 1039">
              <a:extLst>
                <a:ext uri="{FF2B5EF4-FFF2-40B4-BE49-F238E27FC236}">
                  <a16:creationId xmlns:a16="http://schemas.microsoft.com/office/drawing/2014/main" id="{4640B4FB-83FE-5B66-3D24-6541AA10F396}"/>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	1830/1-1911</a:t>
              </a:r>
            </a:p>
          </p:txBody>
        </p:sp>
        <p:grpSp>
          <p:nvGrpSpPr>
            <p:cNvPr id="194573" name="Group 1040">
              <a:extLst>
                <a:ext uri="{FF2B5EF4-FFF2-40B4-BE49-F238E27FC236}">
                  <a16:creationId xmlns:a16="http://schemas.microsoft.com/office/drawing/2014/main" id="{8428ED32-1AB5-6C74-EF14-CDB619503F05}"/>
                </a:ext>
              </a:extLst>
            </p:cNvPr>
            <p:cNvGrpSpPr>
              <a:grpSpLocks/>
            </p:cNvGrpSpPr>
            <p:nvPr/>
          </p:nvGrpSpPr>
          <p:grpSpPr bwMode="auto">
            <a:xfrm>
              <a:off x="240" y="1824"/>
              <a:ext cx="5280" cy="432"/>
              <a:chOff x="240" y="960"/>
              <a:chExt cx="5280" cy="432"/>
            </a:xfrm>
          </p:grpSpPr>
          <p:sp>
            <p:nvSpPr>
              <p:cNvPr id="194574" name="Text Box 1041">
                <a:extLst>
                  <a:ext uri="{FF2B5EF4-FFF2-40B4-BE49-F238E27FC236}">
                    <a16:creationId xmlns:a16="http://schemas.microsoft.com/office/drawing/2014/main" id="{6F84DC67-67BA-3C94-EFF5-56679B279B20}"/>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10</a:t>
                </a:r>
              </a:p>
            </p:txBody>
          </p:sp>
          <p:sp>
            <p:nvSpPr>
              <p:cNvPr id="194575" name="Rectangle 1042">
                <a:extLst>
                  <a:ext uri="{FF2B5EF4-FFF2-40B4-BE49-F238E27FC236}">
                    <a16:creationId xmlns:a16="http://schemas.microsoft.com/office/drawing/2014/main" id="{E44700D2-145C-E741-0F0A-0CB3B3C82FE1}"/>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3363" name="Group 1043">
            <a:extLst>
              <a:ext uri="{FF2B5EF4-FFF2-40B4-BE49-F238E27FC236}">
                <a16:creationId xmlns:a16="http://schemas.microsoft.com/office/drawing/2014/main" id="{40E6303F-DDE7-E704-67FC-1BDBB2A1C8A3}"/>
              </a:ext>
            </a:extLst>
          </p:cNvPr>
          <p:cNvGrpSpPr>
            <a:grpSpLocks/>
          </p:cNvGrpSpPr>
          <p:nvPr/>
        </p:nvGrpSpPr>
        <p:grpSpPr bwMode="auto">
          <a:xfrm>
            <a:off x="381000" y="3581400"/>
            <a:ext cx="8534400" cy="685800"/>
            <a:chOff x="240" y="2256"/>
            <a:chExt cx="5376" cy="432"/>
          </a:xfrm>
        </p:grpSpPr>
        <p:sp>
          <p:nvSpPr>
            <p:cNvPr id="194568" name="Text Box 1044">
              <a:extLst>
                <a:ext uri="{FF2B5EF4-FFF2-40B4-BE49-F238E27FC236}">
                  <a16:creationId xmlns:a16="http://schemas.microsoft.com/office/drawing/2014/main" id="{75027DCA-FA4C-9E9D-FBC3-2E1EE47D1C51}"/>
                </a:ext>
              </a:extLst>
            </p:cNvPr>
            <p:cNvSpPr txBox="1">
              <a:spLocks noChangeArrowheads="1"/>
            </p:cNvSpPr>
            <p:nvPr/>
          </p:nvSpPr>
          <p:spPr bwMode="auto">
            <a:xfrm>
              <a:off x="576" y="2256"/>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rgbClr val="FFCC00"/>
                  </a:solidFill>
                  <a:latin typeface="Times_CSX+" pitchFamily="2" charset="0"/>
                </a:rPr>
                <a:t>H</a:t>
              </a:r>
              <a:r>
                <a:rPr lang="en-US" altLang="en-US" sz="3000">
                  <a:solidFill>
                    <a:srgbClr val="FFCC00"/>
                  </a:solidFill>
                  <a:latin typeface="Times Ext Roman" pitchFamily="18" charset="0"/>
                </a:rPr>
                <a:t>ájí Mírzá Muh</a:t>
              </a:r>
              <a:r>
                <a:rPr lang="en-US" altLang="en-US" sz="3000">
                  <a:solidFill>
                    <a:srgbClr val="FFCC00"/>
                  </a:solidFill>
                  <a:latin typeface="Times_CSX+" pitchFamily="2" charset="0"/>
                </a:rPr>
                <a:t>ammad-Taq</a:t>
              </a:r>
              <a:r>
                <a:rPr lang="en-US" altLang="en-US" sz="3000">
                  <a:solidFill>
                    <a:srgbClr val="FFCC00"/>
                  </a:solidFill>
                  <a:latin typeface="Times Ext Roman" pitchFamily="18" charset="0"/>
                </a:rPr>
                <a:t>íy-i-Abharí </a:t>
              </a:r>
              <a:r>
                <a:rPr lang="en-US" altLang="en-US" sz="2200" b="1">
                  <a:solidFill>
                    <a:srgbClr val="FFCC00"/>
                  </a:solidFill>
                  <a:latin typeface="Times Ext Roman" pitchFamily="18" charset="0"/>
                </a:rPr>
                <a:t>1853/4-1919</a:t>
              </a:r>
            </a:p>
          </p:txBody>
        </p:sp>
        <p:grpSp>
          <p:nvGrpSpPr>
            <p:cNvPr id="194569" name="Group 1045">
              <a:extLst>
                <a:ext uri="{FF2B5EF4-FFF2-40B4-BE49-F238E27FC236}">
                  <a16:creationId xmlns:a16="http://schemas.microsoft.com/office/drawing/2014/main" id="{DACDA2A2-0DCC-DBC6-DEEB-5A2A6262F5AD}"/>
                </a:ext>
              </a:extLst>
            </p:cNvPr>
            <p:cNvGrpSpPr>
              <a:grpSpLocks/>
            </p:cNvGrpSpPr>
            <p:nvPr/>
          </p:nvGrpSpPr>
          <p:grpSpPr bwMode="auto">
            <a:xfrm>
              <a:off x="240" y="2256"/>
              <a:ext cx="5280" cy="432"/>
              <a:chOff x="240" y="960"/>
              <a:chExt cx="5280" cy="432"/>
            </a:xfrm>
          </p:grpSpPr>
          <p:sp>
            <p:nvSpPr>
              <p:cNvPr id="194570" name="Text Box 1046">
                <a:extLst>
                  <a:ext uri="{FF2B5EF4-FFF2-40B4-BE49-F238E27FC236}">
                    <a16:creationId xmlns:a16="http://schemas.microsoft.com/office/drawing/2014/main" id="{E4941155-72DF-FE71-E0BF-28F3B308DD5B}"/>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11</a:t>
                </a:r>
              </a:p>
            </p:txBody>
          </p:sp>
          <p:sp>
            <p:nvSpPr>
              <p:cNvPr id="194571" name="Rectangle 1047">
                <a:extLst>
                  <a:ext uri="{FF2B5EF4-FFF2-40B4-BE49-F238E27FC236}">
                    <a16:creationId xmlns:a16="http://schemas.microsoft.com/office/drawing/2014/main" id="{5E1C3604-B78A-5265-29D4-72B1E391D2C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194567" name="Text Box 1063">
            <a:extLst>
              <a:ext uri="{FF2B5EF4-FFF2-40B4-BE49-F238E27FC236}">
                <a16:creationId xmlns:a16="http://schemas.microsoft.com/office/drawing/2014/main" id="{8537F644-2161-F629-7A4A-E0EB2F43A2AF}"/>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3363"/>
                                        </p:tgtEl>
                                        <p:attrNameLst>
                                          <p:attrName>style.visibility</p:attrName>
                                        </p:attrNameLst>
                                      </p:cBhvr>
                                      <p:to>
                                        <p:strVal val="visible"/>
                                      </p:to>
                                    </p:set>
                                    <p:animEffect transition="in" filter="dissolve">
                                      <p:cBhvr>
                                        <p:cTn id="7" dur="500"/>
                                        <p:tgtEl>
                                          <p:spTgt spid="313363"/>
                                        </p:tgtEl>
                                      </p:cBhvr>
                                    </p:animEffect>
                                  </p:childTnLst>
                                  <p:subTnLst>
                                    <p:animClr clrSpc="rgb" dir="cw">
                                      <p:cBhvr override="childStyle">
                                        <p:cTn dur="1" fill="hold" display="0" masterRel="nextClick" afterEffect="1"/>
                                        <p:tgtEl>
                                          <p:spTgt spid="313363"/>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Text Box 1026">
            <a:extLst>
              <a:ext uri="{FF2B5EF4-FFF2-40B4-BE49-F238E27FC236}">
                <a16:creationId xmlns:a16="http://schemas.microsoft.com/office/drawing/2014/main" id="{FBE4AA49-91FC-F932-95EE-5B107419175F}"/>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30722" name="Picture 1027">
            <a:extLst>
              <a:ext uri="{FF2B5EF4-FFF2-40B4-BE49-F238E27FC236}">
                <a16:creationId xmlns:a16="http://schemas.microsoft.com/office/drawing/2014/main" id="{F6BD0679-EA8C-1630-1215-BB4C3D664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4398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6609" name="Picture 2">
            <a:extLst>
              <a:ext uri="{FF2B5EF4-FFF2-40B4-BE49-F238E27FC236}">
                <a16:creationId xmlns:a16="http://schemas.microsoft.com/office/drawing/2014/main" id="{03A84DA4-7AEE-B170-4E85-DB8FF2745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AB25D7CB-693A-9F34-4700-63C2C19EBD37}"/>
              </a:ext>
            </a:extLst>
          </p:cNvPr>
          <p:cNvSpPr txBox="1">
            <a:spLocks noChangeArrowheads="1"/>
          </p:cNvSpPr>
          <p:nvPr/>
        </p:nvSpPr>
        <p:spPr bwMode="auto">
          <a:xfrm>
            <a:off x="8077200" y="9144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(11)</a:t>
            </a:r>
          </a:p>
        </p:txBody>
      </p:sp>
      <p:sp>
        <p:nvSpPr>
          <p:cNvPr id="15364" name="Text Box 4">
            <a:extLst>
              <a:ext uri="{FF2B5EF4-FFF2-40B4-BE49-F238E27FC236}">
                <a16:creationId xmlns:a16="http://schemas.microsoft.com/office/drawing/2014/main" id="{D7C95A3C-E009-769A-CF48-E1C51FCADB75}"/>
              </a:ext>
            </a:extLst>
          </p:cNvPr>
          <p:cNvSpPr txBox="1">
            <a:spLocks noChangeArrowheads="1"/>
          </p:cNvSpPr>
          <p:nvPr/>
        </p:nvSpPr>
        <p:spPr bwMode="auto">
          <a:xfrm>
            <a:off x="2819400" y="4038600"/>
            <a:ext cx="5486400" cy="1431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a:solidFill>
                  <a:schemeClr val="bg1"/>
                </a:solidFill>
                <a:latin typeface="Monotype Corsiva" panose="03010101010201010101" pitchFamily="66" charset="0"/>
              </a:rPr>
              <a:t>Hájí Mírzá Muhammad Taqíy-i-Abharí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iterate type="wd">
                                    <p:tmPct val="100000"/>
                                  </p:iterate>
                                  <p:childTnLst>
                                    <p:set>
                                      <p:cBhvr>
                                        <p:cTn id="11" dur="1" fill="hold">
                                          <p:stCondLst>
                                            <p:cond delay="0"/>
                                          </p:stCondLst>
                                        </p:cTn>
                                        <p:tgtEl>
                                          <p:spTgt spid="15364"/>
                                        </p:tgtEl>
                                        <p:attrNameLst>
                                          <p:attrName>style.visibility</p:attrName>
                                        </p:attrNameLst>
                                      </p:cBhvr>
                                      <p:to>
                                        <p:strVal val="visible"/>
                                      </p:to>
                                    </p:set>
                                    <p:animEffect transition="in" filter="dissolve">
                                      <p:cBhvr>
                                        <p:cTn id="12" dur="3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8657" name="Picture 2">
            <a:extLst>
              <a:ext uri="{FF2B5EF4-FFF2-40B4-BE49-F238E27FC236}">
                <a16:creationId xmlns:a16="http://schemas.microsoft.com/office/drawing/2014/main" id="{E17C1318-B0B8-524F-E4BE-6434707A4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04800"/>
            <a:ext cx="52673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AutoShape 5">
            <a:extLst>
              <a:ext uri="{FF2B5EF4-FFF2-40B4-BE49-F238E27FC236}">
                <a16:creationId xmlns:a16="http://schemas.microsoft.com/office/drawing/2014/main" id="{4B80CEA3-48E0-FABE-2A78-C68E8B77CC27}"/>
              </a:ext>
            </a:extLst>
          </p:cNvPr>
          <p:cNvSpPr>
            <a:spLocks noChangeArrowheads="1"/>
          </p:cNvSpPr>
          <p:nvPr/>
        </p:nvSpPr>
        <p:spPr bwMode="auto">
          <a:xfrm>
            <a:off x="0" y="0"/>
            <a:ext cx="5715000" cy="6858000"/>
          </a:xfrm>
          <a:prstGeom prst="roundRect">
            <a:avLst>
              <a:gd name="adj" fmla="val 16667"/>
            </a:avLst>
          </a:prstGeom>
          <a:solidFill>
            <a:srgbClr val="FF66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sp>
        <p:nvSpPr>
          <p:cNvPr id="142340" name="Text Box 4">
            <a:extLst>
              <a:ext uri="{FF2B5EF4-FFF2-40B4-BE49-F238E27FC236}">
                <a16:creationId xmlns:a16="http://schemas.microsoft.com/office/drawing/2014/main" id="{F13F39E2-D445-4B09-21DB-865596304380}"/>
              </a:ext>
            </a:extLst>
          </p:cNvPr>
          <p:cNvSpPr txBox="1">
            <a:spLocks noChangeArrowheads="1"/>
          </p:cNvSpPr>
          <p:nvPr/>
        </p:nvSpPr>
        <p:spPr bwMode="auto">
          <a:xfrm>
            <a:off x="152400" y="228600"/>
            <a:ext cx="5638800" cy="6361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66CCFF"/>
                </a:solidFill>
              </a:rPr>
              <a:t>He is God! The Hand of the Cause of God, Jinab-i-Ibn-i-Abhar, upon him be the Glory of God</a:t>
            </a:r>
          </a:p>
          <a:p>
            <a:pPr eaLnBrk="1" hangingPunct="1">
              <a:spcBef>
                <a:spcPct val="50000"/>
              </a:spcBef>
              <a:buFontTx/>
              <a:buNone/>
            </a:pPr>
            <a:r>
              <a:rPr lang="en-US" altLang="en-US" sz="2400" b="1">
                <a:solidFill>
                  <a:schemeClr val="bg1"/>
                </a:solidFill>
              </a:rPr>
              <a:t>O thou who art steadfast in the Covenant, A few days ago I was glancing at some photographs of the friends. By chance I came across thy  photograph. As I beheld thy person standing poised and in the utmost dignity with chains around thy neck, I was so affected that all sorrow was turned into joy and radiance, and I praised God that the world's Greatest Luminary hath nurtured and trained such servants who, while tied in chains and under the threat of the sword, shine forth in the utmost exultation and rapture. And this is but a token of the grace of thy Lord,…</a:t>
            </a:r>
            <a:r>
              <a:rPr lang="en-US" altLang="en-US" sz="2400" b="1">
                <a:solidFill>
                  <a:srgbClr val="66CCFF"/>
                </a:solidFill>
              </a:rPr>
              <a:t>               </a:t>
            </a:r>
            <a:r>
              <a:rPr lang="en-US" altLang="en-US" sz="2000" b="1">
                <a:solidFill>
                  <a:srgbClr val="66CCFF"/>
                </a:solidFill>
              </a:rPr>
              <a:t>-’Abdu’l-Bahá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anim calcmode="lin" valueType="num">
                                      <p:cBhvr additive="base">
                                        <p:cTn id="7" dur="5000" fill="hold"/>
                                        <p:tgtEl>
                                          <p:spTgt spid="142340"/>
                                        </p:tgtEl>
                                        <p:attrNameLst>
                                          <p:attrName>ppt_x</p:attrName>
                                        </p:attrNameLst>
                                      </p:cBhvr>
                                      <p:tavLst>
                                        <p:tav tm="0">
                                          <p:val>
                                            <p:strVal val="#ppt_x"/>
                                          </p:val>
                                        </p:tav>
                                        <p:tav tm="100000">
                                          <p:val>
                                            <p:strVal val="#ppt_x"/>
                                          </p:val>
                                        </p:tav>
                                      </p:tavLst>
                                    </p:anim>
                                    <p:anim calcmode="lin" valueType="num">
                                      <p:cBhvr additive="base">
                                        <p:cTn id="8" dur="5000" fill="hold"/>
                                        <p:tgtEl>
                                          <p:spTgt spid="142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5" name="Text Box 1026">
            <a:extLst>
              <a:ext uri="{FF2B5EF4-FFF2-40B4-BE49-F238E27FC236}">
                <a16:creationId xmlns:a16="http://schemas.microsoft.com/office/drawing/2014/main" id="{93455255-B9A6-D70B-8C44-84066F2097BD}"/>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200706" name="Rectangle 1027">
            <a:extLst>
              <a:ext uri="{FF2B5EF4-FFF2-40B4-BE49-F238E27FC236}">
                <a16:creationId xmlns:a16="http://schemas.microsoft.com/office/drawing/2014/main" id="{B1510F66-C687-07F5-DFE3-F9C8F22DBE95}"/>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00707" name="Group 1028">
            <a:extLst>
              <a:ext uri="{FF2B5EF4-FFF2-40B4-BE49-F238E27FC236}">
                <a16:creationId xmlns:a16="http://schemas.microsoft.com/office/drawing/2014/main" id="{98F30328-4646-6A27-C547-2E98CC0C3233}"/>
              </a:ext>
            </a:extLst>
          </p:cNvPr>
          <p:cNvGrpSpPr>
            <a:grpSpLocks/>
          </p:cNvGrpSpPr>
          <p:nvPr/>
        </p:nvGrpSpPr>
        <p:grpSpPr bwMode="auto">
          <a:xfrm>
            <a:off x="381000" y="1524000"/>
            <a:ext cx="8534400" cy="685800"/>
            <a:chOff x="240" y="960"/>
            <a:chExt cx="5376" cy="432"/>
          </a:xfrm>
        </p:grpSpPr>
        <p:sp>
          <p:nvSpPr>
            <p:cNvPr id="200729" name="Text Box 1029">
              <a:extLst>
                <a:ext uri="{FF2B5EF4-FFF2-40B4-BE49-F238E27FC236}">
                  <a16:creationId xmlns:a16="http://schemas.microsoft.com/office/drawing/2014/main" id="{A9CE8282-701A-8E09-2FD3-22204C65D602}"/>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200730" name="Group 1030">
              <a:extLst>
                <a:ext uri="{FF2B5EF4-FFF2-40B4-BE49-F238E27FC236}">
                  <a16:creationId xmlns:a16="http://schemas.microsoft.com/office/drawing/2014/main" id="{7F4BE86C-41B1-76C3-D6AE-99B43A561CA4}"/>
                </a:ext>
              </a:extLst>
            </p:cNvPr>
            <p:cNvGrpSpPr>
              <a:grpSpLocks/>
            </p:cNvGrpSpPr>
            <p:nvPr/>
          </p:nvGrpSpPr>
          <p:grpSpPr bwMode="auto">
            <a:xfrm>
              <a:off x="240" y="960"/>
              <a:ext cx="5280" cy="432"/>
              <a:chOff x="240" y="960"/>
              <a:chExt cx="5280" cy="432"/>
            </a:xfrm>
          </p:grpSpPr>
          <p:sp>
            <p:nvSpPr>
              <p:cNvPr id="200731" name="Text Box 1031">
                <a:extLst>
                  <a:ext uri="{FF2B5EF4-FFF2-40B4-BE49-F238E27FC236}">
                    <a16:creationId xmlns:a16="http://schemas.microsoft.com/office/drawing/2014/main" id="{EAFCFAB2-912C-E873-160D-8D1290978700}"/>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200732" name="Rectangle 1032">
                <a:extLst>
                  <a:ext uri="{FF2B5EF4-FFF2-40B4-BE49-F238E27FC236}">
                    <a16:creationId xmlns:a16="http://schemas.microsoft.com/office/drawing/2014/main" id="{B9F05D6D-0002-E257-C361-638059776109}"/>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0708" name="Group 1033">
            <a:extLst>
              <a:ext uri="{FF2B5EF4-FFF2-40B4-BE49-F238E27FC236}">
                <a16:creationId xmlns:a16="http://schemas.microsoft.com/office/drawing/2014/main" id="{5E51D0A9-9211-80FE-9ECD-DF4894D2C27E}"/>
              </a:ext>
            </a:extLst>
          </p:cNvPr>
          <p:cNvGrpSpPr>
            <a:grpSpLocks/>
          </p:cNvGrpSpPr>
          <p:nvPr/>
        </p:nvGrpSpPr>
        <p:grpSpPr bwMode="auto">
          <a:xfrm>
            <a:off x="381000" y="2209800"/>
            <a:ext cx="8534400" cy="685800"/>
            <a:chOff x="240" y="1392"/>
            <a:chExt cx="5376" cy="432"/>
          </a:xfrm>
        </p:grpSpPr>
        <p:sp>
          <p:nvSpPr>
            <p:cNvPr id="200725" name="Text Box 1034">
              <a:extLst>
                <a:ext uri="{FF2B5EF4-FFF2-40B4-BE49-F238E27FC236}">
                  <a16:creationId xmlns:a16="http://schemas.microsoft.com/office/drawing/2014/main" id="{1982A5B8-BB3D-F433-2EDA-98BC82F9582B}"/>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Muh</a:t>
              </a:r>
              <a:r>
                <a:rPr lang="en-US" altLang="en-US">
                  <a:solidFill>
                    <a:schemeClr val="folHlink"/>
                  </a:solidFill>
                  <a:latin typeface="Times_CSX+" pitchFamily="2" charset="0"/>
                </a:rPr>
                <a:t>ammad-i-Q</a:t>
              </a:r>
              <a:r>
                <a:rPr lang="en-US" altLang="en-US">
                  <a:solidFill>
                    <a:schemeClr val="folHlink"/>
                  </a:solidFill>
                  <a:latin typeface="Times Ext Roman" pitchFamily="18" charset="0"/>
                </a:rPr>
                <a:t>á’ini		1829-1892</a:t>
              </a:r>
            </a:p>
          </p:txBody>
        </p:sp>
        <p:grpSp>
          <p:nvGrpSpPr>
            <p:cNvPr id="200726" name="Group 1035">
              <a:extLst>
                <a:ext uri="{FF2B5EF4-FFF2-40B4-BE49-F238E27FC236}">
                  <a16:creationId xmlns:a16="http://schemas.microsoft.com/office/drawing/2014/main" id="{120F7347-E1EC-6701-B6D1-4D462E89D901}"/>
                </a:ext>
              </a:extLst>
            </p:cNvPr>
            <p:cNvGrpSpPr>
              <a:grpSpLocks/>
            </p:cNvGrpSpPr>
            <p:nvPr/>
          </p:nvGrpSpPr>
          <p:grpSpPr bwMode="auto">
            <a:xfrm>
              <a:off x="240" y="1392"/>
              <a:ext cx="5280" cy="432"/>
              <a:chOff x="240" y="960"/>
              <a:chExt cx="5280" cy="432"/>
            </a:xfrm>
          </p:grpSpPr>
          <p:sp>
            <p:nvSpPr>
              <p:cNvPr id="200727" name="Text Box 1036">
                <a:extLst>
                  <a:ext uri="{FF2B5EF4-FFF2-40B4-BE49-F238E27FC236}">
                    <a16:creationId xmlns:a16="http://schemas.microsoft.com/office/drawing/2014/main" id="{B539DDBF-84D0-388D-631B-3BBBE6A75782}"/>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9</a:t>
                </a:r>
              </a:p>
            </p:txBody>
          </p:sp>
          <p:sp>
            <p:nvSpPr>
              <p:cNvPr id="200728" name="Rectangle 1037">
                <a:extLst>
                  <a:ext uri="{FF2B5EF4-FFF2-40B4-BE49-F238E27FC236}">
                    <a16:creationId xmlns:a16="http://schemas.microsoft.com/office/drawing/2014/main" id="{99979BA9-168F-4438-1DDA-2645B26E31DD}"/>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0709" name="Group 1038">
            <a:extLst>
              <a:ext uri="{FF2B5EF4-FFF2-40B4-BE49-F238E27FC236}">
                <a16:creationId xmlns:a16="http://schemas.microsoft.com/office/drawing/2014/main" id="{481BB93C-27C0-CB63-39C3-C51203754089}"/>
              </a:ext>
            </a:extLst>
          </p:cNvPr>
          <p:cNvGrpSpPr>
            <a:grpSpLocks/>
          </p:cNvGrpSpPr>
          <p:nvPr/>
        </p:nvGrpSpPr>
        <p:grpSpPr bwMode="auto">
          <a:xfrm>
            <a:off x="381000" y="2895600"/>
            <a:ext cx="8534400" cy="685800"/>
            <a:chOff x="240" y="1824"/>
            <a:chExt cx="5376" cy="432"/>
          </a:xfrm>
        </p:grpSpPr>
        <p:sp>
          <p:nvSpPr>
            <p:cNvPr id="200721" name="Text Box 1039">
              <a:extLst>
                <a:ext uri="{FF2B5EF4-FFF2-40B4-BE49-F238E27FC236}">
                  <a16:creationId xmlns:a16="http://schemas.microsoft.com/office/drawing/2014/main" id="{A849F9E2-42BF-4B5D-FAC4-B0FB24A4A9E2}"/>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	1830/1-1911</a:t>
              </a:r>
            </a:p>
          </p:txBody>
        </p:sp>
        <p:grpSp>
          <p:nvGrpSpPr>
            <p:cNvPr id="200722" name="Group 1040">
              <a:extLst>
                <a:ext uri="{FF2B5EF4-FFF2-40B4-BE49-F238E27FC236}">
                  <a16:creationId xmlns:a16="http://schemas.microsoft.com/office/drawing/2014/main" id="{ADD6AE65-1003-893F-7418-C0C86E4D9A56}"/>
                </a:ext>
              </a:extLst>
            </p:cNvPr>
            <p:cNvGrpSpPr>
              <a:grpSpLocks/>
            </p:cNvGrpSpPr>
            <p:nvPr/>
          </p:nvGrpSpPr>
          <p:grpSpPr bwMode="auto">
            <a:xfrm>
              <a:off x="240" y="1824"/>
              <a:ext cx="5280" cy="432"/>
              <a:chOff x="240" y="960"/>
              <a:chExt cx="5280" cy="432"/>
            </a:xfrm>
          </p:grpSpPr>
          <p:sp>
            <p:nvSpPr>
              <p:cNvPr id="200723" name="Text Box 1041">
                <a:extLst>
                  <a:ext uri="{FF2B5EF4-FFF2-40B4-BE49-F238E27FC236}">
                    <a16:creationId xmlns:a16="http://schemas.microsoft.com/office/drawing/2014/main" id="{2A30ECC5-490E-BF27-2D75-5B386E002104}"/>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10</a:t>
                </a:r>
              </a:p>
            </p:txBody>
          </p:sp>
          <p:sp>
            <p:nvSpPr>
              <p:cNvPr id="200724" name="Rectangle 1042">
                <a:extLst>
                  <a:ext uri="{FF2B5EF4-FFF2-40B4-BE49-F238E27FC236}">
                    <a16:creationId xmlns:a16="http://schemas.microsoft.com/office/drawing/2014/main" id="{BCD2C594-69CC-20DE-B650-95DCB349672F}"/>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0710" name="Group 1043">
            <a:extLst>
              <a:ext uri="{FF2B5EF4-FFF2-40B4-BE49-F238E27FC236}">
                <a16:creationId xmlns:a16="http://schemas.microsoft.com/office/drawing/2014/main" id="{E8522492-38C7-8490-441A-4AE686FEEC95}"/>
              </a:ext>
            </a:extLst>
          </p:cNvPr>
          <p:cNvGrpSpPr>
            <a:grpSpLocks/>
          </p:cNvGrpSpPr>
          <p:nvPr/>
        </p:nvGrpSpPr>
        <p:grpSpPr bwMode="auto">
          <a:xfrm>
            <a:off x="381000" y="3581400"/>
            <a:ext cx="8534400" cy="685800"/>
            <a:chOff x="240" y="2256"/>
            <a:chExt cx="5376" cy="432"/>
          </a:xfrm>
        </p:grpSpPr>
        <p:sp>
          <p:nvSpPr>
            <p:cNvPr id="200717" name="Text Box 1044">
              <a:extLst>
                <a:ext uri="{FF2B5EF4-FFF2-40B4-BE49-F238E27FC236}">
                  <a16:creationId xmlns:a16="http://schemas.microsoft.com/office/drawing/2014/main" id="{73183A62-E155-47A3-05C7-30E3693F3254}"/>
                </a:ext>
              </a:extLst>
            </p:cNvPr>
            <p:cNvSpPr txBox="1">
              <a:spLocks noChangeArrowheads="1"/>
            </p:cNvSpPr>
            <p:nvPr/>
          </p:nvSpPr>
          <p:spPr bwMode="auto">
            <a:xfrm>
              <a:off x="576" y="2256"/>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íy-i-Abharí </a:t>
              </a:r>
              <a:r>
                <a:rPr lang="en-US" altLang="en-US" sz="2200" b="1">
                  <a:solidFill>
                    <a:schemeClr val="folHlink"/>
                  </a:solidFill>
                  <a:latin typeface="Times Ext Roman" pitchFamily="18" charset="0"/>
                </a:rPr>
                <a:t>1853/4-1919</a:t>
              </a:r>
            </a:p>
          </p:txBody>
        </p:sp>
        <p:grpSp>
          <p:nvGrpSpPr>
            <p:cNvPr id="200718" name="Group 1045">
              <a:extLst>
                <a:ext uri="{FF2B5EF4-FFF2-40B4-BE49-F238E27FC236}">
                  <a16:creationId xmlns:a16="http://schemas.microsoft.com/office/drawing/2014/main" id="{5F413B61-426F-DC4A-3F60-A67B7422ACDD}"/>
                </a:ext>
              </a:extLst>
            </p:cNvPr>
            <p:cNvGrpSpPr>
              <a:grpSpLocks/>
            </p:cNvGrpSpPr>
            <p:nvPr/>
          </p:nvGrpSpPr>
          <p:grpSpPr bwMode="auto">
            <a:xfrm>
              <a:off x="240" y="2256"/>
              <a:ext cx="5280" cy="432"/>
              <a:chOff x="240" y="960"/>
              <a:chExt cx="5280" cy="432"/>
            </a:xfrm>
          </p:grpSpPr>
          <p:sp>
            <p:nvSpPr>
              <p:cNvPr id="200719" name="Text Box 1046">
                <a:extLst>
                  <a:ext uri="{FF2B5EF4-FFF2-40B4-BE49-F238E27FC236}">
                    <a16:creationId xmlns:a16="http://schemas.microsoft.com/office/drawing/2014/main" id="{E5A35223-8C31-8A13-3FEA-427E537D4CF2}"/>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11</a:t>
                </a:r>
              </a:p>
            </p:txBody>
          </p:sp>
          <p:sp>
            <p:nvSpPr>
              <p:cNvPr id="200720" name="Rectangle 1047">
                <a:extLst>
                  <a:ext uri="{FF2B5EF4-FFF2-40B4-BE49-F238E27FC236}">
                    <a16:creationId xmlns:a16="http://schemas.microsoft.com/office/drawing/2014/main" id="{F9F03D35-32BD-B647-5B0D-9ACB3594F6FD}"/>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4392" name="Group 1048">
            <a:extLst>
              <a:ext uri="{FF2B5EF4-FFF2-40B4-BE49-F238E27FC236}">
                <a16:creationId xmlns:a16="http://schemas.microsoft.com/office/drawing/2014/main" id="{A2F1B721-844D-EC65-22CC-AF4CB79FCF33}"/>
              </a:ext>
            </a:extLst>
          </p:cNvPr>
          <p:cNvGrpSpPr>
            <a:grpSpLocks/>
          </p:cNvGrpSpPr>
          <p:nvPr/>
        </p:nvGrpSpPr>
        <p:grpSpPr bwMode="auto">
          <a:xfrm>
            <a:off x="381000" y="4267200"/>
            <a:ext cx="8534400" cy="685800"/>
            <a:chOff x="240" y="2688"/>
            <a:chExt cx="5376" cy="432"/>
          </a:xfrm>
        </p:grpSpPr>
        <p:sp>
          <p:nvSpPr>
            <p:cNvPr id="200713" name="Text Box 1049">
              <a:extLst>
                <a:ext uri="{FF2B5EF4-FFF2-40B4-BE49-F238E27FC236}">
                  <a16:creationId xmlns:a16="http://schemas.microsoft.com/office/drawing/2014/main" id="{327F84B9-46AE-F69D-4CB8-45B7B1B6EE11}"/>
                </a:ext>
              </a:extLst>
            </p:cNvPr>
            <p:cNvSpPr txBox="1">
              <a:spLocks noChangeArrowheads="1"/>
            </p:cNvSpPr>
            <p:nvPr/>
          </p:nvSpPr>
          <p:spPr bwMode="auto">
            <a:xfrm>
              <a:off x="576" y="2688"/>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bg1"/>
                  </a:solidFill>
                  <a:latin typeface="Times Ext Roman" pitchFamily="18" charset="0"/>
                </a:rPr>
                <a:t>Mullá Muh</a:t>
              </a:r>
              <a:r>
                <a:rPr lang="en-US" altLang="en-US" sz="3000">
                  <a:solidFill>
                    <a:schemeClr val="bg1"/>
                  </a:solidFill>
                  <a:latin typeface="Times_CSX+" pitchFamily="2" charset="0"/>
                </a:rPr>
                <a:t>ammad-i-Zarandi</a:t>
              </a:r>
              <a:r>
                <a:rPr lang="en-US" altLang="en-US" sz="3000">
                  <a:solidFill>
                    <a:schemeClr val="bg1"/>
                  </a:solidFill>
                  <a:latin typeface="Times Ext Roman" pitchFamily="18" charset="0"/>
                </a:rPr>
                <a:t>	1831-1892</a:t>
              </a:r>
            </a:p>
          </p:txBody>
        </p:sp>
        <p:grpSp>
          <p:nvGrpSpPr>
            <p:cNvPr id="200714" name="Group 1050">
              <a:extLst>
                <a:ext uri="{FF2B5EF4-FFF2-40B4-BE49-F238E27FC236}">
                  <a16:creationId xmlns:a16="http://schemas.microsoft.com/office/drawing/2014/main" id="{8EA15B6D-036A-24B5-CDFC-813EF40B01B1}"/>
                </a:ext>
              </a:extLst>
            </p:cNvPr>
            <p:cNvGrpSpPr>
              <a:grpSpLocks/>
            </p:cNvGrpSpPr>
            <p:nvPr/>
          </p:nvGrpSpPr>
          <p:grpSpPr bwMode="auto">
            <a:xfrm>
              <a:off x="240" y="2688"/>
              <a:ext cx="5280" cy="432"/>
              <a:chOff x="240" y="960"/>
              <a:chExt cx="5280" cy="432"/>
            </a:xfrm>
          </p:grpSpPr>
          <p:sp>
            <p:nvSpPr>
              <p:cNvPr id="200715" name="Text Box 1051">
                <a:extLst>
                  <a:ext uri="{FF2B5EF4-FFF2-40B4-BE49-F238E27FC236}">
                    <a16:creationId xmlns:a16="http://schemas.microsoft.com/office/drawing/2014/main" id="{67EA5213-9E77-BBC5-072D-7D9AC5FE73B8}"/>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12</a:t>
                </a:r>
              </a:p>
            </p:txBody>
          </p:sp>
          <p:sp>
            <p:nvSpPr>
              <p:cNvPr id="200716" name="Rectangle 1052">
                <a:extLst>
                  <a:ext uri="{FF2B5EF4-FFF2-40B4-BE49-F238E27FC236}">
                    <a16:creationId xmlns:a16="http://schemas.microsoft.com/office/drawing/2014/main" id="{DD54A794-3B45-492E-9AFD-DCF0903BBD5A}"/>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00712" name="Text Box 1063">
            <a:extLst>
              <a:ext uri="{FF2B5EF4-FFF2-40B4-BE49-F238E27FC236}">
                <a16:creationId xmlns:a16="http://schemas.microsoft.com/office/drawing/2014/main" id="{4C0C474A-7E32-D064-7E0B-DEA634172023}"/>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4392"/>
                                        </p:tgtEl>
                                        <p:attrNameLst>
                                          <p:attrName>style.visibility</p:attrName>
                                        </p:attrNameLst>
                                      </p:cBhvr>
                                      <p:to>
                                        <p:strVal val="visible"/>
                                      </p:to>
                                    </p:set>
                                    <p:animEffect transition="in" filter="blinds(horizontal)">
                                      <p:cBhvr>
                                        <p:cTn id="7" dur="500"/>
                                        <p:tgtEl>
                                          <p:spTgt spid="314392"/>
                                        </p:tgtEl>
                                      </p:cBhvr>
                                    </p:animEffect>
                                  </p:childTnLst>
                                  <p:subTnLst>
                                    <p:animClr clrSpc="rgb" dir="cw">
                                      <p:cBhvr override="childStyle">
                                        <p:cTn dur="1" fill="hold" display="0" masterRel="nextClick" afterEffect="1"/>
                                        <p:tgtEl>
                                          <p:spTgt spid="314392"/>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3" name="Picture 2">
            <a:extLst>
              <a:ext uri="{FF2B5EF4-FFF2-40B4-BE49-F238E27FC236}">
                <a16:creationId xmlns:a16="http://schemas.microsoft.com/office/drawing/2014/main" id="{04E5EE82-EF29-C4EE-E14E-4F7E80B31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ext Box 3">
            <a:extLst>
              <a:ext uri="{FF2B5EF4-FFF2-40B4-BE49-F238E27FC236}">
                <a16:creationId xmlns:a16="http://schemas.microsoft.com/office/drawing/2014/main" id="{A08DCA94-544F-C67A-AD8E-C21D36D903C3}"/>
              </a:ext>
            </a:extLst>
          </p:cNvPr>
          <p:cNvSpPr txBox="1">
            <a:spLocks noChangeArrowheads="1"/>
          </p:cNvSpPr>
          <p:nvPr/>
        </p:nvSpPr>
        <p:spPr bwMode="auto">
          <a:xfrm>
            <a:off x="8077200" y="9144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FFFF00"/>
                </a:solidFill>
              </a:rPr>
              <a:t>(12)</a:t>
            </a:r>
          </a:p>
        </p:txBody>
      </p:sp>
      <p:sp>
        <p:nvSpPr>
          <p:cNvPr id="11268" name="Text Box 4">
            <a:extLst>
              <a:ext uri="{FF2B5EF4-FFF2-40B4-BE49-F238E27FC236}">
                <a16:creationId xmlns:a16="http://schemas.microsoft.com/office/drawing/2014/main" id="{F458717F-2F3A-4553-9FE0-DCD1E8B0E45E}"/>
              </a:ext>
            </a:extLst>
          </p:cNvPr>
          <p:cNvSpPr txBox="1">
            <a:spLocks noChangeArrowheads="1"/>
          </p:cNvSpPr>
          <p:nvPr/>
        </p:nvSpPr>
        <p:spPr bwMode="auto">
          <a:xfrm>
            <a:off x="4267200" y="3744913"/>
            <a:ext cx="4876800" cy="2870200"/>
          </a:xfrm>
          <a:prstGeom prst="rect">
            <a:avLst/>
          </a:prstGeom>
          <a:solidFill>
            <a:srgbClr val="003366"/>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FFFF00"/>
                </a:solidFill>
                <a:latin typeface="News701 BT" pitchFamily="18" charset="0"/>
              </a:rPr>
              <a:t>Mullá Muhammad-i-Zarandi</a:t>
            </a:r>
          </a:p>
          <a:p>
            <a:pPr algn="ctr" eaLnBrk="1" hangingPunct="1">
              <a:spcBef>
                <a:spcPct val="50000"/>
              </a:spcBef>
              <a:buFontTx/>
              <a:buNone/>
            </a:pPr>
            <a:r>
              <a:rPr lang="en-US" altLang="en-US" sz="2800">
                <a:solidFill>
                  <a:srgbClr val="FFFF00"/>
                </a:solidFill>
                <a:latin typeface="News701 BT" pitchFamily="18" charset="0"/>
              </a:rPr>
              <a:t> Surnamed Nabíl-A’zam</a:t>
            </a:r>
          </a:p>
          <a:p>
            <a:pPr algn="ctr" eaLnBrk="1" hangingPunct="1">
              <a:spcBef>
                <a:spcPct val="50000"/>
              </a:spcBef>
              <a:buFontTx/>
              <a:buNone/>
            </a:pPr>
            <a:r>
              <a:rPr lang="en-US" altLang="en-US" sz="2800">
                <a:solidFill>
                  <a:srgbClr val="FFFF00"/>
                </a:solidFill>
                <a:latin typeface="News701 BT" pitchFamily="18" charset="0"/>
              </a:rPr>
              <a:t>Nabíl means “Learned”</a:t>
            </a:r>
          </a:p>
          <a:p>
            <a:pPr algn="ctr" eaLnBrk="1" hangingPunct="1">
              <a:spcBef>
                <a:spcPct val="50000"/>
              </a:spcBef>
              <a:buFontTx/>
              <a:buNone/>
            </a:pPr>
            <a:r>
              <a:rPr lang="en-US" altLang="en-US" sz="2800">
                <a:solidFill>
                  <a:srgbClr val="FFFF00"/>
                </a:solidFill>
                <a:latin typeface="News701 BT" pitchFamily="18" charset="0"/>
              </a:rPr>
              <a:t>A’zam means “Greatest”</a:t>
            </a:r>
          </a:p>
        </p:txBody>
      </p:sp>
      <p:sp>
        <p:nvSpPr>
          <p:cNvPr id="202756" name="Text Box 5">
            <a:extLst>
              <a:ext uri="{FF2B5EF4-FFF2-40B4-BE49-F238E27FC236}">
                <a16:creationId xmlns:a16="http://schemas.microsoft.com/office/drawing/2014/main" id="{4F064A1E-2AB9-4A23-AC8A-E5781D31BF3F}"/>
              </a:ext>
            </a:extLst>
          </p:cNvPr>
          <p:cNvSpPr txBox="1">
            <a:spLocks noChangeArrowheads="1"/>
          </p:cNvSpPr>
          <p:nvPr/>
        </p:nvSpPr>
        <p:spPr bwMode="auto">
          <a:xfrm>
            <a:off x="0" y="12954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(14)</a:t>
            </a:r>
          </a:p>
        </p:txBody>
      </p:sp>
      <p:sp>
        <p:nvSpPr>
          <p:cNvPr id="202757" name="Text Box 6">
            <a:extLst>
              <a:ext uri="{FF2B5EF4-FFF2-40B4-BE49-F238E27FC236}">
                <a16:creationId xmlns:a16="http://schemas.microsoft.com/office/drawing/2014/main" id="{446A8654-4B8E-6442-7149-D2B4263DCF5D}"/>
              </a:ext>
            </a:extLst>
          </p:cNvPr>
          <p:cNvSpPr txBox="1">
            <a:spLocks noChangeArrowheads="1"/>
          </p:cNvSpPr>
          <p:nvPr/>
        </p:nvSpPr>
        <p:spPr bwMode="auto">
          <a:xfrm>
            <a:off x="228600" y="2895600"/>
            <a:ext cx="3810000" cy="1798638"/>
          </a:xfrm>
          <a:prstGeom prst="rect">
            <a:avLst/>
          </a:prstGeom>
          <a:solidFill>
            <a:srgbClr val="003366"/>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News701 BT" pitchFamily="18" charset="0"/>
              </a:rPr>
              <a:t>Áqá Muhammad</a:t>
            </a:r>
          </a:p>
          <a:p>
            <a:pPr algn="ctr" eaLnBrk="1" hangingPunct="1">
              <a:spcBef>
                <a:spcPct val="50000"/>
              </a:spcBef>
              <a:buFontTx/>
              <a:buNone/>
            </a:pPr>
            <a:r>
              <a:rPr lang="en-US" altLang="en-US" b="1">
                <a:solidFill>
                  <a:schemeClr val="bg1"/>
                </a:solidFill>
                <a:latin typeface="News701 BT" pitchFamily="18" charset="0"/>
              </a:rPr>
              <a:t>Mustafá-Ba</a:t>
            </a:r>
            <a:r>
              <a:rPr lang="en-US" altLang="en-US" b="1" u="sng">
                <a:solidFill>
                  <a:schemeClr val="bg1"/>
                </a:solidFill>
                <a:latin typeface="News701 BT" pitchFamily="18" charset="0"/>
              </a:rPr>
              <a:t>gh</a:t>
            </a:r>
            <a:r>
              <a:rPr lang="en-US" altLang="en-US" b="1">
                <a:solidFill>
                  <a:schemeClr val="bg1"/>
                </a:solidFill>
                <a:latin typeface="News701 BT" pitchFamily="18" charset="0"/>
              </a:rPr>
              <a:t>dádí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1268"/>
                                        </p:tgtEl>
                                        <p:attrNameLst>
                                          <p:attrName>style.visibility</p:attrName>
                                        </p:attrNameLst>
                                      </p:cBhvr>
                                      <p:to>
                                        <p:strVal val="visible"/>
                                      </p:to>
                                    </p:set>
                                    <p:animEffect transition="in" filter="dissolve">
                                      <p:cBhvr>
                                        <p:cTn id="7" dur="3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1" name="Text Box 2">
            <a:extLst>
              <a:ext uri="{FF2B5EF4-FFF2-40B4-BE49-F238E27FC236}">
                <a16:creationId xmlns:a16="http://schemas.microsoft.com/office/drawing/2014/main" id="{DFB0E6CF-D1C1-1045-59AE-6A8423090816}"/>
              </a:ext>
            </a:extLst>
          </p:cNvPr>
          <p:cNvSpPr txBox="1">
            <a:spLocks noChangeArrowheads="1"/>
          </p:cNvSpPr>
          <p:nvPr/>
        </p:nvSpPr>
        <p:spPr bwMode="auto">
          <a:xfrm>
            <a:off x="1219200" y="1143000"/>
            <a:ext cx="7010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a:latin typeface="Monotype Corsiva" panose="03010101010201010101" pitchFamily="66" charset="0"/>
              </a:rPr>
              <a:t>The Apostles of Bahá’u’lláh</a:t>
            </a:r>
          </a:p>
        </p:txBody>
      </p:sp>
      <p:pic>
        <p:nvPicPr>
          <p:cNvPr id="204802" name="Picture 3">
            <a:extLst>
              <a:ext uri="{FF2B5EF4-FFF2-40B4-BE49-F238E27FC236}">
                <a16:creationId xmlns:a16="http://schemas.microsoft.com/office/drawing/2014/main" id="{BC6FAFAA-966A-1FBC-18F9-C896031FD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D174F3E1-7856-E1EB-3114-1F09444679A2}"/>
              </a:ext>
            </a:extLst>
          </p:cNvPr>
          <p:cNvSpPr txBox="1">
            <a:spLocks noChangeArrowheads="1"/>
          </p:cNvSpPr>
          <p:nvPr/>
        </p:nvSpPr>
        <p:spPr bwMode="auto">
          <a:xfrm>
            <a:off x="381000" y="2971800"/>
            <a:ext cx="8534400" cy="3503613"/>
          </a:xfrm>
          <a:prstGeom prst="rect">
            <a:avLst/>
          </a:prstGeom>
          <a:noFill/>
          <a:ln>
            <a:noFill/>
          </a:ln>
          <a:effectLst>
            <a:outerShdw dist="17961" dir="2700000" algn="ctr" rotWithShape="0">
              <a:srgbClr val="0099C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FFFF00"/>
                </a:solidFill>
                <a:cs typeface="Times New Roman" panose="02020603050405020304" pitchFamily="18" charset="0"/>
              </a:rPr>
              <a:t>Shepherd – poet – transcribed &amp; circulated Tablets of the Báb – assisted conversion Badí – 1</a:t>
            </a:r>
            <a:r>
              <a:rPr lang="en-US" altLang="en-US" b="1" baseline="30000">
                <a:solidFill>
                  <a:srgbClr val="FFFF00"/>
                </a:solidFill>
                <a:cs typeface="Times New Roman" panose="02020603050405020304" pitchFamily="18" charset="0"/>
              </a:rPr>
              <a:t>st</a:t>
            </a:r>
            <a:r>
              <a:rPr lang="en-US" altLang="en-US" b="1">
                <a:solidFill>
                  <a:srgbClr val="FFFF00"/>
                </a:solidFill>
                <a:cs typeface="Times New Roman" panose="02020603050405020304" pitchFamily="18" charset="0"/>
              </a:rPr>
              <a:t> to perform Bahá’í pilgrimage to House of Báb &amp; House of Bahá’u’lláh – Taught first Christian (Dr Faris) in Alexandria, Egypt in 1868 – Author authoritative history of Babí Dispensation:</a:t>
            </a:r>
            <a:r>
              <a:rPr lang="en-US" altLang="en-US" b="1">
                <a:solidFill>
                  <a:schemeClr val="bg1"/>
                </a:solidFill>
                <a:cs typeface="Times New Roman" panose="02020603050405020304" pitchFamily="18" charset="0"/>
              </a:rPr>
              <a:t> </a:t>
            </a:r>
            <a:r>
              <a:rPr lang="en-US" altLang="en-US" b="1" i="1">
                <a:solidFill>
                  <a:srgbClr val="66FF33"/>
                </a:solidFill>
                <a:cs typeface="Times New Roman" panose="02020603050405020304" pitchFamily="18" charset="0"/>
              </a:rPr>
              <a:t>The Dawn-Breakers</a:t>
            </a:r>
            <a:endParaRPr lang="en-US" altLang="en-US" b="1">
              <a:solidFill>
                <a:srgbClr val="66FF33"/>
              </a:solidFill>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Effect transition="in" filter="dissolve">
                                      <p:cBhvr>
                                        <p:cTn id="7" dur="5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49" name="Text Box 1026">
            <a:extLst>
              <a:ext uri="{FF2B5EF4-FFF2-40B4-BE49-F238E27FC236}">
                <a16:creationId xmlns:a16="http://schemas.microsoft.com/office/drawing/2014/main" id="{B2C449E7-5BB1-FF3C-A412-817F8797D7A2}"/>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206850" name="Rectangle 1027">
            <a:extLst>
              <a:ext uri="{FF2B5EF4-FFF2-40B4-BE49-F238E27FC236}">
                <a16:creationId xmlns:a16="http://schemas.microsoft.com/office/drawing/2014/main" id="{435B80F5-934A-6EE7-DB33-D9D090E230E1}"/>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06851" name="Group 1028">
            <a:extLst>
              <a:ext uri="{FF2B5EF4-FFF2-40B4-BE49-F238E27FC236}">
                <a16:creationId xmlns:a16="http://schemas.microsoft.com/office/drawing/2014/main" id="{F9B9716F-4912-323C-AAC4-E5F38E80E000}"/>
              </a:ext>
            </a:extLst>
          </p:cNvPr>
          <p:cNvGrpSpPr>
            <a:grpSpLocks/>
          </p:cNvGrpSpPr>
          <p:nvPr/>
        </p:nvGrpSpPr>
        <p:grpSpPr bwMode="auto">
          <a:xfrm>
            <a:off x="381000" y="1524000"/>
            <a:ext cx="8534400" cy="685800"/>
            <a:chOff x="240" y="960"/>
            <a:chExt cx="5376" cy="432"/>
          </a:xfrm>
        </p:grpSpPr>
        <p:sp>
          <p:nvSpPr>
            <p:cNvPr id="206878" name="Text Box 1029">
              <a:extLst>
                <a:ext uri="{FF2B5EF4-FFF2-40B4-BE49-F238E27FC236}">
                  <a16:creationId xmlns:a16="http://schemas.microsoft.com/office/drawing/2014/main" id="{6ACD3A47-F6E8-0D98-6C49-722DF8007BF4}"/>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206879" name="Group 1030">
              <a:extLst>
                <a:ext uri="{FF2B5EF4-FFF2-40B4-BE49-F238E27FC236}">
                  <a16:creationId xmlns:a16="http://schemas.microsoft.com/office/drawing/2014/main" id="{29B09C6E-D34A-DEEF-D0BB-3B0FBBA97334}"/>
                </a:ext>
              </a:extLst>
            </p:cNvPr>
            <p:cNvGrpSpPr>
              <a:grpSpLocks/>
            </p:cNvGrpSpPr>
            <p:nvPr/>
          </p:nvGrpSpPr>
          <p:grpSpPr bwMode="auto">
            <a:xfrm>
              <a:off x="240" y="960"/>
              <a:ext cx="5280" cy="432"/>
              <a:chOff x="240" y="960"/>
              <a:chExt cx="5280" cy="432"/>
            </a:xfrm>
          </p:grpSpPr>
          <p:sp>
            <p:nvSpPr>
              <p:cNvPr id="206880" name="Text Box 1031">
                <a:extLst>
                  <a:ext uri="{FF2B5EF4-FFF2-40B4-BE49-F238E27FC236}">
                    <a16:creationId xmlns:a16="http://schemas.microsoft.com/office/drawing/2014/main" id="{772ACF19-B5F1-DED7-9C37-5A6C1F36D697}"/>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206881" name="Rectangle 1032">
                <a:extLst>
                  <a:ext uri="{FF2B5EF4-FFF2-40B4-BE49-F238E27FC236}">
                    <a16:creationId xmlns:a16="http://schemas.microsoft.com/office/drawing/2014/main" id="{5C3D6DE2-5C95-C900-0551-E0E2A844B0E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6852" name="Group 1033">
            <a:extLst>
              <a:ext uri="{FF2B5EF4-FFF2-40B4-BE49-F238E27FC236}">
                <a16:creationId xmlns:a16="http://schemas.microsoft.com/office/drawing/2014/main" id="{38325880-E1C1-5742-DAC1-FB9CC2205A44}"/>
              </a:ext>
            </a:extLst>
          </p:cNvPr>
          <p:cNvGrpSpPr>
            <a:grpSpLocks/>
          </p:cNvGrpSpPr>
          <p:nvPr/>
        </p:nvGrpSpPr>
        <p:grpSpPr bwMode="auto">
          <a:xfrm>
            <a:off x="381000" y="2209800"/>
            <a:ext cx="8534400" cy="685800"/>
            <a:chOff x="240" y="1392"/>
            <a:chExt cx="5376" cy="432"/>
          </a:xfrm>
        </p:grpSpPr>
        <p:sp>
          <p:nvSpPr>
            <p:cNvPr id="206874" name="Text Box 1034">
              <a:extLst>
                <a:ext uri="{FF2B5EF4-FFF2-40B4-BE49-F238E27FC236}">
                  <a16:creationId xmlns:a16="http://schemas.microsoft.com/office/drawing/2014/main" id="{12E43551-87BC-8506-7250-5844FDEC9D6C}"/>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Muh</a:t>
              </a:r>
              <a:r>
                <a:rPr lang="en-US" altLang="en-US">
                  <a:solidFill>
                    <a:schemeClr val="folHlink"/>
                  </a:solidFill>
                  <a:latin typeface="Times_CSX+" pitchFamily="2" charset="0"/>
                </a:rPr>
                <a:t>ammad-i-Q</a:t>
              </a:r>
              <a:r>
                <a:rPr lang="en-US" altLang="en-US">
                  <a:solidFill>
                    <a:schemeClr val="folHlink"/>
                  </a:solidFill>
                  <a:latin typeface="Times Ext Roman" pitchFamily="18" charset="0"/>
                </a:rPr>
                <a:t>á’ini		1829-1892</a:t>
              </a:r>
            </a:p>
          </p:txBody>
        </p:sp>
        <p:grpSp>
          <p:nvGrpSpPr>
            <p:cNvPr id="206875" name="Group 1035">
              <a:extLst>
                <a:ext uri="{FF2B5EF4-FFF2-40B4-BE49-F238E27FC236}">
                  <a16:creationId xmlns:a16="http://schemas.microsoft.com/office/drawing/2014/main" id="{4EE083F6-7FE5-0B6B-9C94-DBB1199012EB}"/>
                </a:ext>
              </a:extLst>
            </p:cNvPr>
            <p:cNvGrpSpPr>
              <a:grpSpLocks/>
            </p:cNvGrpSpPr>
            <p:nvPr/>
          </p:nvGrpSpPr>
          <p:grpSpPr bwMode="auto">
            <a:xfrm>
              <a:off x="240" y="1392"/>
              <a:ext cx="5280" cy="432"/>
              <a:chOff x="240" y="960"/>
              <a:chExt cx="5280" cy="432"/>
            </a:xfrm>
          </p:grpSpPr>
          <p:sp>
            <p:nvSpPr>
              <p:cNvPr id="206876" name="Text Box 1036">
                <a:extLst>
                  <a:ext uri="{FF2B5EF4-FFF2-40B4-BE49-F238E27FC236}">
                    <a16:creationId xmlns:a16="http://schemas.microsoft.com/office/drawing/2014/main" id="{A7226BAD-E302-A3AC-E566-E696E94D23C9}"/>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9</a:t>
                </a:r>
              </a:p>
            </p:txBody>
          </p:sp>
          <p:sp>
            <p:nvSpPr>
              <p:cNvPr id="206877" name="Rectangle 1037">
                <a:extLst>
                  <a:ext uri="{FF2B5EF4-FFF2-40B4-BE49-F238E27FC236}">
                    <a16:creationId xmlns:a16="http://schemas.microsoft.com/office/drawing/2014/main" id="{9F592586-2F83-F835-59AA-9D761B0B577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6853" name="Group 1038">
            <a:extLst>
              <a:ext uri="{FF2B5EF4-FFF2-40B4-BE49-F238E27FC236}">
                <a16:creationId xmlns:a16="http://schemas.microsoft.com/office/drawing/2014/main" id="{E71658B3-2AED-11F7-5BF3-4A8E8DA7F508}"/>
              </a:ext>
            </a:extLst>
          </p:cNvPr>
          <p:cNvGrpSpPr>
            <a:grpSpLocks/>
          </p:cNvGrpSpPr>
          <p:nvPr/>
        </p:nvGrpSpPr>
        <p:grpSpPr bwMode="auto">
          <a:xfrm>
            <a:off x="381000" y="2895600"/>
            <a:ext cx="8534400" cy="685800"/>
            <a:chOff x="240" y="1824"/>
            <a:chExt cx="5376" cy="432"/>
          </a:xfrm>
        </p:grpSpPr>
        <p:sp>
          <p:nvSpPr>
            <p:cNvPr id="206870" name="Text Box 1039">
              <a:extLst>
                <a:ext uri="{FF2B5EF4-FFF2-40B4-BE49-F238E27FC236}">
                  <a16:creationId xmlns:a16="http://schemas.microsoft.com/office/drawing/2014/main" id="{15B619F0-AE28-5CB7-B5FB-E57455497AE6}"/>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	1830/1-1911</a:t>
              </a:r>
            </a:p>
          </p:txBody>
        </p:sp>
        <p:grpSp>
          <p:nvGrpSpPr>
            <p:cNvPr id="206871" name="Group 1040">
              <a:extLst>
                <a:ext uri="{FF2B5EF4-FFF2-40B4-BE49-F238E27FC236}">
                  <a16:creationId xmlns:a16="http://schemas.microsoft.com/office/drawing/2014/main" id="{40ABE6C0-BF05-376C-4535-D3BD097FBF3F}"/>
                </a:ext>
              </a:extLst>
            </p:cNvPr>
            <p:cNvGrpSpPr>
              <a:grpSpLocks/>
            </p:cNvGrpSpPr>
            <p:nvPr/>
          </p:nvGrpSpPr>
          <p:grpSpPr bwMode="auto">
            <a:xfrm>
              <a:off x="240" y="1824"/>
              <a:ext cx="5280" cy="432"/>
              <a:chOff x="240" y="960"/>
              <a:chExt cx="5280" cy="432"/>
            </a:xfrm>
          </p:grpSpPr>
          <p:sp>
            <p:nvSpPr>
              <p:cNvPr id="206872" name="Text Box 1041">
                <a:extLst>
                  <a:ext uri="{FF2B5EF4-FFF2-40B4-BE49-F238E27FC236}">
                    <a16:creationId xmlns:a16="http://schemas.microsoft.com/office/drawing/2014/main" id="{10E188BC-9F54-D4BB-3B01-9C19A999DC7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10</a:t>
                </a:r>
              </a:p>
            </p:txBody>
          </p:sp>
          <p:sp>
            <p:nvSpPr>
              <p:cNvPr id="206873" name="Rectangle 1042">
                <a:extLst>
                  <a:ext uri="{FF2B5EF4-FFF2-40B4-BE49-F238E27FC236}">
                    <a16:creationId xmlns:a16="http://schemas.microsoft.com/office/drawing/2014/main" id="{801FC1E6-AFC3-75F3-6282-814DBD533FF5}"/>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6854" name="Group 1043">
            <a:extLst>
              <a:ext uri="{FF2B5EF4-FFF2-40B4-BE49-F238E27FC236}">
                <a16:creationId xmlns:a16="http://schemas.microsoft.com/office/drawing/2014/main" id="{CE33A1E9-4A38-30FE-63CB-89B225EAEEAE}"/>
              </a:ext>
            </a:extLst>
          </p:cNvPr>
          <p:cNvGrpSpPr>
            <a:grpSpLocks/>
          </p:cNvGrpSpPr>
          <p:nvPr/>
        </p:nvGrpSpPr>
        <p:grpSpPr bwMode="auto">
          <a:xfrm>
            <a:off x="381000" y="3581400"/>
            <a:ext cx="8534400" cy="685800"/>
            <a:chOff x="240" y="2256"/>
            <a:chExt cx="5376" cy="432"/>
          </a:xfrm>
        </p:grpSpPr>
        <p:sp>
          <p:nvSpPr>
            <p:cNvPr id="206866" name="Text Box 1044">
              <a:extLst>
                <a:ext uri="{FF2B5EF4-FFF2-40B4-BE49-F238E27FC236}">
                  <a16:creationId xmlns:a16="http://schemas.microsoft.com/office/drawing/2014/main" id="{48634838-F596-9D24-190B-973E3054F95B}"/>
                </a:ext>
              </a:extLst>
            </p:cNvPr>
            <p:cNvSpPr txBox="1">
              <a:spLocks noChangeArrowheads="1"/>
            </p:cNvSpPr>
            <p:nvPr/>
          </p:nvSpPr>
          <p:spPr bwMode="auto">
            <a:xfrm>
              <a:off x="576" y="2256"/>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íy-i-Abharí </a:t>
              </a:r>
              <a:r>
                <a:rPr lang="en-US" altLang="en-US" sz="2200" b="1">
                  <a:solidFill>
                    <a:schemeClr val="folHlink"/>
                  </a:solidFill>
                  <a:latin typeface="Times Ext Roman" pitchFamily="18" charset="0"/>
                </a:rPr>
                <a:t>1853/4-1919</a:t>
              </a:r>
            </a:p>
          </p:txBody>
        </p:sp>
        <p:grpSp>
          <p:nvGrpSpPr>
            <p:cNvPr id="206867" name="Group 1045">
              <a:extLst>
                <a:ext uri="{FF2B5EF4-FFF2-40B4-BE49-F238E27FC236}">
                  <a16:creationId xmlns:a16="http://schemas.microsoft.com/office/drawing/2014/main" id="{53B39D7F-5D1F-E3F7-0C33-F59F71798A2B}"/>
                </a:ext>
              </a:extLst>
            </p:cNvPr>
            <p:cNvGrpSpPr>
              <a:grpSpLocks/>
            </p:cNvGrpSpPr>
            <p:nvPr/>
          </p:nvGrpSpPr>
          <p:grpSpPr bwMode="auto">
            <a:xfrm>
              <a:off x="240" y="2256"/>
              <a:ext cx="5280" cy="432"/>
              <a:chOff x="240" y="960"/>
              <a:chExt cx="5280" cy="432"/>
            </a:xfrm>
          </p:grpSpPr>
          <p:sp>
            <p:nvSpPr>
              <p:cNvPr id="206868" name="Text Box 1046">
                <a:extLst>
                  <a:ext uri="{FF2B5EF4-FFF2-40B4-BE49-F238E27FC236}">
                    <a16:creationId xmlns:a16="http://schemas.microsoft.com/office/drawing/2014/main" id="{FE8D2574-347B-E281-3591-55BA2248923E}"/>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11</a:t>
                </a:r>
              </a:p>
            </p:txBody>
          </p:sp>
          <p:sp>
            <p:nvSpPr>
              <p:cNvPr id="206869" name="Rectangle 1047">
                <a:extLst>
                  <a:ext uri="{FF2B5EF4-FFF2-40B4-BE49-F238E27FC236}">
                    <a16:creationId xmlns:a16="http://schemas.microsoft.com/office/drawing/2014/main" id="{24FA77C6-BFA2-D5C5-AA29-2C8C02A04BC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06855" name="Group 1048">
            <a:extLst>
              <a:ext uri="{FF2B5EF4-FFF2-40B4-BE49-F238E27FC236}">
                <a16:creationId xmlns:a16="http://schemas.microsoft.com/office/drawing/2014/main" id="{AE2A61FA-B423-87E8-FDE4-1832076C5C2F}"/>
              </a:ext>
            </a:extLst>
          </p:cNvPr>
          <p:cNvGrpSpPr>
            <a:grpSpLocks/>
          </p:cNvGrpSpPr>
          <p:nvPr/>
        </p:nvGrpSpPr>
        <p:grpSpPr bwMode="auto">
          <a:xfrm>
            <a:off x="381000" y="4267200"/>
            <a:ext cx="8534400" cy="685800"/>
            <a:chOff x="240" y="2688"/>
            <a:chExt cx="5376" cy="432"/>
          </a:xfrm>
        </p:grpSpPr>
        <p:sp>
          <p:nvSpPr>
            <p:cNvPr id="206862" name="Text Box 1049">
              <a:extLst>
                <a:ext uri="{FF2B5EF4-FFF2-40B4-BE49-F238E27FC236}">
                  <a16:creationId xmlns:a16="http://schemas.microsoft.com/office/drawing/2014/main" id="{854F1496-17EF-FC57-4A18-6BF0EA526F76}"/>
                </a:ext>
              </a:extLst>
            </p:cNvPr>
            <p:cNvSpPr txBox="1">
              <a:spLocks noChangeArrowheads="1"/>
            </p:cNvSpPr>
            <p:nvPr/>
          </p:nvSpPr>
          <p:spPr bwMode="auto">
            <a:xfrm>
              <a:off x="576" y="2688"/>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 Ext Roman" pitchFamily="18" charset="0"/>
                </a:rPr>
                <a:t>Mullá Muh</a:t>
              </a:r>
              <a:r>
                <a:rPr lang="en-US" altLang="en-US" sz="3000">
                  <a:solidFill>
                    <a:schemeClr val="folHlink"/>
                  </a:solidFill>
                  <a:latin typeface="Times_CSX+" pitchFamily="2" charset="0"/>
                </a:rPr>
                <a:t>ammad-i-Zarandi</a:t>
              </a:r>
              <a:r>
                <a:rPr lang="en-US" altLang="en-US" sz="3000">
                  <a:solidFill>
                    <a:schemeClr val="folHlink"/>
                  </a:solidFill>
                  <a:latin typeface="Times Ext Roman" pitchFamily="18" charset="0"/>
                </a:rPr>
                <a:t>	1831-1892</a:t>
              </a:r>
            </a:p>
          </p:txBody>
        </p:sp>
        <p:grpSp>
          <p:nvGrpSpPr>
            <p:cNvPr id="206863" name="Group 1050">
              <a:extLst>
                <a:ext uri="{FF2B5EF4-FFF2-40B4-BE49-F238E27FC236}">
                  <a16:creationId xmlns:a16="http://schemas.microsoft.com/office/drawing/2014/main" id="{DA1AA6F1-8649-96CC-CCBB-E2AA67F0168F}"/>
                </a:ext>
              </a:extLst>
            </p:cNvPr>
            <p:cNvGrpSpPr>
              <a:grpSpLocks/>
            </p:cNvGrpSpPr>
            <p:nvPr/>
          </p:nvGrpSpPr>
          <p:grpSpPr bwMode="auto">
            <a:xfrm>
              <a:off x="240" y="2688"/>
              <a:ext cx="5280" cy="432"/>
              <a:chOff x="240" y="960"/>
              <a:chExt cx="5280" cy="432"/>
            </a:xfrm>
          </p:grpSpPr>
          <p:sp>
            <p:nvSpPr>
              <p:cNvPr id="206864" name="Text Box 1051">
                <a:extLst>
                  <a:ext uri="{FF2B5EF4-FFF2-40B4-BE49-F238E27FC236}">
                    <a16:creationId xmlns:a16="http://schemas.microsoft.com/office/drawing/2014/main" id="{57125A13-2871-0D44-27D8-8C2733C3F078}"/>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12</a:t>
                </a:r>
              </a:p>
            </p:txBody>
          </p:sp>
          <p:sp>
            <p:nvSpPr>
              <p:cNvPr id="206865" name="Rectangle 1052">
                <a:extLst>
                  <a:ext uri="{FF2B5EF4-FFF2-40B4-BE49-F238E27FC236}">
                    <a16:creationId xmlns:a16="http://schemas.microsoft.com/office/drawing/2014/main" id="{157BE01C-A0E4-64FE-E265-C510FB336B2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5421" name="Group 1053">
            <a:extLst>
              <a:ext uri="{FF2B5EF4-FFF2-40B4-BE49-F238E27FC236}">
                <a16:creationId xmlns:a16="http://schemas.microsoft.com/office/drawing/2014/main" id="{FB2F7E65-D11D-6B77-3C49-05FE079E5772}"/>
              </a:ext>
            </a:extLst>
          </p:cNvPr>
          <p:cNvGrpSpPr>
            <a:grpSpLocks/>
          </p:cNvGrpSpPr>
          <p:nvPr/>
        </p:nvGrpSpPr>
        <p:grpSpPr bwMode="auto">
          <a:xfrm>
            <a:off x="381000" y="4953000"/>
            <a:ext cx="8534400" cy="685800"/>
            <a:chOff x="240" y="3120"/>
            <a:chExt cx="5376" cy="432"/>
          </a:xfrm>
        </p:grpSpPr>
        <p:sp>
          <p:nvSpPr>
            <p:cNvPr id="206858" name="Text Box 1054">
              <a:extLst>
                <a:ext uri="{FF2B5EF4-FFF2-40B4-BE49-F238E27FC236}">
                  <a16:creationId xmlns:a16="http://schemas.microsoft.com/office/drawing/2014/main" id="{EAE1D819-CB02-92FF-9610-8FAFAB4FEF33}"/>
                </a:ext>
              </a:extLst>
            </p:cNvPr>
            <p:cNvSpPr txBox="1">
              <a:spLocks noChangeArrowheads="1"/>
            </p:cNvSpPr>
            <p:nvPr/>
          </p:nvSpPr>
          <p:spPr bwMode="auto">
            <a:xfrm>
              <a:off x="576" y="3120"/>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u="sng">
                  <a:solidFill>
                    <a:srgbClr val="FFCC00"/>
                  </a:solidFill>
                  <a:latin typeface="Times Ext Roman" pitchFamily="18" charset="0"/>
                </a:rPr>
                <a:t>Sh</a:t>
              </a:r>
              <a:r>
                <a:rPr lang="en-US" altLang="en-US" sz="3000">
                  <a:solidFill>
                    <a:srgbClr val="FFCC00"/>
                  </a:solidFill>
                  <a:latin typeface="Times Ext Roman" pitchFamily="18" charset="0"/>
                </a:rPr>
                <a:t>ay</a:t>
              </a:r>
              <a:r>
                <a:rPr lang="en-US" altLang="en-US" sz="3000" u="sng">
                  <a:solidFill>
                    <a:srgbClr val="FFCC00"/>
                  </a:solidFill>
                  <a:latin typeface="Times Ext Roman" pitchFamily="18" charset="0"/>
                </a:rPr>
                <a:t>kh</a:t>
              </a:r>
              <a:r>
                <a:rPr lang="en-US" altLang="en-US" sz="3000">
                  <a:solidFill>
                    <a:srgbClr val="FFCC00"/>
                  </a:solidFill>
                  <a:latin typeface="Times Ext Roman" pitchFamily="18" charset="0"/>
                </a:rPr>
                <a:t> Muh</a:t>
              </a:r>
              <a:r>
                <a:rPr lang="en-US" altLang="en-US" sz="3000">
                  <a:solidFill>
                    <a:srgbClr val="FFCC00"/>
                  </a:solidFill>
                  <a:latin typeface="Times_CSX+" pitchFamily="2" charset="0"/>
                </a:rPr>
                <a:t>ammad K</a:t>
              </a:r>
              <a:r>
                <a:rPr lang="en-US" altLang="en-US" sz="3000">
                  <a:solidFill>
                    <a:srgbClr val="FFCC00"/>
                  </a:solidFill>
                  <a:latin typeface="Times Ext Roman" pitchFamily="18" charset="0"/>
                </a:rPr>
                <a:t>á</a:t>
              </a:r>
              <a:r>
                <a:rPr lang="en-US" altLang="en-US" sz="3000">
                  <a:solidFill>
                    <a:srgbClr val="FFCC00"/>
                  </a:solidFill>
                  <a:latin typeface="CRL_1" pitchFamily="2" charset="0"/>
                </a:rPr>
                <a:t>Ý</a:t>
              </a:r>
              <a:r>
                <a:rPr lang="en-US" altLang="en-US" sz="3000">
                  <a:solidFill>
                    <a:srgbClr val="FFCC00"/>
                  </a:solidFill>
                  <a:latin typeface="Times_CSX+" pitchFamily="2" charset="0"/>
                </a:rPr>
                <a:t>im-i-Qazv</a:t>
              </a:r>
              <a:r>
                <a:rPr lang="en-US" altLang="en-US" sz="3000">
                  <a:solidFill>
                    <a:srgbClr val="FFCC00"/>
                  </a:solidFill>
                  <a:latin typeface="Times Ext Roman" pitchFamily="18" charset="0"/>
                </a:rPr>
                <a:t>íní 1844-1918</a:t>
              </a:r>
            </a:p>
          </p:txBody>
        </p:sp>
        <p:grpSp>
          <p:nvGrpSpPr>
            <p:cNvPr id="206859" name="Group 1055">
              <a:extLst>
                <a:ext uri="{FF2B5EF4-FFF2-40B4-BE49-F238E27FC236}">
                  <a16:creationId xmlns:a16="http://schemas.microsoft.com/office/drawing/2014/main" id="{6F6344F2-D516-5D7D-8422-A3FA26E13EA5}"/>
                </a:ext>
              </a:extLst>
            </p:cNvPr>
            <p:cNvGrpSpPr>
              <a:grpSpLocks/>
            </p:cNvGrpSpPr>
            <p:nvPr/>
          </p:nvGrpSpPr>
          <p:grpSpPr bwMode="auto">
            <a:xfrm>
              <a:off x="240" y="3120"/>
              <a:ext cx="5280" cy="432"/>
              <a:chOff x="240" y="960"/>
              <a:chExt cx="5280" cy="432"/>
            </a:xfrm>
          </p:grpSpPr>
          <p:sp>
            <p:nvSpPr>
              <p:cNvPr id="206860" name="Text Box 1056">
                <a:extLst>
                  <a:ext uri="{FF2B5EF4-FFF2-40B4-BE49-F238E27FC236}">
                    <a16:creationId xmlns:a16="http://schemas.microsoft.com/office/drawing/2014/main" id="{F851FF7B-3A52-C886-CD95-5C3CAB1A4D70}"/>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rgbClr val="FFCC00"/>
                    </a:solidFill>
                    <a:latin typeface="Times Ext Roman" pitchFamily="18" charset="0"/>
                  </a:rPr>
                  <a:t>13</a:t>
                </a:r>
              </a:p>
            </p:txBody>
          </p:sp>
          <p:sp>
            <p:nvSpPr>
              <p:cNvPr id="206861" name="Rectangle 1057">
                <a:extLst>
                  <a:ext uri="{FF2B5EF4-FFF2-40B4-BE49-F238E27FC236}">
                    <a16:creationId xmlns:a16="http://schemas.microsoft.com/office/drawing/2014/main" id="{9BF589C8-9595-C8C0-CD72-0BCA21D1EC0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06857" name="Text Box 1063">
            <a:extLst>
              <a:ext uri="{FF2B5EF4-FFF2-40B4-BE49-F238E27FC236}">
                <a16:creationId xmlns:a16="http://schemas.microsoft.com/office/drawing/2014/main" id="{B764A038-88F8-25E3-83A6-7EA0F4381423}"/>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5421"/>
                                        </p:tgtEl>
                                        <p:attrNameLst>
                                          <p:attrName>style.visibility</p:attrName>
                                        </p:attrNameLst>
                                      </p:cBhvr>
                                      <p:to>
                                        <p:strVal val="visible"/>
                                      </p:to>
                                    </p:set>
                                    <p:animEffect transition="in" filter="dissolve">
                                      <p:cBhvr>
                                        <p:cTn id="7" dur="500"/>
                                        <p:tgtEl>
                                          <p:spTgt spid="315421"/>
                                        </p:tgtEl>
                                      </p:cBhvr>
                                    </p:animEffect>
                                  </p:childTnLst>
                                  <p:subTnLst>
                                    <p:animClr clrSpc="rgb" dir="cw">
                                      <p:cBhvr override="childStyle">
                                        <p:cTn dur="1" fill="hold" display="0" masterRel="nextClick" afterEffect="1"/>
                                        <p:tgtEl>
                                          <p:spTgt spid="315421"/>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7" name="Picture 2">
            <a:extLst>
              <a:ext uri="{FF2B5EF4-FFF2-40B4-BE49-F238E27FC236}">
                <a16:creationId xmlns:a16="http://schemas.microsoft.com/office/drawing/2014/main" id="{70462395-15A2-51D5-24F9-95569046B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3">
            <a:extLst>
              <a:ext uri="{FF2B5EF4-FFF2-40B4-BE49-F238E27FC236}">
                <a16:creationId xmlns:a16="http://schemas.microsoft.com/office/drawing/2014/main" id="{73AB3A85-A569-7BC6-67F6-8B5875268C71}"/>
              </a:ext>
            </a:extLst>
          </p:cNvPr>
          <p:cNvSpPr>
            <a:spLocks noChangeArrowheads="1"/>
          </p:cNvSpPr>
          <p:nvPr/>
        </p:nvSpPr>
        <p:spPr bwMode="auto">
          <a:xfrm>
            <a:off x="0" y="5867400"/>
            <a:ext cx="9144000" cy="990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sp>
        <p:nvSpPr>
          <p:cNvPr id="208899" name="Text Box 4">
            <a:extLst>
              <a:ext uri="{FF2B5EF4-FFF2-40B4-BE49-F238E27FC236}">
                <a16:creationId xmlns:a16="http://schemas.microsoft.com/office/drawing/2014/main" id="{64A14DBD-B439-5590-3F55-6111C829FF0F}"/>
              </a:ext>
            </a:extLst>
          </p:cNvPr>
          <p:cNvSpPr txBox="1">
            <a:spLocks noChangeArrowheads="1"/>
          </p:cNvSpPr>
          <p:nvPr/>
        </p:nvSpPr>
        <p:spPr bwMode="auto">
          <a:xfrm>
            <a:off x="7848600" y="11430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rgbClr val="FFFF00"/>
                </a:solidFill>
              </a:rPr>
              <a:t>(13)</a:t>
            </a:r>
          </a:p>
        </p:txBody>
      </p:sp>
      <p:sp>
        <p:nvSpPr>
          <p:cNvPr id="14341" name="Text Box 5">
            <a:extLst>
              <a:ext uri="{FF2B5EF4-FFF2-40B4-BE49-F238E27FC236}">
                <a16:creationId xmlns:a16="http://schemas.microsoft.com/office/drawing/2014/main" id="{49E7598E-D448-DDE9-A061-7D3E5D164AA2}"/>
              </a:ext>
            </a:extLst>
          </p:cNvPr>
          <p:cNvSpPr txBox="1">
            <a:spLocks noChangeArrowheads="1"/>
          </p:cNvSpPr>
          <p:nvPr/>
        </p:nvSpPr>
        <p:spPr bwMode="auto">
          <a:xfrm>
            <a:off x="4038600" y="3886200"/>
            <a:ext cx="5105400" cy="27749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u="sng">
                <a:solidFill>
                  <a:srgbClr val="FFFF00"/>
                </a:solidFill>
                <a:latin typeface="News701 BT" pitchFamily="18" charset="0"/>
              </a:rPr>
              <a:t>Sh</a:t>
            </a:r>
            <a:r>
              <a:rPr lang="en-US" altLang="en-US" b="1">
                <a:solidFill>
                  <a:srgbClr val="FFFF00"/>
                </a:solidFill>
                <a:latin typeface="News701 BT" pitchFamily="18" charset="0"/>
              </a:rPr>
              <a:t>ay</a:t>
            </a:r>
            <a:r>
              <a:rPr lang="en-US" altLang="en-US" b="1" u="sng">
                <a:solidFill>
                  <a:srgbClr val="FFFF00"/>
                </a:solidFill>
                <a:latin typeface="News701 BT" pitchFamily="18" charset="0"/>
              </a:rPr>
              <a:t>kh</a:t>
            </a:r>
            <a:r>
              <a:rPr lang="en-US" altLang="en-US" b="1">
                <a:solidFill>
                  <a:srgbClr val="FFFF00"/>
                </a:solidFill>
                <a:latin typeface="News701 BT" pitchFamily="18" charset="0"/>
              </a:rPr>
              <a:t> Muhammad</a:t>
            </a:r>
          </a:p>
          <a:p>
            <a:pPr algn="ctr" eaLnBrk="1" hangingPunct="1">
              <a:spcBef>
                <a:spcPct val="50000"/>
              </a:spcBef>
              <a:buFontTx/>
              <a:buNone/>
            </a:pPr>
            <a:r>
              <a:rPr lang="en-US" altLang="en-US" b="1">
                <a:solidFill>
                  <a:srgbClr val="FFFF00"/>
                </a:solidFill>
                <a:latin typeface="News701 BT" pitchFamily="18" charset="0"/>
              </a:rPr>
              <a:t>Kázim-i-Qazvíní</a:t>
            </a:r>
          </a:p>
          <a:p>
            <a:pPr algn="ctr" eaLnBrk="1" hangingPunct="1">
              <a:spcBef>
                <a:spcPct val="50000"/>
              </a:spcBef>
              <a:buFontTx/>
              <a:buNone/>
            </a:pPr>
            <a:r>
              <a:rPr lang="en-US" altLang="en-US" b="1">
                <a:solidFill>
                  <a:srgbClr val="FFFF00"/>
                </a:solidFill>
                <a:latin typeface="News701 BT" pitchFamily="18" charset="0"/>
              </a:rPr>
              <a:t>Surnamed Samandar</a:t>
            </a:r>
          </a:p>
          <a:p>
            <a:pPr algn="ctr" eaLnBrk="1" hangingPunct="1">
              <a:spcBef>
                <a:spcPct val="50000"/>
              </a:spcBef>
              <a:buFontTx/>
              <a:buNone/>
            </a:pPr>
            <a:r>
              <a:rPr lang="en-US" altLang="en-US" b="1">
                <a:solidFill>
                  <a:srgbClr val="FFFF00"/>
                </a:solidFill>
                <a:latin typeface="News701 BT" pitchFamily="18" charset="0"/>
              </a:rPr>
              <a:t>“Phoenix”</a:t>
            </a:r>
          </a:p>
        </p:txBody>
      </p:sp>
      <p:sp>
        <p:nvSpPr>
          <p:cNvPr id="208901" name="Text Box 6">
            <a:extLst>
              <a:ext uri="{FF2B5EF4-FFF2-40B4-BE49-F238E27FC236}">
                <a16:creationId xmlns:a16="http://schemas.microsoft.com/office/drawing/2014/main" id="{B812F3E7-DF50-863C-5D11-C6A4CD7A7E8F}"/>
              </a:ext>
            </a:extLst>
          </p:cNvPr>
          <p:cNvSpPr txBox="1">
            <a:spLocks noChangeArrowheads="1"/>
          </p:cNvSpPr>
          <p:nvPr/>
        </p:nvSpPr>
        <p:spPr bwMode="auto">
          <a:xfrm>
            <a:off x="381000" y="1219200"/>
            <a:ext cx="1066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a:solidFill>
                  <a:schemeClr val="bg1"/>
                </a:solidFill>
              </a:rPr>
              <a:t>(16)</a:t>
            </a:r>
          </a:p>
        </p:txBody>
      </p:sp>
      <p:sp>
        <p:nvSpPr>
          <p:cNvPr id="208902" name="Text Box 7">
            <a:extLst>
              <a:ext uri="{FF2B5EF4-FFF2-40B4-BE49-F238E27FC236}">
                <a16:creationId xmlns:a16="http://schemas.microsoft.com/office/drawing/2014/main" id="{001B5ED5-3667-7CDA-8117-C7CC542309E6}"/>
              </a:ext>
            </a:extLst>
          </p:cNvPr>
          <p:cNvSpPr txBox="1">
            <a:spLocks noChangeArrowheads="1"/>
          </p:cNvSpPr>
          <p:nvPr/>
        </p:nvSpPr>
        <p:spPr bwMode="auto">
          <a:xfrm>
            <a:off x="0" y="3840163"/>
            <a:ext cx="4648200" cy="30178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bg1"/>
                </a:solidFill>
                <a:latin typeface="News701 BT" pitchFamily="18" charset="0"/>
              </a:rPr>
              <a:t>Mírzá Hasan</a:t>
            </a:r>
          </a:p>
          <a:p>
            <a:pPr algn="ctr" eaLnBrk="1" hangingPunct="1">
              <a:spcBef>
                <a:spcPct val="50000"/>
              </a:spcBef>
              <a:buFontTx/>
              <a:buNone/>
            </a:pPr>
            <a:r>
              <a:rPr lang="en-US" altLang="en-US" b="1">
                <a:solidFill>
                  <a:schemeClr val="bg1"/>
                </a:solidFill>
                <a:latin typeface="News701 BT" pitchFamily="18" charset="0"/>
              </a:rPr>
              <a:t>Surnamed Adíb</a:t>
            </a:r>
          </a:p>
          <a:p>
            <a:pPr algn="ctr" eaLnBrk="1" hangingPunct="1">
              <a:spcBef>
                <a:spcPct val="50000"/>
              </a:spcBef>
              <a:buFontTx/>
              <a:buNone/>
            </a:pPr>
            <a:r>
              <a:rPr lang="en-US" altLang="en-US" b="1">
                <a:solidFill>
                  <a:schemeClr val="bg1"/>
                </a:solidFill>
                <a:latin typeface="News701 BT" pitchFamily="18" charset="0"/>
              </a:rPr>
              <a:t>Adíb means “Refined, cultured, scholar, writer”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iterate type="wd">
                                    <p:tmPct val="100000"/>
                                  </p:iterate>
                                  <p:childTnLst>
                                    <p:set>
                                      <p:cBhvr>
                                        <p:cTn id="6" dur="1" fill="hold">
                                          <p:stCondLst>
                                            <p:cond delay="0"/>
                                          </p:stCondLst>
                                        </p:cTn>
                                        <p:tgtEl>
                                          <p:spTgt spid="14341"/>
                                        </p:tgtEl>
                                        <p:attrNameLst>
                                          <p:attrName>style.visibility</p:attrName>
                                        </p:attrNameLst>
                                      </p:cBhvr>
                                      <p:to>
                                        <p:strVal val="visible"/>
                                      </p:to>
                                    </p:set>
                                    <p:animEffect transition="in" filter="dissolve">
                                      <p:cBhvr>
                                        <p:cTn id="7" dur="3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5" name="Picture 2">
            <a:extLst>
              <a:ext uri="{FF2B5EF4-FFF2-40B4-BE49-F238E27FC236}">
                <a16:creationId xmlns:a16="http://schemas.microsoft.com/office/drawing/2014/main" id="{A9F17F96-4F9C-9566-DE09-B23FDDA9A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5749925"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3" name="Picture 2">
            <a:extLst>
              <a:ext uri="{FF2B5EF4-FFF2-40B4-BE49-F238E27FC236}">
                <a16:creationId xmlns:a16="http://schemas.microsoft.com/office/drawing/2014/main" id="{C4FE3336-BACA-5438-59CE-DEB29C484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ext Box 3">
            <a:extLst>
              <a:ext uri="{FF2B5EF4-FFF2-40B4-BE49-F238E27FC236}">
                <a16:creationId xmlns:a16="http://schemas.microsoft.com/office/drawing/2014/main" id="{027410CB-8A71-C173-7BE6-70346E280D9C}"/>
              </a:ext>
            </a:extLst>
          </p:cNvPr>
          <p:cNvSpPr txBox="1">
            <a:spLocks noChangeArrowheads="1"/>
          </p:cNvSpPr>
          <p:nvPr/>
        </p:nvSpPr>
        <p:spPr bwMode="auto">
          <a:xfrm>
            <a:off x="3733800" y="609600"/>
            <a:ext cx="52578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b="1">
                <a:solidFill>
                  <a:schemeClr val="bg1"/>
                </a:solidFill>
                <a:cs typeface="Times New Roman" panose="02020603050405020304" pitchFamily="18" charset="0"/>
              </a:rPr>
              <a:t>His father was a Bahá’í of great distinction. Shaykh Kazim-i-Samandar excelled both in trade and in learning. ...As soon as Baha’u’llah made known His Mission, Samandar gave Him his fealty.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dissolve">
                                      <p:cBhvr>
                                        <p:cTn id="7" dur="500"/>
                                        <p:tgtEl>
                                          <p:spTgt spid="24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Text Box 2">
            <a:extLst>
              <a:ext uri="{FF2B5EF4-FFF2-40B4-BE49-F238E27FC236}">
                <a16:creationId xmlns:a16="http://schemas.microsoft.com/office/drawing/2014/main" id="{73BCD7C1-1A06-F977-AFDE-08D60566B145}"/>
              </a:ext>
            </a:extLst>
          </p:cNvPr>
          <p:cNvSpPr txBox="1">
            <a:spLocks noChangeArrowheads="1"/>
          </p:cNvSpPr>
          <p:nvPr/>
        </p:nvSpPr>
        <p:spPr bwMode="auto">
          <a:xfrm>
            <a:off x="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rgbClr val="0099CC"/>
                </a:solidFill>
                <a:latin typeface="Times Ext Roman" pitchFamily="18" charset="0"/>
              </a:rPr>
              <a:t>CHART OF THE NINETEEN APOSTLES OF BAHÁ’U’LLÁH</a:t>
            </a:r>
          </a:p>
        </p:txBody>
      </p:sp>
      <p:sp>
        <p:nvSpPr>
          <p:cNvPr id="215042" name="Rectangle 3">
            <a:extLst>
              <a:ext uri="{FF2B5EF4-FFF2-40B4-BE49-F238E27FC236}">
                <a16:creationId xmlns:a16="http://schemas.microsoft.com/office/drawing/2014/main" id="{6BFEDFF1-491E-FE29-D61B-315A7EFB79DE}"/>
              </a:ext>
            </a:extLst>
          </p:cNvPr>
          <p:cNvSpPr>
            <a:spLocks noChangeArrowheads="1"/>
          </p:cNvSpPr>
          <p:nvPr/>
        </p:nvSpPr>
        <p:spPr bwMode="auto">
          <a:xfrm>
            <a:off x="228600" y="228600"/>
            <a:ext cx="87630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onotype Corsiva" panose="03010101010201010101" pitchFamily="66" charset="0"/>
            </a:endParaRPr>
          </a:p>
        </p:txBody>
      </p:sp>
      <p:grpSp>
        <p:nvGrpSpPr>
          <p:cNvPr id="215043" name="Group 4">
            <a:extLst>
              <a:ext uri="{FF2B5EF4-FFF2-40B4-BE49-F238E27FC236}">
                <a16:creationId xmlns:a16="http://schemas.microsoft.com/office/drawing/2014/main" id="{3F18D0F6-BBD8-D388-0DC8-C640F0EDC9A5}"/>
              </a:ext>
            </a:extLst>
          </p:cNvPr>
          <p:cNvGrpSpPr>
            <a:grpSpLocks/>
          </p:cNvGrpSpPr>
          <p:nvPr/>
        </p:nvGrpSpPr>
        <p:grpSpPr bwMode="auto">
          <a:xfrm>
            <a:off x="381000" y="1524000"/>
            <a:ext cx="8534400" cy="685800"/>
            <a:chOff x="240" y="960"/>
            <a:chExt cx="5376" cy="432"/>
          </a:xfrm>
        </p:grpSpPr>
        <p:sp>
          <p:nvSpPr>
            <p:cNvPr id="215075" name="Text Box 5">
              <a:extLst>
                <a:ext uri="{FF2B5EF4-FFF2-40B4-BE49-F238E27FC236}">
                  <a16:creationId xmlns:a16="http://schemas.microsoft.com/office/drawing/2014/main" id="{7C2A04C5-9949-B0F4-E092-C6822802575F}"/>
                </a:ext>
              </a:extLst>
            </p:cNvPr>
            <p:cNvSpPr txBox="1">
              <a:spLocks noChangeArrowheads="1"/>
            </p:cNvSpPr>
            <p:nvPr/>
          </p:nvSpPr>
          <p:spPr bwMode="auto">
            <a:xfrm>
              <a:off x="576" y="960"/>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Mullá ‘Alí-Akbar-i-</a:t>
              </a:r>
              <a:r>
                <a:rPr lang="en-US" altLang="en-US" u="sng">
                  <a:solidFill>
                    <a:schemeClr val="folHlink"/>
                  </a:solidFill>
                  <a:latin typeface="Times Ext Roman" pitchFamily="18" charset="0"/>
                </a:rPr>
                <a:t>Sh</a:t>
              </a:r>
              <a:r>
                <a:rPr lang="en-US" altLang="en-US">
                  <a:solidFill>
                    <a:schemeClr val="folHlink"/>
                  </a:solidFill>
                  <a:latin typeface="Times Ext Roman" pitchFamily="18" charset="0"/>
                </a:rPr>
                <a:t>ahmírzádí	1842/3-1910</a:t>
              </a:r>
            </a:p>
          </p:txBody>
        </p:sp>
        <p:grpSp>
          <p:nvGrpSpPr>
            <p:cNvPr id="215076" name="Group 6">
              <a:extLst>
                <a:ext uri="{FF2B5EF4-FFF2-40B4-BE49-F238E27FC236}">
                  <a16:creationId xmlns:a16="http://schemas.microsoft.com/office/drawing/2014/main" id="{CDE6FBB2-5A89-DA7B-8D4C-E758BCD3D52E}"/>
                </a:ext>
              </a:extLst>
            </p:cNvPr>
            <p:cNvGrpSpPr>
              <a:grpSpLocks/>
            </p:cNvGrpSpPr>
            <p:nvPr/>
          </p:nvGrpSpPr>
          <p:grpSpPr bwMode="auto">
            <a:xfrm>
              <a:off x="240" y="960"/>
              <a:ext cx="5280" cy="432"/>
              <a:chOff x="240" y="960"/>
              <a:chExt cx="5280" cy="432"/>
            </a:xfrm>
          </p:grpSpPr>
          <p:sp>
            <p:nvSpPr>
              <p:cNvPr id="215077" name="Text Box 7">
                <a:extLst>
                  <a:ext uri="{FF2B5EF4-FFF2-40B4-BE49-F238E27FC236}">
                    <a16:creationId xmlns:a16="http://schemas.microsoft.com/office/drawing/2014/main" id="{25E382D6-A793-591F-DCDC-12EFF0AAB1D2}"/>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8</a:t>
                </a:r>
              </a:p>
            </p:txBody>
          </p:sp>
          <p:sp>
            <p:nvSpPr>
              <p:cNvPr id="215078" name="Rectangle 8">
                <a:extLst>
                  <a:ext uri="{FF2B5EF4-FFF2-40B4-BE49-F238E27FC236}">
                    <a16:creationId xmlns:a16="http://schemas.microsoft.com/office/drawing/2014/main" id="{4E61C1C6-F232-85CD-04CB-EB9FAEE35CF7}"/>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15044" name="Group 9">
            <a:extLst>
              <a:ext uri="{FF2B5EF4-FFF2-40B4-BE49-F238E27FC236}">
                <a16:creationId xmlns:a16="http://schemas.microsoft.com/office/drawing/2014/main" id="{63C13159-8E15-5C60-9E44-8F5526258698}"/>
              </a:ext>
            </a:extLst>
          </p:cNvPr>
          <p:cNvGrpSpPr>
            <a:grpSpLocks/>
          </p:cNvGrpSpPr>
          <p:nvPr/>
        </p:nvGrpSpPr>
        <p:grpSpPr bwMode="auto">
          <a:xfrm>
            <a:off x="381000" y="2209800"/>
            <a:ext cx="8534400" cy="685800"/>
            <a:chOff x="240" y="1392"/>
            <a:chExt cx="5376" cy="432"/>
          </a:xfrm>
        </p:grpSpPr>
        <p:sp>
          <p:nvSpPr>
            <p:cNvPr id="215071" name="Text Box 10">
              <a:extLst>
                <a:ext uri="{FF2B5EF4-FFF2-40B4-BE49-F238E27FC236}">
                  <a16:creationId xmlns:a16="http://schemas.microsoft.com/office/drawing/2014/main" id="{AEF140D4-695C-A04C-2D2A-68B2B2868064}"/>
                </a:ext>
              </a:extLst>
            </p:cNvPr>
            <p:cNvSpPr txBox="1">
              <a:spLocks noChangeArrowheads="1"/>
            </p:cNvSpPr>
            <p:nvPr/>
          </p:nvSpPr>
          <p:spPr bwMode="auto">
            <a:xfrm>
              <a:off x="576" y="1392"/>
              <a:ext cx="50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solidFill>
                    <a:schemeClr val="folHlink"/>
                  </a:solidFill>
                  <a:latin typeface="Times Ext Roman" pitchFamily="18" charset="0"/>
                </a:rPr>
                <a:t>Áqá Muh</a:t>
              </a:r>
              <a:r>
                <a:rPr lang="en-US" altLang="en-US">
                  <a:solidFill>
                    <a:schemeClr val="folHlink"/>
                  </a:solidFill>
                  <a:latin typeface="Times_CSX+" pitchFamily="2" charset="0"/>
                </a:rPr>
                <a:t>ammad-i-Q</a:t>
              </a:r>
              <a:r>
                <a:rPr lang="en-US" altLang="en-US">
                  <a:solidFill>
                    <a:schemeClr val="folHlink"/>
                  </a:solidFill>
                  <a:latin typeface="Times Ext Roman" pitchFamily="18" charset="0"/>
                </a:rPr>
                <a:t>á’ini		1829-1892</a:t>
              </a:r>
            </a:p>
          </p:txBody>
        </p:sp>
        <p:grpSp>
          <p:nvGrpSpPr>
            <p:cNvPr id="215072" name="Group 11">
              <a:extLst>
                <a:ext uri="{FF2B5EF4-FFF2-40B4-BE49-F238E27FC236}">
                  <a16:creationId xmlns:a16="http://schemas.microsoft.com/office/drawing/2014/main" id="{9A073F5E-B477-F683-42BF-661494B77CB4}"/>
                </a:ext>
              </a:extLst>
            </p:cNvPr>
            <p:cNvGrpSpPr>
              <a:grpSpLocks/>
            </p:cNvGrpSpPr>
            <p:nvPr/>
          </p:nvGrpSpPr>
          <p:grpSpPr bwMode="auto">
            <a:xfrm>
              <a:off x="240" y="1392"/>
              <a:ext cx="5280" cy="432"/>
              <a:chOff x="240" y="960"/>
              <a:chExt cx="5280" cy="432"/>
            </a:xfrm>
          </p:grpSpPr>
          <p:sp>
            <p:nvSpPr>
              <p:cNvPr id="215073" name="Text Box 12">
                <a:extLst>
                  <a:ext uri="{FF2B5EF4-FFF2-40B4-BE49-F238E27FC236}">
                    <a16:creationId xmlns:a16="http://schemas.microsoft.com/office/drawing/2014/main" id="{2D38103B-1344-40F2-E86C-492398185189}"/>
                  </a:ext>
                </a:extLst>
              </p:cNvPr>
              <p:cNvSpPr txBox="1">
                <a:spLocks noChangeArrowheads="1"/>
              </p:cNvSpPr>
              <p:nvPr/>
            </p:nvSpPr>
            <p:spPr bwMode="auto">
              <a:xfrm>
                <a:off x="288" y="1008"/>
                <a:ext cx="3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b="1">
                    <a:solidFill>
                      <a:schemeClr val="folHlink"/>
                    </a:solidFill>
                    <a:latin typeface="Times Ext Roman" pitchFamily="18" charset="0"/>
                  </a:rPr>
                  <a:t>9</a:t>
                </a:r>
              </a:p>
            </p:txBody>
          </p:sp>
          <p:sp>
            <p:nvSpPr>
              <p:cNvPr id="215074" name="Rectangle 13">
                <a:extLst>
                  <a:ext uri="{FF2B5EF4-FFF2-40B4-BE49-F238E27FC236}">
                    <a16:creationId xmlns:a16="http://schemas.microsoft.com/office/drawing/2014/main" id="{50BE1321-4EE7-37AE-8004-8978E092000E}"/>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15045" name="Group 14">
            <a:extLst>
              <a:ext uri="{FF2B5EF4-FFF2-40B4-BE49-F238E27FC236}">
                <a16:creationId xmlns:a16="http://schemas.microsoft.com/office/drawing/2014/main" id="{B5B7216C-5D0A-8B3F-15A3-780C153A1797}"/>
              </a:ext>
            </a:extLst>
          </p:cNvPr>
          <p:cNvGrpSpPr>
            <a:grpSpLocks/>
          </p:cNvGrpSpPr>
          <p:nvPr/>
        </p:nvGrpSpPr>
        <p:grpSpPr bwMode="auto">
          <a:xfrm>
            <a:off x="381000" y="2895600"/>
            <a:ext cx="8534400" cy="685800"/>
            <a:chOff x="240" y="1824"/>
            <a:chExt cx="5376" cy="432"/>
          </a:xfrm>
        </p:grpSpPr>
        <p:sp>
          <p:nvSpPr>
            <p:cNvPr id="215067" name="Text Box 15">
              <a:extLst>
                <a:ext uri="{FF2B5EF4-FFF2-40B4-BE49-F238E27FC236}">
                  <a16:creationId xmlns:a16="http://schemas.microsoft.com/office/drawing/2014/main" id="{DED22198-4C0C-C092-4666-A3D5D90EEA2A}"/>
                </a:ext>
              </a:extLst>
            </p:cNvPr>
            <p:cNvSpPr txBox="1">
              <a:spLocks noChangeArrowheads="1"/>
            </p:cNvSpPr>
            <p:nvPr/>
          </p:nvSpPr>
          <p:spPr bwMode="auto">
            <a:xfrm>
              <a:off x="576" y="1824"/>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	1830/1-1911</a:t>
              </a:r>
            </a:p>
          </p:txBody>
        </p:sp>
        <p:grpSp>
          <p:nvGrpSpPr>
            <p:cNvPr id="215068" name="Group 16">
              <a:extLst>
                <a:ext uri="{FF2B5EF4-FFF2-40B4-BE49-F238E27FC236}">
                  <a16:creationId xmlns:a16="http://schemas.microsoft.com/office/drawing/2014/main" id="{02A16E07-B6CD-4CA1-D656-4C1F5DD2DF8B}"/>
                </a:ext>
              </a:extLst>
            </p:cNvPr>
            <p:cNvGrpSpPr>
              <a:grpSpLocks/>
            </p:cNvGrpSpPr>
            <p:nvPr/>
          </p:nvGrpSpPr>
          <p:grpSpPr bwMode="auto">
            <a:xfrm>
              <a:off x="240" y="1824"/>
              <a:ext cx="5280" cy="432"/>
              <a:chOff x="240" y="960"/>
              <a:chExt cx="5280" cy="432"/>
            </a:xfrm>
          </p:grpSpPr>
          <p:sp>
            <p:nvSpPr>
              <p:cNvPr id="215069" name="Text Box 17">
                <a:extLst>
                  <a:ext uri="{FF2B5EF4-FFF2-40B4-BE49-F238E27FC236}">
                    <a16:creationId xmlns:a16="http://schemas.microsoft.com/office/drawing/2014/main" id="{BE33F595-365A-C5EB-CD11-1418E5E83684}"/>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10</a:t>
                </a:r>
              </a:p>
            </p:txBody>
          </p:sp>
          <p:sp>
            <p:nvSpPr>
              <p:cNvPr id="215070" name="Rectangle 18">
                <a:extLst>
                  <a:ext uri="{FF2B5EF4-FFF2-40B4-BE49-F238E27FC236}">
                    <a16:creationId xmlns:a16="http://schemas.microsoft.com/office/drawing/2014/main" id="{2403A71E-B1AF-FFFC-0733-287B34C2AE3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15046" name="Group 19">
            <a:extLst>
              <a:ext uri="{FF2B5EF4-FFF2-40B4-BE49-F238E27FC236}">
                <a16:creationId xmlns:a16="http://schemas.microsoft.com/office/drawing/2014/main" id="{8BD51D52-4F51-907E-97F5-BE5BBE5375D8}"/>
              </a:ext>
            </a:extLst>
          </p:cNvPr>
          <p:cNvGrpSpPr>
            <a:grpSpLocks/>
          </p:cNvGrpSpPr>
          <p:nvPr/>
        </p:nvGrpSpPr>
        <p:grpSpPr bwMode="auto">
          <a:xfrm>
            <a:off x="381000" y="3581400"/>
            <a:ext cx="8534400" cy="685800"/>
            <a:chOff x="240" y="2256"/>
            <a:chExt cx="5376" cy="432"/>
          </a:xfrm>
        </p:grpSpPr>
        <p:sp>
          <p:nvSpPr>
            <p:cNvPr id="215063" name="Text Box 20">
              <a:extLst>
                <a:ext uri="{FF2B5EF4-FFF2-40B4-BE49-F238E27FC236}">
                  <a16:creationId xmlns:a16="http://schemas.microsoft.com/office/drawing/2014/main" id="{686CF7B7-4C09-49C5-5AB2-3FBCBE3337DA}"/>
                </a:ext>
              </a:extLst>
            </p:cNvPr>
            <p:cNvSpPr txBox="1">
              <a:spLocks noChangeArrowheads="1"/>
            </p:cNvSpPr>
            <p:nvPr/>
          </p:nvSpPr>
          <p:spPr bwMode="auto">
            <a:xfrm>
              <a:off x="576" y="2256"/>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_CSX+" pitchFamily="2" charset="0"/>
                </a:rPr>
                <a:t>H</a:t>
              </a:r>
              <a:r>
                <a:rPr lang="en-US" altLang="en-US" sz="3000">
                  <a:solidFill>
                    <a:schemeClr val="folHlink"/>
                  </a:solidFill>
                  <a:latin typeface="Times Ext Roman" pitchFamily="18" charset="0"/>
                </a:rPr>
                <a:t>ájí Mírzá Muh</a:t>
              </a:r>
              <a:r>
                <a:rPr lang="en-US" altLang="en-US" sz="3000">
                  <a:solidFill>
                    <a:schemeClr val="folHlink"/>
                  </a:solidFill>
                  <a:latin typeface="Times_CSX+" pitchFamily="2" charset="0"/>
                </a:rPr>
                <a:t>ammad-Taq</a:t>
              </a:r>
              <a:r>
                <a:rPr lang="en-US" altLang="en-US" sz="3000">
                  <a:solidFill>
                    <a:schemeClr val="folHlink"/>
                  </a:solidFill>
                  <a:latin typeface="Times Ext Roman" pitchFamily="18" charset="0"/>
                </a:rPr>
                <a:t>íy-i-Abharí </a:t>
              </a:r>
              <a:r>
                <a:rPr lang="en-US" altLang="en-US" sz="2200" b="1">
                  <a:solidFill>
                    <a:schemeClr val="folHlink"/>
                  </a:solidFill>
                  <a:latin typeface="Times Ext Roman" pitchFamily="18" charset="0"/>
                </a:rPr>
                <a:t>1853/4-1919</a:t>
              </a:r>
            </a:p>
          </p:txBody>
        </p:sp>
        <p:grpSp>
          <p:nvGrpSpPr>
            <p:cNvPr id="215064" name="Group 21">
              <a:extLst>
                <a:ext uri="{FF2B5EF4-FFF2-40B4-BE49-F238E27FC236}">
                  <a16:creationId xmlns:a16="http://schemas.microsoft.com/office/drawing/2014/main" id="{67292941-3647-82F1-6EC2-B7D6C44767A0}"/>
                </a:ext>
              </a:extLst>
            </p:cNvPr>
            <p:cNvGrpSpPr>
              <a:grpSpLocks/>
            </p:cNvGrpSpPr>
            <p:nvPr/>
          </p:nvGrpSpPr>
          <p:grpSpPr bwMode="auto">
            <a:xfrm>
              <a:off x="240" y="2256"/>
              <a:ext cx="5280" cy="432"/>
              <a:chOff x="240" y="960"/>
              <a:chExt cx="5280" cy="432"/>
            </a:xfrm>
          </p:grpSpPr>
          <p:sp>
            <p:nvSpPr>
              <p:cNvPr id="215065" name="Text Box 22">
                <a:extLst>
                  <a:ext uri="{FF2B5EF4-FFF2-40B4-BE49-F238E27FC236}">
                    <a16:creationId xmlns:a16="http://schemas.microsoft.com/office/drawing/2014/main" id="{29240390-968A-3359-78FD-D45064063B3C}"/>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11</a:t>
                </a:r>
              </a:p>
            </p:txBody>
          </p:sp>
          <p:sp>
            <p:nvSpPr>
              <p:cNvPr id="215066" name="Rectangle 23">
                <a:extLst>
                  <a:ext uri="{FF2B5EF4-FFF2-40B4-BE49-F238E27FC236}">
                    <a16:creationId xmlns:a16="http://schemas.microsoft.com/office/drawing/2014/main" id="{293AA24F-604B-4345-5B49-9BE561AD4E1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15047" name="Group 24">
            <a:extLst>
              <a:ext uri="{FF2B5EF4-FFF2-40B4-BE49-F238E27FC236}">
                <a16:creationId xmlns:a16="http://schemas.microsoft.com/office/drawing/2014/main" id="{9C97323B-BE1A-E0D4-FA27-B43AB0180FC3}"/>
              </a:ext>
            </a:extLst>
          </p:cNvPr>
          <p:cNvGrpSpPr>
            <a:grpSpLocks/>
          </p:cNvGrpSpPr>
          <p:nvPr/>
        </p:nvGrpSpPr>
        <p:grpSpPr bwMode="auto">
          <a:xfrm>
            <a:off x="381000" y="4267200"/>
            <a:ext cx="8534400" cy="685800"/>
            <a:chOff x="240" y="2688"/>
            <a:chExt cx="5376" cy="432"/>
          </a:xfrm>
        </p:grpSpPr>
        <p:sp>
          <p:nvSpPr>
            <p:cNvPr id="215059" name="Text Box 25">
              <a:extLst>
                <a:ext uri="{FF2B5EF4-FFF2-40B4-BE49-F238E27FC236}">
                  <a16:creationId xmlns:a16="http://schemas.microsoft.com/office/drawing/2014/main" id="{577459A0-AAC8-33F3-D32C-CBCD81317C65}"/>
                </a:ext>
              </a:extLst>
            </p:cNvPr>
            <p:cNvSpPr txBox="1">
              <a:spLocks noChangeArrowheads="1"/>
            </p:cNvSpPr>
            <p:nvPr/>
          </p:nvSpPr>
          <p:spPr bwMode="auto">
            <a:xfrm>
              <a:off x="576" y="2688"/>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a:solidFill>
                    <a:schemeClr val="folHlink"/>
                  </a:solidFill>
                  <a:latin typeface="Times Ext Roman" pitchFamily="18" charset="0"/>
                </a:rPr>
                <a:t>Mullá Muh</a:t>
              </a:r>
              <a:r>
                <a:rPr lang="en-US" altLang="en-US" sz="3000">
                  <a:solidFill>
                    <a:schemeClr val="folHlink"/>
                  </a:solidFill>
                  <a:latin typeface="Times_CSX+" pitchFamily="2" charset="0"/>
                </a:rPr>
                <a:t>ammad-i-Zarandi</a:t>
              </a:r>
              <a:r>
                <a:rPr lang="en-US" altLang="en-US" sz="3000">
                  <a:solidFill>
                    <a:schemeClr val="folHlink"/>
                  </a:solidFill>
                  <a:latin typeface="Times Ext Roman" pitchFamily="18" charset="0"/>
                </a:rPr>
                <a:t>	1831-1892</a:t>
              </a:r>
            </a:p>
          </p:txBody>
        </p:sp>
        <p:grpSp>
          <p:nvGrpSpPr>
            <p:cNvPr id="215060" name="Group 26">
              <a:extLst>
                <a:ext uri="{FF2B5EF4-FFF2-40B4-BE49-F238E27FC236}">
                  <a16:creationId xmlns:a16="http://schemas.microsoft.com/office/drawing/2014/main" id="{7B19E856-DB31-4E11-DE38-86F2B97F9CEF}"/>
                </a:ext>
              </a:extLst>
            </p:cNvPr>
            <p:cNvGrpSpPr>
              <a:grpSpLocks/>
            </p:cNvGrpSpPr>
            <p:nvPr/>
          </p:nvGrpSpPr>
          <p:grpSpPr bwMode="auto">
            <a:xfrm>
              <a:off x="240" y="2688"/>
              <a:ext cx="5280" cy="432"/>
              <a:chOff x="240" y="960"/>
              <a:chExt cx="5280" cy="432"/>
            </a:xfrm>
          </p:grpSpPr>
          <p:sp>
            <p:nvSpPr>
              <p:cNvPr id="215061" name="Text Box 27">
                <a:extLst>
                  <a:ext uri="{FF2B5EF4-FFF2-40B4-BE49-F238E27FC236}">
                    <a16:creationId xmlns:a16="http://schemas.microsoft.com/office/drawing/2014/main" id="{5066A2F9-0AE8-F0AC-EB8D-477B71D1350F}"/>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12</a:t>
                </a:r>
              </a:p>
            </p:txBody>
          </p:sp>
          <p:sp>
            <p:nvSpPr>
              <p:cNvPr id="215062" name="Rectangle 28">
                <a:extLst>
                  <a:ext uri="{FF2B5EF4-FFF2-40B4-BE49-F238E27FC236}">
                    <a16:creationId xmlns:a16="http://schemas.microsoft.com/office/drawing/2014/main" id="{3E291E3A-04EF-3D58-3CFC-BC1D8C04F636}"/>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215048" name="Group 29">
            <a:extLst>
              <a:ext uri="{FF2B5EF4-FFF2-40B4-BE49-F238E27FC236}">
                <a16:creationId xmlns:a16="http://schemas.microsoft.com/office/drawing/2014/main" id="{C7EF81A1-415B-0882-787B-A14457BB171A}"/>
              </a:ext>
            </a:extLst>
          </p:cNvPr>
          <p:cNvGrpSpPr>
            <a:grpSpLocks/>
          </p:cNvGrpSpPr>
          <p:nvPr/>
        </p:nvGrpSpPr>
        <p:grpSpPr bwMode="auto">
          <a:xfrm>
            <a:off x="381000" y="4953000"/>
            <a:ext cx="8534400" cy="685800"/>
            <a:chOff x="240" y="3120"/>
            <a:chExt cx="5376" cy="432"/>
          </a:xfrm>
        </p:grpSpPr>
        <p:sp>
          <p:nvSpPr>
            <p:cNvPr id="215055" name="Text Box 30">
              <a:extLst>
                <a:ext uri="{FF2B5EF4-FFF2-40B4-BE49-F238E27FC236}">
                  <a16:creationId xmlns:a16="http://schemas.microsoft.com/office/drawing/2014/main" id="{33FA36CE-C14A-F785-C50B-592A3CE847DE}"/>
                </a:ext>
              </a:extLst>
            </p:cNvPr>
            <p:cNvSpPr txBox="1">
              <a:spLocks noChangeArrowheads="1"/>
            </p:cNvSpPr>
            <p:nvPr/>
          </p:nvSpPr>
          <p:spPr bwMode="auto">
            <a:xfrm>
              <a:off x="576" y="3120"/>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000" u="sng">
                  <a:solidFill>
                    <a:schemeClr val="folHlink"/>
                  </a:solidFill>
                  <a:latin typeface="Times Ext Roman" pitchFamily="18" charset="0"/>
                </a:rPr>
                <a:t>Sh</a:t>
              </a:r>
              <a:r>
                <a:rPr lang="en-US" altLang="en-US" sz="3000">
                  <a:solidFill>
                    <a:schemeClr val="folHlink"/>
                  </a:solidFill>
                  <a:latin typeface="Times Ext Roman" pitchFamily="18" charset="0"/>
                </a:rPr>
                <a:t>ay</a:t>
              </a:r>
              <a:r>
                <a:rPr lang="en-US" altLang="en-US" sz="3000" u="sng">
                  <a:solidFill>
                    <a:schemeClr val="folHlink"/>
                  </a:solidFill>
                  <a:latin typeface="Times Ext Roman" pitchFamily="18" charset="0"/>
                </a:rPr>
                <a:t>kh</a:t>
              </a:r>
              <a:r>
                <a:rPr lang="en-US" altLang="en-US" sz="3000">
                  <a:solidFill>
                    <a:schemeClr val="folHlink"/>
                  </a:solidFill>
                  <a:latin typeface="Times Ext Roman" pitchFamily="18" charset="0"/>
                </a:rPr>
                <a:t> Muh</a:t>
              </a:r>
              <a:r>
                <a:rPr lang="en-US" altLang="en-US" sz="3000">
                  <a:solidFill>
                    <a:schemeClr val="folHlink"/>
                  </a:solidFill>
                  <a:latin typeface="Times_CSX+" pitchFamily="2" charset="0"/>
                </a:rPr>
                <a:t>ammad K</a:t>
              </a:r>
              <a:r>
                <a:rPr lang="en-US" altLang="en-US" sz="3000">
                  <a:solidFill>
                    <a:schemeClr val="folHlink"/>
                  </a:solidFill>
                  <a:latin typeface="Times Ext Roman" pitchFamily="18" charset="0"/>
                </a:rPr>
                <a:t>á</a:t>
              </a:r>
              <a:r>
                <a:rPr lang="en-US" altLang="en-US" sz="3000">
                  <a:solidFill>
                    <a:schemeClr val="folHlink"/>
                  </a:solidFill>
                  <a:latin typeface="CRL_1" pitchFamily="2" charset="0"/>
                </a:rPr>
                <a:t>Ý</a:t>
              </a:r>
              <a:r>
                <a:rPr lang="en-US" altLang="en-US" sz="3000">
                  <a:solidFill>
                    <a:schemeClr val="folHlink"/>
                  </a:solidFill>
                  <a:latin typeface="Times_CSX+" pitchFamily="2" charset="0"/>
                </a:rPr>
                <a:t>im-i-Qazv</a:t>
              </a:r>
              <a:r>
                <a:rPr lang="en-US" altLang="en-US" sz="3000">
                  <a:solidFill>
                    <a:schemeClr val="folHlink"/>
                  </a:solidFill>
                  <a:latin typeface="Times Ext Roman" pitchFamily="18" charset="0"/>
                </a:rPr>
                <a:t>íní 1844-1918</a:t>
              </a:r>
            </a:p>
          </p:txBody>
        </p:sp>
        <p:grpSp>
          <p:nvGrpSpPr>
            <p:cNvPr id="215056" name="Group 31">
              <a:extLst>
                <a:ext uri="{FF2B5EF4-FFF2-40B4-BE49-F238E27FC236}">
                  <a16:creationId xmlns:a16="http://schemas.microsoft.com/office/drawing/2014/main" id="{6C1D8044-6100-CB05-7DDB-092FD746B4F3}"/>
                </a:ext>
              </a:extLst>
            </p:cNvPr>
            <p:cNvGrpSpPr>
              <a:grpSpLocks/>
            </p:cNvGrpSpPr>
            <p:nvPr/>
          </p:nvGrpSpPr>
          <p:grpSpPr bwMode="auto">
            <a:xfrm>
              <a:off x="240" y="3120"/>
              <a:ext cx="5280" cy="432"/>
              <a:chOff x="240" y="960"/>
              <a:chExt cx="5280" cy="432"/>
            </a:xfrm>
          </p:grpSpPr>
          <p:sp>
            <p:nvSpPr>
              <p:cNvPr id="215057" name="Text Box 32">
                <a:extLst>
                  <a:ext uri="{FF2B5EF4-FFF2-40B4-BE49-F238E27FC236}">
                    <a16:creationId xmlns:a16="http://schemas.microsoft.com/office/drawing/2014/main" id="{3A3C14A7-061B-DE21-90A7-C005A42B323A}"/>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folHlink"/>
                    </a:solidFill>
                    <a:latin typeface="Times Ext Roman" pitchFamily="18" charset="0"/>
                  </a:rPr>
                  <a:t>13</a:t>
                </a:r>
              </a:p>
            </p:txBody>
          </p:sp>
          <p:sp>
            <p:nvSpPr>
              <p:cNvPr id="215058" name="Rectangle 33">
                <a:extLst>
                  <a:ext uri="{FF2B5EF4-FFF2-40B4-BE49-F238E27FC236}">
                    <a16:creationId xmlns:a16="http://schemas.microsoft.com/office/drawing/2014/main" id="{2C15DFCA-3B93-47A6-7467-1F4AEA0FFF10}"/>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grpSp>
        <p:nvGrpSpPr>
          <p:cNvPr id="316450" name="Group 34">
            <a:extLst>
              <a:ext uri="{FF2B5EF4-FFF2-40B4-BE49-F238E27FC236}">
                <a16:creationId xmlns:a16="http://schemas.microsoft.com/office/drawing/2014/main" id="{9BDDE1C4-0DBA-C343-BB01-FF2AE405789D}"/>
              </a:ext>
            </a:extLst>
          </p:cNvPr>
          <p:cNvGrpSpPr>
            <a:grpSpLocks/>
          </p:cNvGrpSpPr>
          <p:nvPr/>
        </p:nvGrpSpPr>
        <p:grpSpPr bwMode="auto">
          <a:xfrm>
            <a:off x="381000" y="5638800"/>
            <a:ext cx="8534400" cy="685800"/>
            <a:chOff x="240" y="3552"/>
            <a:chExt cx="5376" cy="432"/>
          </a:xfrm>
        </p:grpSpPr>
        <p:sp>
          <p:nvSpPr>
            <p:cNvPr id="215051" name="Text Box 35">
              <a:extLst>
                <a:ext uri="{FF2B5EF4-FFF2-40B4-BE49-F238E27FC236}">
                  <a16:creationId xmlns:a16="http://schemas.microsoft.com/office/drawing/2014/main" id="{EDB1A4CC-D701-50F8-5168-63BA13713534}"/>
                </a:ext>
              </a:extLst>
            </p:cNvPr>
            <p:cNvSpPr txBox="1">
              <a:spLocks noChangeArrowheads="1"/>
            </p:cNvSpPr>
            <p:nvPr/>
          </p:nvSpPr>
          <p:spPr bwMode="auto">
            <a:xfrm>
              <a:off x="576" y="3552"/>
              <a:ext cx="50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solidFill>
                    <a:srgbClr val="FFFF00"/>
                  </a:solidFill>
                </a:rPr>
                <a:t>Áqá Muhammad Mustafá-Ba</a:t>
              </a:r>
              <a:r>
                <a:rPr lang="en-US" altLang="en-US" sz="2800" u="sng">
                  <a:solidFill>
                    <a:srgbClr val="FFFF00"/>
                  </a:solidFill>
                </a:rPr>
                <a:t>gh</a:t>
              </a:r>
              <a:r>
                <a:rPr lang="en-US" altLang="en-US" sz="2800">
                  <a:solidFill>
                    <a:srgbClr val="FFFF00"/>
                  </a:solidFill>
                </a:rPr>
                <a:t>dádí</a:t>
              </a:r>
              <a:r>
                <a:rPr lang="en-US" altLang="en-US" sz="1200">
                  <a:latin typeface="Monotype Corsiva" panose="03010101010201010101" pitchFamily="66" charset="0"/>
                </a:rPr>
                <a:t>        </a:t>
              </a:r>
              <a:r>
                <a:rPr lang="en-US" altLang="en-US" sz="3000">
                  <a:solidFill>
                    <a:schemeClr val="bg1"/>
                  </a:solidFill>
                  <a:latin typeface="Times Ext Roman" pitchFamily="18" charset="0"/>
                </a:rPr>
                <a:t>1837/8-1910</a:t>
              </a:r>
            </a:p>
          </p:txBody>
        </p:sp>
        <p:grpSp>
          <p:nvGrpSpPr>
            <p:cNvPr id="215052" name="Group 36">
              <a:extLst>
                <a:ext uri="{FF2B5EF4-FFF2-40B4-BE49-F238E27FC236}">
                  <a16:creationId xmlns:a16="http://schemas.microsoft.com/office/drawing/2014/main" id="{D90CE61D-D988-BBBF-5C38-95396E6A44C2}"/>
                </a:ext>
              </a:extLst>
            </p:cNvPr>
            <p:cNvGrpSpPr>
              <a:grpSpLocks/>
            </p:cNvGrpSpPr>
            <p:nvPr/>
          </p:nvGrpSpPr>
          <p:grpSpPr bwMode="auto">
            <a:xfrm>
              <a:off x="240" y="3552"/>
              <a:ext cx="5280" cy="432"/>
              <a:chOff x="240" y="960"/>
              <a:chExt cx="5280" cy="432"/>
            </a:xfrm>
          </p:grpSpPr>
          <p:sp>
            <p:nvSpPr>
              <p:cNvPr id="215053" name="Text Box 37">
                <a:extLst>
                  <a:ext uri="{FF2B5EF4-FFF2-40B4-BE49-F238E27FC236}">
                    <a16:creationId xmlns:a16="http://schemas.microsoft.com/office/drawing/2014/main" id="{C22FD25D-3DD6-5813-AD64-E4570721D001}"/>
                  </a:ext>
                </a:extLst>
              </p:cNvPr>
              <p:cNvSpPr txBox="1">
                <a:spLocks noChangeArrowheads="1"/>
              </p:cNvSpPr>
              <p:nvPr/>
            </p:nvSpPr>
            <p:spPr bwMode="auto">
              <a:xfrm>
                <a:off x="288" y="1008"/>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solidFill>
                      <a:schemeClr val="bg1"/>
                    </a:solidFill>
                    <a:latin typeface="Times Ext Roman" pitchFamily="18" charset="0"/>
                  </a:rPr>
                  <a:t>14</a:t>
                </a:r>
              </a:p>
            </p:txBody>
          </p:sp>
          <p:sp>
            <p:nvSpPr>
              <p:cNvPr id="215054" name="Rectangle 38">
                <a:extLst>
                  <a:ext uri="{FF2B5EF4-FFF2-40B4-BE49-F238E27FC236}">
                    <a16:creationId xmlns:a16="http://schemas.microsoft.com/office/drawing/2014/main" id="{25060B6A-0878-D891-4A4A-C8D5620538AC}"/>
                  </a:ext>
                </a:extLst>
              </p:cNvPr>
              <p:cNvSpPr>
                <a:spLocks noChangeArrowheads="1"/>
              </p:cNvSpPr>
              <p:nvPr/>
            </p:nvSpPr>
            <p:spPr bwMode="auto">
              <a:xfrm>
                <a:off x="240" y="960"/>
                <a:ext cx="5280" cy="43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chemeClr val="bg1"/>
                  </a:solidFill>
                  <a:latin typeface="Monotype Corsiva" panose="03010101010201010101" pitchFamily="66" charset="0"/>
                </a:endParaRPr>
              </a:p>
            </p:txBody>
          </p:sp>
        </p:grpSp>
      </p:grpSp>
      <p:sp>
        <p:nvSpPr>
          <p:cNvPr id="215050" name="Text Box 39">
            <a:extLst>
              <a:ext uri="{FF2B5EF4-FFF2-40B4-BE49-F238E27FC236}">
                <a16:creationId xmlns:a16="http://schemas.microsoft.com/office/drawing/2014/main" id="{FDCB2613-43E2-763E-98D3-97953FD15E0B}"/>
              </a:ext>
            </a:extLst>
          </p:cNvPr>
          <p:cNvSpPr txBox="1">
            <a:spLocks noChangeArrowheads="1"/>
          </p:cNvSpPr>
          <p:nvPr/>
        </p:nvSpPr>
        <p:spPr bwMode="auto">
          <a:xfrm>
            <a:off x="7924800" y="6454775"/>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chemeClr val="bg1"/>
                </a:solidFill>
                <a:latin typeface="Benguiat Bk BT" pitchFamily="18" charset="0"/>
              </a:rPr>
              <a:t>2 OF 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6450"/>
                                        </p:tgtEl>
                                        <p:attrNameLst>
                                          <p:attrName>style.visibility</p:attrName>
                                        </p:attrNameLst>
                                      </p:cBhvr>
                                      <p:to>
                                        <p:strVal val="visible"/>
                                      </p:to>
                                    </p:set>
                                    <p:animEffect transition="in" filter="dissolve">
                                      <p:cBhvr>
                                        <p:cTn id="7" dur="500"/>
                                        <p:tgtEl>
                                          <p:spTgt spid="316450"/>
                                        </p:tgtEl>
                                      </p:cBhvr>
                                    </p:animEffect>
                                  </p:childTnLst>
                                  <p:subTnLst>
                                    <p:animClr clrSpc="rgb" dir="cw">
                                      <p:cBhvr override="childStyle">
                                        <p:cTn dur="1" fill="hold" display="0" masterRel="nextClick" afterEffect="1"/>
                                        <p:tgtEl>
                                          <p:spTgt spid="316450"/>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Monotype Corsiva" panose="03010101010201010101"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Monotype Corsiva" panose="03010101010201010101"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3125</TotalTime>
  <Words>8113</Words>
  <Application>Microsoft Macintosh PowerPoint</Application>
  <PresentationFormat>On-screen Show (4:3)</PresentationFormat>
  <Paragraphs>718</Paragraphs>
  <Slides>152</Slides>
  <Notes>152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62" baseType="lpstr">
      <vt:lpstr>Monotype Corsiva</vt:lpstr>
      <vt:lpstr>Arial</vt:lpstr>
      <vt:lpstr>Times New Roman</vt:lpstr>
      <vt:lpstr>News701 BT</vt:lpstr>
      <vt:lpstr>Benguiat Bk BT</vt:lpstr>
      <vt:lpstr>Times Ext Roman</vt:lpstr>
      <vt:lpstr>Times_CSX+</vt:lpstr>
      <vt:lpstr>CRL_1</vt:lpstr>
      <vt:lpstr>Default Design</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ShooFlyPi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Awfulitch</dc:creator>
  <cp:lastModifiedBy>Jonah Winters</cp:lastModifiedBy>
  <cp:revision>321</cp:revision>
  <dcterms:created xsi:type="dcterms:W3CDTF">2002-12-06T07:38:58Z</dcterms:created>
  <dcterms:modified xsi:type="dcterms:W3CDTF">2024-02-13T00:34:54Z</dcterms:modified>
</cp:coreProperties>
</file>