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9144000" cy="5143500" type="screen16x9"/>
  <p:notesSz cx="6858000" cy="9144000"/>
  <p:embeddedFontLst>
    <p:embeddedFont>
      <p:font typeface="Cinzel" pitchFamily="2" charset="77"/>
      <p:regular r:id="rId59"/>
      <p:bold r:id="rId60"/>
    </p:embeddedFont>
    <p:embeddedFont>
      <p:font typeface="Playfair Display Black" pitchFamily="2" charset="77"/>
      <p:bold r:id="rId61"/>
      <p:italic r:id="rId62"/>
      <p:boldItalic r:id="rId63"/>
    </p:embeddedFont>
    <p:embeddedFont>
      <p:font typeface="Raleway" pitchFamily="2" charset="77"/>
      <p:regular r:id="rId64"/>
      <p:bold r:id="rId65"/>
      <p:italic r:id="rId66"/>
      <p:boldItalic r:id="rId67"/>
    </p:embeddedFont>
    <p:embeddedFont>
      <p:font typeface="Raleway Black" pitchFamily="2" charset="77"/>
      <p:bold r:id="rId68"/>
      <p:italic r:id="rId69"/>
      <p:boldItalic r:id="rId70"/>
    </p:embeddedFont>
    <p:embeddedFont>
      <p:font typeface="Raleway SemiBold" pitchFamily="2" charset="77"/>
      <p:regular r:id="rId71"/>
      <p:bold r:id="rId72"/>
      <p:italic r:id="rId73"/>
      <p:boldItalic r:id="rId74"/>
    </p:embeddedFont>
    <p:embeddedFont>
      <p:font typeface="Raleway Thin" pitchFamily="2" charset="77"/>
      <p:regular r:id="rId75"/>
      <p:bold r:id="rId76"/>
      <p:italic r:id="rId77"/>
      <p:boldItalic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font" Target="fonts/font1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945efecd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945efecd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945efecda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945efecda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945efecd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945efecd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945efecda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945efecda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f945efecda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f945efecda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f945efecda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f945efecda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945efecd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945efecd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f945efecda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f945efecda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945efecda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945efecda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f945efecda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f945efecda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f945efec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f945efec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945efecda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f945efecda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945efecda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945efecda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945efecda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945efecda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f945efecda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f945efecda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945efecda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945efecda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f945efecd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f945efecda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945efecda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f945efecda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945efecda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945efecda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945efecd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f945efecda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945efecda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f945efecda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945efecda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945efecda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f945efecda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f945efecda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945efecda_0_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945efecda_0_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f945efecda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f945efecda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945efecda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f945efecda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f945efecda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f945efecda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945efecda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f945efecda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f945efecda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f945efecda_0_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f945efecda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f945efecda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f945efecda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f945efecda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f945efecda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f945efecda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945efecda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f945efecda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945efecda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945efecda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f945efecda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f945efecda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f945efecda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f945efecda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f945efecda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f945efecda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f945efecda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f945efecda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f945efecda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f945efecda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f945efecda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f945efecda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f945efecda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f945efecda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f945efecda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f945efecda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f945efecda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f945efecda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f945efecda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f945efecda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f945efecd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f945efecd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f945efecda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f945efecda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f945efecda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f945efecda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f945efecda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f945efecda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f945efecda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f945efecda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f945efecda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f945efecda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f945efecda_0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f945efecda_0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945efecd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945efecd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945efecda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f945efecda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945efecd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945efecd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945efecda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945efecda_0_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aleway"/>
              <a:buNone/>
              <a:defRPr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Raleway"/>
              <a:buChar char="●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●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○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aleway"/>
              <a:buChar char="■"/>
              <a:defRPr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650275" y="1650975"/>
            <a:ext cx="43062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4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‘ABDU’L-BAHÁ</a:t>
            </a:r>
            <a:endParaRPr sz="414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881575" y="2222313"/>
            <a:ext cx="38436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FFFFFF"/>
                </a:solidFill>
              </a:rPr>
              <a:t>Le “Mystère de Dieu”</a:t>
            </a:r>
            <a:endParaRPr i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150" y="234400"/>
            <a:ext cx="4576400" cy="467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4881575" y="3170456"/>
            <a:ext cx="3843600" cy="89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A l'occasion du Centenaire</a:t>
            </a:r>
            <a:endParaRPr sz="140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4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de l'Ascension de 'Abdu'l-Bahá</a:t>
            </a:r>
            <a:endParaRPr sz="140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br>
              <a:rPr lang="en" sz="14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</a:br>
            <a:r>
              <a:rPr lang="en" sz="1400">
                <a:solidFill>
                  <a:srgbClr val="FFFFFF"/>
                </a:solidFill>
                <a:latin typeface="Cinzel"/>
                <a:ea typeface="Cinzel"/>
                <a:cs typeface="Cinzel"/>
                <a:sym typeface="Cinzel"/>
              </a:rPr>
              <a:t>1921-2021</a:t>
            </a:r>
            <a:endParaRPr sz="1400">
              <a:solidFill>
                <a:srgbClr val="FFFFFF"/>
              </a:solidFill>
              <a:latin typeface="Cinzel"/>
              <a:ea typeface="Cinzel"/>
              <a:cs typeface="Cinzel"/>
              <a:sym typeface="Cinze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1911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1"/>
          </p:nvPr>
        </p:nvSpPr>
        <p:spPr>
          <a:xfrm>
            <a:off x="1802250" y="1381400"/>
            <a:ext cx="55887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Angleterre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155" name="Google Shape;155;p22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6" name="Google Shape;156;p22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2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2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France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6894900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5809125" y="2512650"/>
            <a:ext cx="1053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Angleterre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63" name="Google Shape;163;p22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/>
          <p:nvPr/>
        </p:nvSpPr>
        <p:spPr>
          <a:xfrm>
            <a:off x="1766500" y="205900"/>
            <a:ext cx="5536800" cy="5874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0213" y="891100"/>
            <a:ext cx="5743575" cy="396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70" name="Google Shape;170;p23"/>
          <p:cNvSpPr txBox="1"/>
          <p:nvPr/>
        </p:nvSpPr>
        <p:spPr>
          <a:xfrm>
            <a:off x="1861500" y="299500"/>
            <a:ext cx="542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‘Abdu’l-Bahá avec des bahá’ís lors de sa première visite à Bristol, en Angleterre, en 1911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4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1912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1"/>
          </p:nvPr>
        </p:nvSpPr>
        <p:spPr>
          <a:xfrm>
            <a:off x="296400" y="1381400"/>
            <a:ext cx="8551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Les États-Unis et le Canada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179" name="Google Shape;179;p24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0" name="Google Shape;180;p24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4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4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France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6894900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5818375" y="2512650"/>
            <a:ext cx="1044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Angleterre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4"/>
          <p:cNvSpPr txBox="1"/>
          <p:nvPr/>
        </p:nvSpPr>
        <p:spPr>
          <a:xfrm>
            <a:off x="2287100" y="36306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États-Unis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89" name="Google Shape;189;p24"/>
          <p:cNvSpPr/>
          <p:nvPr/>
        </p:nvSpPr>
        <p:spPr>
          <a:xfrm>
            <a:off x="3026138" y="35467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/>
          <p:nvPr/>
        </p:nvSpPr>
        <p:spPr>
          <a:xfrm>
            <a:off x="3340938" y="35467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4"/>
          <p:cNvSpPr/>
          <p:nvPr/>
        </p:nvSpPr>
        <p:spPr>
          <a:xfrm>
            <a:off x="3237413" y="35711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4"/>
          <p:cNvSpPr/>
          <p:nvPr/>
        </p:nvSpPr>
        <p:spPr>
          <a:xfrm>
            <a:off x="3365513" y="34725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4"/>
          <p:cNvSpPr/>
          <p:nvPr/>
        </p:nvSpPr>
        <p:spPr>
          <a:xfrm>
            <a:off x="3154238" y="334566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4"/>
          <p:cNvSpPr/>
          <p:nvPr/>
        </p:nvSpPr>
        <p:spPr>
          <a:xfrm>
            <a:off x="3469038" y="337996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4"/>
          <p:cNvSpPr/>
          <p:nvPr/>
        </p:nvSpPr>
        <p:spPr>
          <a:xfrm>
            <a:off x="3409813" y="312881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4"/>
          <p:cNvSpPr/>
          <p:nvPr/>
        </p:nvSpPr>
        <p:spPr>
          <a:xfrm>
            <a:off x="2735413" y="34328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4"/>
          <p:cNvSpPr/>
          <p:nvPr/>
        </p:nvSpPr>
        <p:spPr>
          <a:xfrm>
            <a:off x="2513788" y="32206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4"/>
          <p:cNvSpPr/>
          <p:nvPr/>
        </p:nvSpPr>
        <p:spPr>
          <a:xfrm>
            <a:off x="2464413" y="32206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4"/>
          <p:cNvSpPr/>
          <p:nvPr/>
        </p:nvSpPr>
        <p:spPr>
          <a:xfrm>
            <a:off x="2365813" y="34725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4"/>
          <p:cNvSpPr/>
          <p:nvPr/>
        </p:nvSpPr>
        <p:spPr>
          <a:xfrm>
            <a:off x="2735413" y="3280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4"/>
          <p:cNvSpPr/>
          <p:nvPr/>
        </p:nvSpPr>
        <p:spPr>
          <a:xfrm>
            <a:off x="1627938" y="350626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4"/>
          <p:cNvSpPr/>
          <p:nvPr/>
        </p:nvSpPr>
        <p:spPr>
          <a:xfrm>
            <a:off x="1178313" y="363256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1350888" y="39007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4"/>
          <p:cNvSpPr txBox="1"/>
          <p:nvPr/>
        </p:nvSpPr>
        <p:spPr>
          <a:xfrm>
            <a:off x="3103525" y="27844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Canada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/>
          <p:nvPr/>
        </p:nvSpPr>
        <p:spPr>
          <a:xfrm>
            <a:off x="0" y="1993500"/>
            <a:ext cx="3499800" cy="11565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0" name="Google Shape;210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150" y="279488"/>
            <a:ext cx="5391052" cy="45845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1" name="Google Shape;211;p25"/>
          <p:cNvSpPr txBox="1"/>
          <p:nvPr/>
        </p:nvSpPr>
        <p:spPr>
          <a:xfrm>
            <a:off x="471875" y="2156100"/>
            <a:ext cx="2495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avec un groupe d'amis à Brooklyn, New York, juin 1912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/>
          <p:nvPr/>
        </p:nvSpPr>
        <p:spPr>
          <a:xfrm>
            <a:off x="1331250" y="226900"/>
            <a:ext cx="6481500" cy="6222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688" y="942775"/>
            <a:ext cx="5934623" cy="3885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18" name="Google Shape;218;p26"/>
          <p:cNvSpPr txBox="1"/>
          <p:nvPr/>
        </p:nvSpPr>
        <p:spPr>
          <a:xfrm>
            <a:off x="1451550" y="345025"/>
            <a:ext cx="624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'Abdu'l-Bahá à Wilmette, Illinois, s'adressant à 300 invités à l'intérieur 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 la tente avant que la pierre de fondation de la Maison d'adoration 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pour l'Amérique du Nord ne soit posée le 1er mai 1912.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/>
          <p:nvPr/>
        </p:nvSpPr>
        <p:spPr>
          <a:xfrm>
            <a:off x="0" y="1481850"/>
            <a:ext cx="3509700" cy="25365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199" y="331163"/>
            <a:ext cx="5401677" cy="4481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25" name="Google Shape;225;p27"/>
          <p:cNvSpPr txBox="1"/>
          <p:nvPr/>
        </p:nvSpPr>
        <p:spPr>
          <a:xfrm>
            <a:off x="310050" y="1725163"/>
            <a:ext cx="3000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s'adressant à une audience générale à Plymouth Congregational Church, Chicago, Illinois, le 5 mai 1912.'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Abdu'l-Bahá s'adressera à des dizaines de confessions chrétiennes, ainsi que dans une synagogue à San Francisco.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"/>
          <p:cNvSpPr/>
          <p:nvPr/>
        </p:nvSpPr>
        <p:spPr>
          <a:xfrm>
            <a:off x="5579875" y="955200"/>
            <a:ext cx="3563100" cy="3233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25" y="400063"/>
            <a:ext cx="5459551" cy="43433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2" name="Google Shape;232;p28"/>
          <p:cNvSpPr txBox="1"/>
          <p:nvPr/>
        </p:nvSpPr>
        <p:spPr>
          <a:xfrm>
            <a:off x="5884575" y="1109550"/>
            <a:ext cx="30000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Abdu'l-Bahá avec des amis baha'is à la Conférence du lac Mohonk sur l'arbitrage international, du 14 au 16 mai 1912.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deuxième soir, 'Abdu'-Bahá s'est adressé aux personnalités les plus illustres du mouvement pour la paix, dont deux lauréats du prix Nobel.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 gauche à droite : Dr Edward Getsinger, Lua Getsinger, Dr Amín Fareed, Ahmad Sohrab, Mírzá Vargha, Siyyid Asadu'llah, Dr Zia Baghdadi.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/>
          <p:nvPr/>
        </p:nvSpPr>
        <p:spPr>
          <a:xfrm>
            <a:off x="0" y="1481865"/>
            <a:ext cx="2746800" cy="2179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587" y="456663"/>
            <a:ext cx="6346824" cy="4230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39" name="Google Shape;239;p29"/>
          <p:cNvSpPr txBox="1"/>
          <p:nvPr/>
        </p:nvSpPr>
        <p:spPr>
          <a:xfrm>
            <a:off x="298350" y="1879050"/>
            <a:ext cx="2150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accueille ses nombreux invités à la Fête de l'Unité qu'il a lui-même organisée à West Englewood, New Jersey, le 29 juin 1912.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0"/>
          <p:cNvSpPr/>
          <p:nvPr/>
        </p:nvSpPr>
        <p:spPr>
          <a:xfrm>
            <a:off x="6397375" y="1656100"/>
            <a:ext cx="2746800" cy="18603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5" name="Google Shape;245;p3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25" y="513113"/>
            <a:ext cx="6230226" cy="4117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46" name="Google Shape;246;p30"/>
          <p:cNvSpPr txBox="1"/>
          <p:nvPr/>
        </p:nvSpPr>
        <p:spPr>
          <a:xfrm>
            <a:off x="6682825" y="1779000"/>
            <a:ext cx="22638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à l'université de Stanford à Palo Alto, en Californie, le 8 octobre 1912, lorsqu'il s'adressa à un auditoire de 1 800 étudiants et 180 professeurs.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/>
          <p:nvPr/>
        </p:nvSpPr>
        <p:spPr>
          <a:xfrm>
            <a:off x="0" y="1909813"/>
            <a:ext cx="3739800" cy="13239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300" y="365613"/>
            <a:ext cx="5188499" cy="44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/>
          <p:nvPr/>
        </p:nvSpPr>
        <p:spPr>
          <a:xfrm>
            <a:off x="403575" y="2030950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'Abdu'l-Baha lors d'un banquet donné en son honneur au Great Northern Hotel, New York,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23 novembre 1912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1864 - 1868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63" name="Google Shape;63;p14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64;p14"/>
          <p:cNvSpPr txBox="1"/>
          <p:nvPr/>
        </p:nvSpPr>
        <p:spPr>
          <a:xfrm>
            <a:off x="632325" y="1381400"/>
            <a:ext cx="8022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Andrinople, </a:t>
            </a:r>
            <a:r>
              <a:rPr lang="en" sz="4800" i="1">
                <a:solidFill>
                  <a:schemeClr val="lt1"/>
                </a:solidFill>
                <a:latin typeface="Raleway Thin"/>
                <a:ea typeface="Raleway Thin"/>
                <a:cs typeface="Raleway Thin"/>
                <a:sym typeface="Raleway Thin"/>
              </a:rPr>
              <a:t>Empire </a:t>
            </a: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Ottoman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000" y="2295875"/>
            <a:ext cx="5747999" cy="24803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/>
          <p:nvPr/>
        </p:nvSpPr>
        <p:spPr>
          <a:xfrm>
            <a:off x="2091363" y="24292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2597909" y="2684641"/>
            <a:ext cx="128100" cy="126300"/>
          </a:xfrm>
          <a:prstGeom prst="ellipse">
            <a:avLst/>
          </a:prstGeom>
          <a:solidFill>
            <a:srgbClr val="5959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4661565" y="4202547"/>
            <a:ext cx="128100" cy="126300"/>
          </a:xfrm>
          <a:prstGeom prst="ellipse">
            <a:avLst/>
          </a:prstGeom>
          <a:solidFill>
            <a:srgbClr val="5959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5718475" y="3764161"/>
            <a:ext cx="128100" cy="126300"/>
          </a:xfrm>
          <a:prstGeom prst="ellipse">
            <a:avLst/>
          </a:prstGeom>
          <a:solidFill>
            <a:srgbClr val="5959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2686650" y="2559450"/>
            <a:ext cx="38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Constantinople, </a:t>
            </a: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Ottoman - (Istanbul, Turquie)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2150700" y="2315450"/>
            <a:ext cx="356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Andrinople, </a:t>
            </a:r>
            <a:r>
              <a:rPr lang="en" sz="1100">
                <a:solidFill>
                  <a:schemeClr val="lt1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Ottoman (Edirne, Turquie)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831200" y="3410150"/>
            <a:ext cx="246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Téhéran - Perse (Iran)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152325" y="3890450"/>
            <a:ext cx="240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Baghdad, </a:t>
            </a: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Ottoman - (Iraq)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/>
          <p:nvPr/>
        </p:nvSpPr>
        <p:spPr>
          <a:xfrm>
            <a:off x="5378650" y="1877575"/>
            <a:ext cx="3765300" cy="13287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25" y="373000"/>
            <a:ext cx="5171126" cy="43975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60" name="Google Shape;260;p32"/>
          <p:cNvSpPr txBox="1"/>
          <p:nvPr/>
        </p:nvSpPr>
        <p:spPr>
          <a:xfrm>
            <a:off x="5767900" y="2027625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à bord du Celtic alors qu'il quittait l'Amérique de New York à Liverpool, en Angleterre,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5 décembre 1912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3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1912-1913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8" name="Google Shape;268;p33"/>
          <p:cNvSpPr txBox="1">
            <a:spLocks noGrp="1"/>
          </p:cNvSpPr>
          <p:nvPr>
            <p:ph type="subTitle" idx="1"/>
          </p:nvPr>
        </p:nvSpPr>
        <p:spPr>
          <a:xfrm>
            <a:off x="416100" y="1381400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Angleterre et Écosse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269" name="Google Shape;269;p33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0" name="Google Shape;270;p33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3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3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3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France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6835625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chemeClr val="lt1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6" name="Google Shape;276;p33"/>
          <p:cNvSpPr txBox="1"/>
          <p:nvPr/>
        </p:nvSpPr>
        <p:spPr>
          <a:xfrm>
            <a:off x="5786000" y="2512650"/>
            <a:ext cx="1076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Angleterre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77" name="Google Shape;277;p33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3"/>
          <p:cNvSpPr txBox="1"/>
          <p:nvPr/>
        </p:nvSpPr>
        <p:spPr>
          <a:xfrm>
            <a:off x="2287100" y="36306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United States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9" name="Google Shape;279;p33"/>
          <p:cNvSpPr/>
          <p:nvPr/>
        </p:nvSpPr>
        <p:spPr>
          <a:xfrm>
            <a:off x="30261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33409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3237413" y="35711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33655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3154238" y="33456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3469038" y="33799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3409813" y="312881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2735413" y="34328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2513788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2464413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/>
          <p:nvPr/>
        </p:nvSpPr>
        <p:spPr>
          <a:xfrm>
            <a:off x="23658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3"/>
          <p:cNvSpPr/>
          <p:nvPr/>
        </p:nvSpPr>
        <p:spPr>
          <a:xfrm>
            <a:off x="2735413" y="32804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3"/>
          <p:cNvSpPr/>
          <p:nvPr/>
        </p:nvSpPr>
        <p:spPr>
          <a:xfrm>
            <a:off x="1627938" y="35062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3"/>
          <p:cNvSpPr/>
          <p:nvPr/>
        </p:nvSpPr>
        <p:spPr>
          <a:xfrm>
            <a:off x="1178313" y="36325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3"/>
          <p:cNvSpPr/>
          <p:nvPr/>
        </p:nvSpPr>
        <p:spPr>
          <a:xfrm>
            <a:off x="1350888" y="3900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3"/>
          <p:cNvSpPr txBox="1"/>
          <p:nvPr/>
        </p:nvSpPr>
        <p:spPr>
          <a:xfrm>
            <a:off x="3103525" y="27844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Canada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5" name="Google Shape;295;p33"/>
          <p:cNvSpPr txBox="1"/>
          <p:nvPr/>
        </p:nvSpPr>
        <p:spPr>
          <a:xfrm>
            <a:off x="6190950" y="2084975"/>
            <a:ext cx="8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Écosse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296" name="Google Shape;296;p33"/>
          <p:cNvSpPr/>
          <p:nvPr/>
        </p:nvSpPr>
        <p:spPr>
          <a:xfrm>
            <a:off x="6579413" y="236101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/>
          <p:nvPr/>
        </p:nvSpPr>
        <p:spPr>
          <a:xfrm>
            <a:off x="0" y="1863000"/>
            <a:ext cx="3852900" cy="14175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025" y="309025"/>
            <a:ext cx="5321598" cy="4525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03" name="Google Shape;303;p34"/>
          <p:cNvSpPr txBox="1"/>
          <p:nvPr/>
        </p:nvSpPr>
        <p:spPr>
          <a:xfrm>
            <a:off x="280525" y="194070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avec un groupe d'amis égyptiens, turcs, indiens et britanniques dans la cour de la mosquée de Woking, Angleterre,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17 janvier 1913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5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1913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1" name="Google Shape;311;p35"/>
          <p:cNvSpPr txBox="1">
            <a:spLocks noGrp="1"/>
          </p:cNvSpPr>
          <p:nvPr>
            <p:ph type="subTitle" idx="1"/>
          </p:nvPr>
        </p:nvSpPr>
        <p:spPr>
          <a:xfrm>
            <a:off x="416100" y="1381400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France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312" name="Google Shape;312;p35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3" name="Google Shape;313;p35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5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5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France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35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2287100" y="36306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United States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0" name="Google Shape;320;p35"/>
          <p:cNvSpPr/>
          <p:nvPr/>
        </p:nvSpPr>
        <p:spPr>
          <a:xfrm>
            <a:off x="30261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5"/>
          <p:cNvSpPr/>
          <p:nvPr/>
        </p:nvSpPr>
        <p:spPr>
          <a:xfrm>
            <a:off x="33409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5"/>
          <p:cNvSpPr/>
          <p:nvPr/>
        </p:nvSpPr>
        <p:spPr>
          <a:xfrm>
            <a:off x="3237413" y="35711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33655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3154238" y="33456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3469038" y="33799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3409813" y="312881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2735413" y="34328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2513788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2464413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23658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5"/>
          <p:cNvSpPr/>
          <p:nvPr/>
        </p:nvSpPr>
        <p:spPr>
          <a:xfrm>
            <a:off x="2735413" y="32804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5"/>
          <p:cNvSpPr/>
          <p:nvPr/>
        </p:nvSpPr>
        <p:spPr>
          <a:xfrm>
            <a:off x="1627938" y="35062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5"/>
          <p:cNvSpPr/>
          <p:nvPr/>
        </p:nvSpPr>
        <p:spPr>
          <a:xfrm>
            <a:off x="1178313" y="36325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5"/>
          <p:cNvSpPr/>
          <p:nvPr/>
        </p:nvSpPr>
        <p:spPr>
          <a:xfrm>
            <a:off x="1350888" y="3900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5"/>
          <p:cNvSpPr txBox="1"/>
          <p:nvPr/>
        </p:nvSpPr>
        <p:spPr>
          <a:xfrm>
            <a:off x="3103525" y="27844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Canada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6" name="Google Shape;336;p35"/>
          <p:cNvSpPr/>
          <p:nvPr/>
        </p:nvSpPr>
        <p:spPr>
          <a:xfrm>
            <a:off x="6579413" y="2361014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5"/>
          <p:cNvSpPr txBox="1"/>
          <p:nvPr/>
        </p:nvSpPr>
        <p:spPr>
          <a:xfrm>
            <a:off x="6835625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chemeClr val="lt1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8" name="Google Shape;338;p35"/>
          <p:cNvSpPr txBox="1"/>
          <p:nvPr/>
        </p:nvSpPr>
        <p:spPr>
          <a:xfrm>
            <a:off x="5753625" y="2512650"/>
            <a:ext cx="110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Angleterre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9" name="Google Shape;339;p35"/>
          <p:cNvSpPr txBox="1"/>
          <p:nvPr/>
        </p:nvSpPr>
        <p:spPr>
          <a:xfrm>
            <a:off x="6190950" y="2084975"/>
            <a:ext cx="8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Écosse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/>
          <p:nvPr/>
        </p:nvSpPr>
        <p:spPr>
          <a:xfrm>
            <a:off x="5526300" y="1897250"/>
            <a:ext cx="3617700" cy="1304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5" name="Google Shape;345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75" y="271550"/>
            <a:ext cx="5409724" cy="460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46" name="Google Shape;346;p36"/>
          <p:cNvSpPr txBox="1"/>
          <p:nvPr/>
        </p:nvSpPr>
        <p:spPr>
          <a:xfrm>
            <a:off x="6107475" y="2048400"/>
            <a:ext cx="25293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avec un groupe d'amis sous la Tour Eiffel à Paris, France,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7 février 1913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7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7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1913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4" name="Google Shape;354;p37"/>
          <p:cNvSpPr txBox="1">
            <a:spLocks noGrp="1"/>
          </p:cNvSpPr>
          <p:nvPr>
            <p:ph type="subTitle" idx="1"/>
          </p:nvPr>
        </p:nvSpPr>
        <p:spPr>
          <a:xfrm>
            <a:off x="416100" y="1381400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Allemagne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355" name="Google Shape;355;p37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6" name="Google Shape;356;p37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7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7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7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France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0" name="Google Shape;360;p37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1" name="Google Shape;361;p37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 txBox="1"/>
          <p:nvPr/>
        </p:nvSpPr>
        <p:spPr>
          <a:xfrm>
            <a:off x="2287100" y="36306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United States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37"/>
          <p:cNvSpPr/>
          <p:nvPr/>
        </p:nvSpPr>
        <p:spPr>
          <a:xfrm>
            <a:off x="30261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/>
          <p:nvPr/>
        </p:nvSpPr>
        <p:spPr>
          <a:xfrm>
            <a:off x="33409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3237413" y="35711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7"/>
          <p:cNvSpPr/>
          <p:nvPr/>
        </p:nvSpPr>
        <p:spPr>
          <a:xfrm>
            <a:off x="33655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7"/>
          <p:cNvSpPr/>
          <p:nvPr/>
        </p:nvSpPr>
        <p:spPr>
          <a:xfrm>
            <a:off x="3154238" y="33456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"/>
          <p:cNvSpPr/>
          <p:nvPr/>
        </p:nvSpPr>
        <p:spPr>
          <a:xfrm>
            <a:off x="3469038" y="33799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7"/>
          <p:cNvSpPr/>
          <p:nvPr/>
        </p:nvSpPr>
        <p:spPr>
          <a:xfrm>
            <a:off x="3409813" y="312881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7"/>
          <p:cNvSpPr/>
          <p:nvPr/>
        </p:nvSpPr>
        <p:spPr>
          <a:xfrm>
            <a:off x="2735413" y="34328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7"/>
          <p:cNvSpPr/>
          <p:nvPr/>
        </p:nvSpPr>
        <p:spPr>
          <a:xfrm>
            <a:off x="2513788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7"/>
          <p:cNvSpPr/>
          <p:nvPr/>
        </p:nvSpPr>
        <p:spPr>
          <a:xfrm>
            <a:off x="2464413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7"/>
          <p:cNvSpPr/>
          <p:nvPr/>
        </p:nvSpPr>
        <p:spPr>
          <a:xfrm>
            <a:off x="23658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7"/>
          <p:cNvSpPr/>
          <p:nvPr/>
        </p:nvSpPr>
        <p:spPr>
          <a:xfrm>
            <a:off x="2735413" y="32804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7"/>
          <p:cNvSpPr/>
          <p:nvPr/>
        </p:nvSpPr>
        <p:spPr>
          <a:xfrm>
            <a:off x="1627938" y="35062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7"/>
          <p:cNvSpPr/>
          <p:nvPr/>
        </p:nvSpPr>
        <p:spPr>
          <a:xfrm>
            <a:off x="1178313" y="36325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7"/>
          <p:cNvSpPr/>
          <p:nvPr/>
        </p:nvSpPr>
        <p:spPr>
          <a:xfrm>
            <a:off x="1350888" y="3900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7"/>
          <p:cNvSpPr txBox="1"/>
          <p:nvPr/>
        </p:nvSpPr>
        <p:spPr>
          <a:xfrm>
            <a:off x="3103525" y="27844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Canada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9" name="Google Shape;379;p37"/>
          <p:cNvSpPr/>
          <p:nvPr/>
        </p:nvSpPr>
        <p:spPr>
          <a:xfrm>
            <a:off x="6579413" y="2361014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7"/>
          <p:cNvSpPr txBox="1"/>
          <p:nvPr/>
        </p:nvSpPr>
        <p:spPr>
          <a:xfrm>
            <a:off x="6862500" y="2542238"/>
            <a:ext cx="82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Germany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381" name="Google Shape;381;p37"/>
          <p:cNvSpPr/>
          <p:nvPr/>
        </p:nvSpPr>
        <p:spPr>
          <a:xfrm>
            <a:off x="7115963" y="28666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7"/>
          <p:cNvSpPr txBox="1"/>
          <p:nvPr/>
        </p:nvSpPr>
        <p:spPr>
          <a:xfrm>
            <a:off x="6835625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chemeClr val="lt1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3" name="Google Shape;383;p37"/>
          <p:cNvSpPr txBox="1"/>
          <p:nvPr/>
        </p:nvSpPr>
        <p:spPr>
          <a:xfrm>
            <a:off x="5753625" y="2512650"/>
            <a:ext cx="110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Angleterre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4" name="Google Shape;384;p37"/>
          <p:cNvSpPr txBox="1"/>
          <p:nvPr/>
        </p:nvSpPr>
        <p:spPr>
          <a:xfrm>
            <a:off x="6190950" y="2084975"/>
            <a:ext cx="8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Écosse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/>
          <p:nvPr/>
        </p:nvSpPr>
        <p:spPr>
          <a:xfrm>
            <a:off x="5541050" y="1318200"/>
            <a:ext cx="3603000" cy="2507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0" name="Google Shape;390;p3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50" y="291800"/>
            <a:ext cx="5362099" cy="4559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1" name="Google Shape;391;p38"/>
          <p:cNvSpPr txBox="1"/>
          <p:nvPr/>
        </p:nvSpPr>
        <p:spPr>
          <a:xfrm>
            <a:off x="5930300" y="1678950"/>
            <a:ext cx="27015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Cette photo de 'Abdu'l-Bahá entouré d'enfants habillés de façon festive avec des fleurs à la main a été prise après la fête des enfants pour l'accueillir à Esslingen, en Allemagne, à l'extérieur de la salle du musée où la fête a eu lieu, le 4 avril 1913.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9"/>
          <p:cNvSpPr/>
          <p:nvPr/>
        </p:nvSpPr>
        <p:spPr>
          <a:xfrm>
            <a:off x="0" y="1867725"/>
            <a:ext cx="3725100" cy="14175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75" y="257475"/>
            <a:ext cx="5442801" cy="46285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8" name="Google Shape;398;p39"/>
          <p:cNvSpPr txBox="1"/>
          <p:nvPr/>
        </p:nvSpPr>
        <p:spPr>
          <a:xfrm>
            <a:off x="316850" y="2048400"/>
            <a:ext cx="30096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'Abdu'l-Baha et ses environs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100 amis à la Villa Wagenburg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à Stuttgart, Allemagne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6 avril 1913.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0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0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1913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6" name="Google Shape;406;p40"/>
          <p:cNvSpPr txBox="1">
            <a:spLocks noGrp="1"/>
          </p:cNvSpPr>
          <p:nvPr>
            <p:ph type="subTitle" idx="1"/>
          </p:nvPr>
        </p:nvSpPr>
        <p:spPr>
          <a:xfrm>
            <a:off x="416100" y="1381400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Hongrie et Autriche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407" name="Google Shape;407;p40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8" name="Google Shape;408;p40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40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0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0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France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2" name="Google Shape;412;p40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3" name="Google Shape;413;p40"/>
          <p:cNvSpPr txBox="1"/>
          <p:nvPr/>
        </p:nvSpPr>
        <p:spPr>
          <a:xfrm>
            <a:off x="5753625" y="2512650"/>
            <a:ext cx="110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Angleterre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4" name="Google Shape;414;p40"/>
          <p:cNvSpPr/>
          <p:nvPr/>
        </p:nvSpPr>
        <p:spPr>
          <a:xfrm>
            <a:off x="6707513" y="26264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0"/>
          <p:cNvSpPr txBox="1"/>
          <p:nvPr/>
        </p:nvSpPr>
        <p:spPr>
          <a:xfrm>
            <a:off x="2287100" y="36306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États-Unis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6" name="Google Shape;416;p40"/>
          <p:cNvSpPr/>
          <p:nvPr/>
        </p:nvSpPr>
        <p:spPr>
          <a:xfrm>
            <a:off x="30261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40"/>
          <p:cNvSpPr/>
          <p:nvPr/>
        </p:nvSpPr>
        <p:spPr>
          <a:xfrm>
            <a:off x="3340938" y="3546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0"/>
          <p:cNvSpPr/>
          <p:nvPr/>
        </p:nvSpPr>
        <p:spPr>
          <a:xfrm>
            <a:off x="3237413" y="35711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40"/>
          <p:cNvSpPr/>
          <p:nvPr/>
        </p:nvSpPr>
        <p:spPr>
          <a:xfrm>
            <a:off x="33655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0"/>
          <p:cNvSpPr/>
          <p:nvPr/>
        </p:nvSpPr>
        <p:spPr>
          <a:xfrm>
            <a:off x="3154238" y="33456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0"/>
          <p:cNvSpPr/>
          <p:nvPr/>
        </p:nvSpPr>
        <p:spPr>
          <a:xfrm>
            <a:off x="3469038" y="33799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40"/>
          <p:cNvSpPr/>
          <p:nvPr/>
        </p:nvSpPr>
        <p:spPr>
          <a:xfrm>
            <a:off x="3409813" y="312881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0"/>
          <p:cNvSpPr/>
          <p:nvPr/>
        </p:nvSpPr>
        <p:spPr>
          <a:xfrm>
            <a:off x="2735413" y="34328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0"/>
          <p:cNvSpPr/>
          <p:nvPr/>
        </p:nvSpPr>
        <p:spPr>
          <a:xfrm>
            <a:off x="2513788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0"/>
          <p:cNvSpPr/>
          <p:nvPr/>
        </p:nvSpPr>
        <p:spPr>
          <a:xfrm>
            <a:off x="2464413" y="32206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0"/>
          <p:cNvSpPr/>
          <p:nvPr/>
        </p:nvSpPr>
        <p:spPr>
          <a:xfrm>
            <a:off x="2365813" y="34725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0"/>
          <p:cNvSpPr/>
          <p:nvPr/>
        </p:nvSpPr>
        <p:spPr>
          <a:xfrm>
            <a:off x="2735413" y="328048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0"/>
          <p:cNvSpPr/>
          <p:nvPr/>
        </p:nvSpPr>
        <p:spPr>
          <a:xfrm>
            <a:off x="1627938" y="35062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0"/>
          <p:cNvSpPr/>
          <p:nvPr/>
        </p:nvSpPr>
        <p:spPr>
          <a:xfrm>
            <a:off x="1178313" y="3632564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40"/>
          <p:cNvSpPr/>
          <p:nvPr/>
        </p:nvSpPr>
        <p:spPr>
          <a:xfrm>
            <a:off x="1350888" y="3900739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40"/>
          <p:cNvSpPr txBox="1"/>
          <p:nvPr/>
        </p:nvSpPr>
        <p:spPr>
          <a:xfrm>
            <a:off x="3103525" y="2784425"/>
            <a:ext cx="789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chemeClr val="dk2"/>
                </a:highlight>
                <a:latin typeface="Raleway"/>
                <a:ea typeface="Raleway"/>
                <a:cs typeface="Raleway"/>
                <a:sym typeface="Raleway"/>
              </a:rPr>
              <a:t>Canada</a:t>
            </a:r>
            <a:endParaRPr sz="1100">
              <a:solidFill>
                <a:srgbClr val="FFFFFF"/>
              </a:solidFill>
              <a:highlight>
                <a:schemeClr val="dk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6190950" y="2084975"/>
            <a:ext cx="8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Écosse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3" name="Google Shape;433;p40"/>
          <p:cNvSpPr/>
          <p:nvPr/>
        </p:nvSpPr>
        <p:spPr>
          <a:xfrm>
            <a:off x="6579413" y="2361014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40"/>
          <p:cNvSpPr txBox="1"/>
          <p:nvPr/>
        </p:nvSpPr>
        <p:spPr>
          <a:xfrm>
            <a:off x="6862500" y="2542250"/>
            <a:ext cx="1009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Allemagne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5" name="Google Shape;435;p40"/>
          <p:cNvSpPr/>
          <p:nvPr/>
        </p:nvSpPr>
        <p:spPr>
          <a:xfrm>
            <a:off x="7115963" y="286663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40"/>
          <p:cNvSpPr txBox="1"/>
          <p:nvPr/>
        </p:nvSpPr>
        <p:spPr>
          <a:xfrm>
            <a:off x="7529700" y="2762263"/>
            <a:ext cx="82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Autriche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7689750" y="2944563"/>
            <a:ext cx="826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Hongrie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38" name="Google Shape;438;p40"/>
          <p:cNvSpPr/>
          <p:nvPr/>
        </p:nvSpPr>
        <p:spPr>
          <a:xfrm>
            <a:off x="7605888" y="3058414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0"/>
          <p:cNvSpPr/>
          <p:nvPr/>
        </p:nvSpPr>
        <p:spPr>
          <a:xfrm>
            <a:off x="7477788" y="2980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"/>
          <p:cNvSpPr txBox="1"/>
          <p:nvPr/>
        </p:nvSpPr>
        <p:spPr>
          <a:xfrm>
            <a:off x="6835625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chemeClr val="lt1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/>
          <p:nvPr/>
        </p:nvSpPr>
        <p:spPr>
          <a:xfrm>
            <a:off x="0" y="1799100"/>
            <a:ext cx="3641400" cy="15453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6" name="Google Shape;4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0375" y="250663"/>
            <a:ext cx="5456700" cy="4642176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41"/>
          <p:cNvSpPr txBox="1"/>
          <p:nvPr/>
        </p:nvSpPr>
        <p:spPr>
          <a:xfrm>
            <a:off x="525550" y="2079163"/>
            <a:ext cx="26757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'Abdu'l-Bahá, ses secrétaires et son comité d'accueil devant l'hôtel Ritz à Budapest, Hongrie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9 avril 1913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6810775" y="1813600"/>
            <a:ext cx="283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0" y="2015700"/>
            <a:ext cx="4458900" cy="1112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742550" y="2156100"/>
            <a:ext cx="3661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Portrait de 'Abdu'l-Bahá à Andrinople (Edirne), entre 1864-1868 alors que le Maître avait 20-24 ans.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1" name="Google Shape;81;p1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1975" y="294450"/>
            <a:ext cx="4458800" cy="45545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 txBox="1">
            <a:spLocks noGrp="1"/>
          </p:cNvSpPr>
          <p:nvPr>
            <p:ph type="ctrTitle"/>
          </p:nvPr>
        </p:nvSpPr>
        <p:spPr>
          <a:xfrm>
            <a:off x="3941600" y="1791650"/>
            <a:ext cx="46044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1913 - 1921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53" name="Google Shape;453;p42"/>
          <p:cNvSpPr txBox="1">
            <a:spLocks noGrp="1"/>
          </p:cNvSpPr>
          <p:nvPr>
            <p:ph type="subTitle" idx="1"/>
          </p:nvPr>
        </p:nvSpPr>
        <p:spPr>
          <a:xfrm>
            <a:off x="3941600" y="2530925"/>
            <a:ext cx="46044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La Terre Sainte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454" name="Google Shape;454;p42"/>
          <p:cNvCxnSpPr/>
          <p:nvPr/>
        </p:nvCxnSpPr>
        <p:spPr>
          <a:xfrm>
            <a:off x="3941600" y="2466050"/>
            <a:ext cx="4604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5" name="Google Shape;455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25" y="255749"/>
            <a:ext cx="3247851" cy="463202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42"/>
          <p:cNvSpPr/>
          <p:nvPr/>
        </p:nvSpPr>
        <p:spPr>
          <a:xfrm>
            <a:off x="1485713" y="16920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42"/>
          <p:cNvSpPr txBox="1"/>
          <p:nvPr/>
        </p:nvSpPr>
        <p:spPr>
          <a:xfrm>
            <a:off x="831900" y="1741550"/>
            <a:ext cx="595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Haïfa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458" name="Google Shape;458;p42"/>
          <p:cNvSpPr/>
          <p:nvPr/>
        </p:nvSpPr>
        <p:spPr>
          <a:xfrm>
            <a:off x="1377588" y="18553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2"/>
          <p:cNvSpPr/>
          <p:nvPr/>
        </p:nvSpPr>
        <p:spPr>
          <a:xfrm>
            <a:off x="1903863" y="18553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2"/>
          <p:cNvSpPr/>
          <p:nvPr/>
        </p:nvSpPr>
        <p:spPr>
          <a:xfrm>
            <a:off x="1967663" y="2046564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42"/>
          <p:cNvSpPr/>
          <p:nvPr/>
        </p:nvSpPr>
        <p:spPr>
          <a:xfrm>
            <a:off x="2065938" y="19816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42"/>
          <p:cNvSpPr/>
          <p:nvPr/>
        </p:nvSpPr>
        <p:spPr>
          <a:xfrm>
            <a:off x="1967663" y="198168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2"/>
          <p:cNvSpPr/>
          <p:nvPr/>
        </p:nvSpPr>
        <p:spPr>
          <a:xfrm>
            <a:off x="1640725" y="166533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2"/>
          <p:cNvSpPr/>
          <p:nvPr/>
        </p:nvSpPr>
        <p:spPr>
          <a:xfrm>
            <a:off x="1672638" y="1969239"/>
            <a:ext cx="128100" cy="126300"/>
          </a:xfrm>
          <a:prstGeom prst="ellipse">
            <a:avLst/>
          </a:prstGeom>
          <a:solidFill>
            <a:srgbClr val="66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213" y="201625"/>
            <a:ext cx="7209574" cy="3599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0" name="Google Shape;470;p43"/>
          <p:cNvSpPr/>
          <p:nvPr/>
        </p:nvSpPr>
        <p:spPr>
          <a:xfrm>
            <a:off x="-125" y="3898200"/>
            <a:ext cx="9144000" cy="12453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43"/>
          <p:cNvSpPr txBox="1"/>
          <p:nvPr/>
        </p:nvSpPr>
        <p:spPr>
          <a:xfrm>
            <a:off x="157025" y="3990750"/>
            <a:ext cx="8883300" cy="10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Une photographie non datée montrant toutes les femmes de la Sainte Famille avec des femmes pèlerines et résidentes. De gauche à droite, assises dans la rangée du milieu : ❈ Munavvar Khánum (la quatrième fille de ‘Abdu'l-Baha et Munírih Khanum) ; ❈ Ṭúbá Khánum (la deuxième fille de 'Abdu'l-Bahá et Munírih Khánum); Bahíyyih Khánum, la plus Plus Sainte Feuille et la sœur de 'Abdu'l-Bahá; ❈ Munírih Khánum, l'épouse de 'Abdu'l-Baha pendant 50 ans; ❈ Ḍíyá'íyyih Khánum (la première fille de 'Abdu'l-Bahá et Munírih Khánum et la mère de Shoghi Effendi); Rúḥá Khánum, (la troisième fille de 'Abdu'l-Bahá et Munírih Khánum)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"/>
          <p:cNvSpPr/>
          <p:nvPr/>
        </p:nvSpPr>
        <p:spPr>
          <a:xfrm>
            <a:off x="4325500" y="955050"/>
            <a:ext cx="3602400" cy="32334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7" name="Google Shape;477;p4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250" y="293538"/>
            <a:ext cx="3169399" cy="45564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78" name="Google Shape;478;p44"/>
          <p:cNvSpPr txBox="1"/>
          <p:nvPr/>
        </p:nvSpPr>
        <p:spPr>
          <a:xfrm>
            <a:off x="4605850" y="1378800"/>
            <a:ext cx="30417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sur le balcon de sa chambre d'hôtel à Tibériade, face à la mer de Galilée en juin 1914, peu avant le début de la Première Guerre mondiale.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 rare moment de répit pour 'Abdu'l-Bahá qui aimait visiter Tibériade et la Mer de Galilée pour leur association avec le Ministère de Jésus Christ.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5"/>
          <p:cNvSpPr/>
          <p:nvPr/>
        </p:nvSpPr>
        <p:spPr>
          <a:xfrm>
            <a:off x="0" y="1855650"/>
            <a:ext cx="3990900" cy="14322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4" name="Google Shape;484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150" y="466500"/>
            <a:ext cx="4951225" cy="4210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85" name="Google Shape;485;p45"/>
          <p:cNvSpPr txBox="1"/>
          <p:nvPr/>
        </p:nvSpPr>
        <p:spPr>
          <a:xfrm>
            <a:off x="428150" y="2279250"/>
            <a:ext cx="3000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sortant de chez lui au 7, rue Haparsim à Haïfa, vers 1919.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6"/>
          <p:cNvSpPr/>
          <p:nvPr/>
        </p:nvSpPr>
        <p:spPr>
          <a:xfrm>
            <a:off x="0" y="925350"/>
            <a:ext cx="3429900" cy="3292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1" name="Google Shape;491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075" y="285338"/>
            <a:ext cx="5768400" cy="45728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2" name="Google Shape;492;p46"/>
          <p:cNvSpPr txBox="1"/>
          <p:nvPr/>
        </p:nvSpPr>
        <p:spPr>
          <a:xfrm>
            <a:off x="294825" y="1278763"/>
            <a:ext cx="26235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Une photographie non datée montrant 'Abdu'l-Baha avec des pèlerins orientaux et occidentaux devant sa maison au 7, Haparsim. Des pèlerins d'Orient et d'Occident sont venus en Terre Sainte de 1898 à 1921, avec des interruptions lorsque la situation en Terre Sainte était dangereuse dans les années 1900 et pendant la Première Guerre mondiale, et pendant que 'Abdu'l-Bahá voyageait en occident.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/>
          <p:nvPr/>
        </p:nvSpPr>
        <p:spPr>
          <a:xfrm>
            <a:off x="5383575" y="1481850"/>
            <a:ext cx="3760500" cy="2179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8" name="Google Shape;498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00" y="269363"/>
            <a:ext cx="5414874" cy="4604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99" name="Google Shape;499;p47"/>
          <p:cNvSpPr txBox="1"/>
          <p:nvPr/>
        </p:nvSpPr>
        <p:spPr>
          <a:xfrm>
            <a:off x="6000700" y="1779000"/>
            <a:ext cx="28932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27 avril 1920, 'Abdu'l-Bahá est décoré du titre de chevalier de l'Empire Britannique en récompense de ses années de travail héroïque pour soulager la détresse et la famine pendant la Première guerre mondiale.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4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50" y="618688"/>
            <a:ext cx="3178950" cy="3906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05" name="Google Shape;505;p48"/>
          <p:cNvSpPr/>
          <p:nvPr/>
        </p:nvSpPr>
        <p:spPr>
          <a:xfrm>
            <a:off x="4763475" y="1144275"/>
            <a:ext cx="3735300" cy="2537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48"/>
          <p:cNvSpPr txBox="1"/>
          <p:nvPr/>
        </p:nvSpPr>
        <p:spPr>
          <a:xfrm>
            <a:off x="4957875" y="1620075"/>
            <a:ext cx="33465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et son petit-fils aîné, Shoghi Effendi, futur Gardien de la Foi, entre 1918 et 1920, lorsque Shoghi Effendi travaillait comme secrétaire de 'Abdu'l-Bahá en Terre Sainte avant de partir pour l'Université d'Oxford au Printemps 1920.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9"/>
          <p:cNvSpPr/>
          <p:nvPr/>
        </p:nvSpPr>
        <p:spPr>
          <a:xfrm>
            <a:off x="0" y="2074425"/>
            <a:ext cx="3710400" cy="8052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2" name="Google Shape;512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375" y="270525"/>
            <a:ext cx="5356349" cy="4555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13" name="Google Shape;513;p49"/>
          <p:cNvSpPr txBox="1"/>
          <p:nvPr/>
        </p:nvSpPr>
        <p:spPr>
          <a:xfrm>
            <a:off x="388325" y="2156100"/>
            <a:ext cx="2667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en Terre Sainte, vers 1920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0"/>
          <p:cNvSpPr/>
          <p:nvPr/>
        </p:nvSpPr>
        <p:spPr>
          <a:xfrm>
            <a:off x="5117825" y="1823700"/>
            <a:ext cx="4026300" cy="1496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9" name="Google Shape;51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875" y="358950"/>
            <a:ext cx="5206576" cy="4425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0" name="Google Shape;520;p50"/>
          <p:cNvSpPr txBox="1"/>
          <p:nvPr/>
        </p:nvSpPr>
        <p:spPr>
          <a:xfrm>
            <a:off x="5767900" y="2048400"/>
            <a:ext cx="31689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marchant dans la rue Haparsim avec trois enfants mangeant des bonbons que le Maître vient de leur donner, vers 1920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1"/>
          <p:cNvSpPr/>
          <p:nvPr/>
        </p:nvSpPr>
        <p:spPr>
          <a:xfrm>
            <a:off x="0" y="956850"/>
            <a:ext cx="3794100" cy="3229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26" name="Google Shape;526;p5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550" y="299175"/>
            <a:ext cx="5344751" cy="454515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27" name="Google Shape;527;p51"/>
          <p:cNvSpPr txBox="1"/>
          <p:nvPr/>
        </p:nvSpPr>
        <p:spPr>
          <a:xfrm>
            <a:off x="236225" y="1186500"/>
            <a:ext cx="30000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‘Abdu’l-Bahá debout sur le balcon de la maison de 'Abbás Qúlí qui fait directement face au Tombeau du Báb, vers 1920.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C'était un de ses endroits préférés et 'Abbás Qúlí avait même fait construire une petite maisonnette pour 'Abdu'l-Bahá sur le toit plat de sa maison.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venait souvent y passer des nuits.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/>
          <p:nvPr/>
        </p:nvSpPr>
        <p:spPr>
          <a:xfrm>
            <a:off x="5492400" y="629850"/>
            <a:ext cx="3651600" cy="3883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75" y="439425"/>
            <a:ext cx="5014275" cy="4264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" name="Google Shape;88;p16"/>
          <p:cNvSpPr txBox="1"/>
          <p:nvPr/>
        </p:nvSpPr>
        <p:spPr>
          <a:xfrm>
            <a:off x="5797500" y="747750"/>
            <a:ext cx="30414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Abdu'l-Bahá avec un groupe de bahá'ís à Andrinople (Edirne), entre 1864-1868. 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Debout (de G. à D.): Mirza Muhammad-'Aliy-i-Nahri, Mirza Nasru'llah-i-Tafrishi, Nabil-i-A'zam, Mirza Aqa Jan (Khadimu'llah), Mishkin-Qalam, Mirza 'Aliy-i-Sayyah, Aqa Husayn-i-Ash'chi, et Aqa 'Abdu'l-Ghaffar-i-Isfahani. </a:t>
            </a: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Assis </a:t>
            </a: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(de G. à D.)</a:t>
            </a:r>
            <a:r>
              <a:rPr lang="en"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: Mirza Muhammad-Javad</a:t>
            </a: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-i-Qazvini, Mirza Mihdi (La Branche la plus pure), 'Abdu'l-Bahá, Mirza Muhammad-Quli (avec, vraisemblablement, un de ses enfants), and Siyyid Mihdi-i-Dahiji. Seated on the ground (L. to R.): Majdi</a:t>
            </a:r>
            <a:r>
              <a:rPr lang="en"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'd-Din (Fils de Mirza Musa, Aqay-i-Kalim) et Mirza Muhammad-'Ali (demi-frère of `Abdu'l-Baha). </a:t>
            </a: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 Bahá'í World Vol. 6 p 112</a:t>
            </a:r>
            <a:endParaRPr sz="1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2"/>
          <p:cNvSpPr/>
          <p:nvPr/>
        </p:nvSpPr>
        <p:spPr>
          <a:xfrm>
            <a:off x="5388500" y="1939350"/>
            <a:ext cx="3755400" cy="1264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3" name="Google Shape;533;p5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200" y="267200"/>
            <a:ext cx="5305676" cy="4609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34" name="Google Shape;534;p52"/>
          <p:cNvSpPr txBox="1"/>
          <p:nvPr/>
        </p:nvSpPr>
        <p:spPr>
          <a:xfrm>
            <a:off x="5733450" y="2156100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sur les marches de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sa maison au 7, rue Haparsim,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en mai 1921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3"/>
          <p:cNvSpPr/>
          <p:nvPr/>
        </p:nvSpPr>
        <p:spPr>
          <a:xfrm>
            <a:off x="0" y="1735050"/>
            <a:ext cx="3931800" cy="16734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0" name="Google Shape;540;p5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500" y="309025"/>
            <a:ext cx="5321598" cy="4525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41" name="Google Shape;541;p53"/>
          <p:cNvSpPr txBox="1"/>
          <p:nvPr/>
        </p:nvSpPr>
        <p:spPr>
          <a:xfrm>
            <a:off x="291125" y="1979100"/>
            <a:ext cx="3000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assis dans son char à banc, conduit par le fidèle Isfandiyar, le long de la plage alors qu'il revenait de Bahjí à Haïfa, en octobre 1921, un mois avant son ascension.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4"/>
          <p:cNvSpPr txBox="1">
            <a:spLocks noGrp="1"/>
          </p:cNvSpPr>
          <p:nvPr>
            <p:ph type="ctrTitle"/>
          </p:nvPr>
        </p:nvSpPr>
        <p:spPr>
          <a:xfrm>
            <a:off x="246000" y="1901963"/>
            <a:ext cx="86520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28 </a:t>
            </a:r>
            <a:r>
              <a:rPr lang="en" sz="6140" b="1">
                <a:solidFill>
                  <a:srgbClr val="FFFFFF"/>
                </a:solidFill>
              </a:rPr>
              <a:t>novembre</a:t>
            </a: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1921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47" name="Google Shape;547;p54"/>
          <p:cNvSpPr txBox="1">
            <a:spLocks noGrp="1"/>
          </p:cNvSpPr>
          <p:nvPr>
            <p:ph type="subTitle" idx="1"/>
          </p:nvPr>
        </p:nvSpPr>
        <p:spPr>
          <a:xfrm>
            <a:off x="421400" y="2641238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L’Ascension de ‘Abdu’l-Bahá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548" name="Google Shape;548;p54"/>
          <p:cNvCxnSpPr/>
          <p:nvPr/>
        </p:nvCxnSpPr>
        <p:spPr>
          <a:xfrm>
            <a:off x="1356200" y="2576363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5"/>
          <p:cNvSpPr/>
          <p:nvPr/>
        </p:nvSpPr>
        <p:spPr>
          <a:xfrm>
            <a:off x="5452475" y="359400"/>
            <a:ext cx="3691500" cy="44247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4" name="Google Shape;554;p5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000" y="610700"/>
            <a:ext cx="5350801" cy="39221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55" name="Google Shape;555;p55"/>
          <p:cNvSpPr txBox="1"/>
          <p:nvPr/>
        </p:nvSpPr>
        <p:spPr>
          <a:xfrm>
            <a:off x="5838000" y="447600"/>
            <a:ext cx="30000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Cette photographie de 'Abdu'l-Bahá portant le cercueil de Mirza Abul Hasan Afnán sur ses propres épaules, est l'une des dernières photographies jamais prises du Maître, environ dix jours avant son décès. 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Sentant arriver la fin de la vie terrestre de 'Abdu'l-Bahá, Mirza Abul Hassan Afnán se jeta dans la mer can il ne pouvait supporter l'idée de vivre dans un monde sans le Maître. 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'Abdu'l-Bahá fut profondément attristé par l'acte de Mirza Abul Hassan Afnán et implora les amis de ne jamais se faire du mal. </a:t>
            </a: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Nous sommes très reconnaissants aux Archives nationales bahá'íes des États-Unis de nous avoir fourni cette image précieuse.</a:t>
            </a:r>
            <a:endParaRPr sz="11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900" y="435850"/>
            <a:ext cx="3420375" cy="42718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1" name="Google Shape;561;p56"/>
          <p:cNvSpPr/>
          <p:nvPr/>
        </p:nvSpPr>
        <p:spPr>
          <a:xfrm>
            <a:off x="698825" y="848250"/>
            <a:ext cx="4320600" cy="34470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56"/>
          <p:cNvSpPr txBox="1"/>
          <p:nvPr/>
        </p:nvSpPr>
        <p:spPr>
          <a:xfrm>
            <a:off x="898175" y="978600"/>
            <a:ext cx="39219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Voici la dernière photographie jamais prise de 'Abdu'l-Bahá avant sa mort, à Haïfa le 18 novembre 1921.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Elle montre le Maître entrant dans la maison des pèlerins à Haïfa pour déjeuner avec les amis.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La photographie a été prise par Lotfulláh Hakim, futur membre de la Maison universelle de justice.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Nous sommes très reconnaissants aux Archives nationales bahá'íes des États-Unis de nous avoir fourni cette image pour notre utilisation dans la chronologie.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976" y="934900"/>
            <a:ext cx="6290048" cy="3974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68" name="Google Shape;568;p57"/>
          <p:cNvSpPr/>
          <p:nvPr/>
        </p:nvSpPr>
        <p:spPr>
          <a:xfrm>
            <a:off x="1636400" y="256425"/>
            <a:ext cx="5871000" cy="563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57"/>
          <p:cNvSpPr txBox="1"/>
          <p:nvPr/>
        </p:nvSpPr>
        <p:spPr>
          <a:xfrm>
            <a:off x="1295550" y="230175"/>
            <a:ext cx="6552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La chambre de 'Abdu'l-Bahá dans sa maison où il est décédé à une heure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du matin le lundi 28 novembre 1921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8"/>
          <p:cNvSpPr/>
          <p:nvPr/>
        </p:nvSpPr>
        <p:spPr>
          <a:xfrm>
            <a:off x="5167025" y="2030400"/>
            <a:ext cx="3977100" cy="10827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5" name="Google Shape;575;p5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50" y="419750"/>
            <a:ext cx="5057676" cy="43039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76" name="Google Shape;576;p58"/>
          <p:cNvSpPr txBox="1"/>
          <p:nvPr/>
        </p:nvSpPr>
        <p:spPr>
          <a:xfrm>
            <a:off x="5841275" y="2156100"/>
            <a:ext cx="27693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Les porteurs descendent les premières marches de la maison de 'Abdu'l-Bahá.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9"/>
          <p:cNvSpPr/>
          <p:nvPr/>
        </p:nvSpPr>
        <p:spPr>
          <a:xfrm>
            <a:off x="0" y="1481850"/>
            <a:ext cx="3680700" cy="2179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2" name="Google Shape;582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075" y="279925"/>
            <a:ext cx="5390051" cy="45836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83" name="Google Shape;583;p59"/>
          <p:cNvSpPr txBox="1"/>
          <p:nvPr/>
        </p:nvSpPr>
        <p:spPr>
          <a:xfrm>
            <a:off x="255450" y="1509750"/>
            <a:ext cx="29118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Plus de 10 000 personnes ont assisté aux funérailles de 'Abdu'l-Bahá, qui ont eu lieu le 29 novembre 1921, le lendemain de son décès.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Cette photo montre le début du cortège funèbre devant la maison de 'Abdu'l-Bahá à Haïfa, au pied du mont Carmel.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0"/>
          <p:cNvSpPr/>
          <p:nvPr/>
        </p:nvSpPr>
        <p:spPr>
          <a:xfrm>
            <a:off x="5422950" y="2172000"/>
            <a:ext cx="3721200" cy="7995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9" name="Google Shape;589;p6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625" y="336088"/>
            <a:ext cx="5256476" cy="4471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90" name="Google Shape;590;p60"/>
          <p:cNvSpPr txBox="1"/>
          <p:nvPr/>
        </p:nvSpPr>
        <p:spPr>
          <a:xfrm>
            <a:off x="6082875" y="2263950"/>
            <a:ext cx="204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cortège funéraire sur le mont Carmel.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1"/>
          <p:cNvSpPr/>
          <p:nvPr/>
        </p:nvSpPr>
        <p:spPr>
          <a:xfrm>
            <a:off x="0" y="1617450"/>
            <a:ext cx="3666000" cy="19086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6" name="Google Shape;596;p6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351" y="284413"/>
            <a:ext cx="5377125" cy="45746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597" name="Google Shape;597;p61"/>
          <p:cNvSpPr txBox="1"/>
          <p:nvPr/>
        </p:nvSpPr>
        <p:spPr>
          <a:xfrm>
            <a:off x="276200" y="1879050"/>
            <a:ext cx="3000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cortège funèbre est arrivé devant le Tombeau du Báb.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Cette photographie montre un groupe d'hommes et de garçons qui ont grimpé sur le toit du sanctuaire.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989388" y="223175"/>
            <a:ext cx="7165200" cy="5652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6612" y="866225"/>
            <a:ext cx="4610775" cy="39242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392750" y="197975"/>
            <a:ext cx="635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'Abdu'l-Baha (à droite) avec son frère Mirza Mihdí, La Branche la plus pure (à gauche), prise à Andrinople (Edirne), entre 1864-1868</a:t>
            </a:r>
            <a:endParaRPr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2"/>
          <p:cNvSpPr/>
          <p:nvPr/>
        </p:nvSpPr>
        <p:spPr>
          <a:xfrm>
            <a:off x="5235925" y="812400"/>
            <a:ext cx="3908100" cy="35187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3" name="Google Shape;603;p6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75" y="269650"/>
            <a:ext cx="5409924" cy="460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04" name="Google Shape;604;p62"/>
          <p:cNvSpPr txBox="1"/>
          <p:nvPr/>
        </p:nvSpPr>
        <p:spPr>
          <a:xfrm>
            <a:off x="6033200" y="1178700"/>
            <a:ext cx="28527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Cette photo est prise au moment où les hommages à 'Abdu'l-bahá sont rendus.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cercueil de 'Abdu'l-Bahá sera plus tard enterré dans un caveau sous le Tombeau du Báb jusqu'à ce que le Mausolée de 'Abdu'l-Bahá soit achevé.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À ce moment, ses restes sacrés seront transférés dans leur éternelle demeure.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3"/>
          <p:cNvSpPr/>
          <p:nvPr/>
        </p:nvSpPr>
        <p:spPr>
          <a:xfrm>
            <a:off x="0" y="0"/>
            <a:ext cx="9144000" cy="884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0" name="Google Shape;610;p6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62" y="881200"/>
            <a:ext cx="7239677" cy="40723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1" name="Google Shape;611;p63"/>
          <p:cNvSpPr txBox="1"/>
          <p:nvPr/>
        </p:nvSpPr>
        <p:spPr>
          <a:xfrm>
            <a:off x="720750" y="95700"/>
            <a:ext cx="7702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Le monde entier pleura le décès de 'Abdu'l-Baha. Des centaines de journaux du Moyen-Orient, d'Europe et d'Amérique ont publié des notices nécrologiques pour 'Abdu'l-Baha. Ce collage est une fraction insignifiante des volumes d'articles qui ont été publiés dans les jours et les semaines qui ont suivi l'Ascension de 'Abdu'l-Bahá.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4"/>
          <p:cNvSpPr/>
          <p:nvPr/>
        </p:nvSpPr>
        <p:spPr>
          <a:xfrm>
            <a:off x="0" y="659850"/>
            <a:ext cx="3641400" cy="38238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7" name="Google Shape;617;p6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700" y="249963"/>
            <a:ext cx="5460502" cy="46435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18" name="Google Shape;618;p64"/>
          <p:cNvSpPr txBox="1"/>
          <p:nvPr/>
        </p:nvSpPr>
        <p:spPr>
          <a:xfrm>
            <a:off x="248325" y="978613"/>
            <a:ext cx="30000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Même après sa mort, l'amour de 'Abdu'l-Bahá pour les pauvres pouvait être ressenti.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Voici une photographie très rare, fournie par les Archives nationales bahá'íes des États-Unis, des pauvres de Haïfa et de 'Akká quittant la maison de 'Abdu'l-Bahá, chargés de sacs de blé, le septième jour après l'Ascension, après la semaine de deuil, le 5 décembre 1921.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Sept cent des pauvres de Haïfa et 'Akká reçurent du blé ce jour-là. </a:t>
            </a:r>
            <a:endParaRPr sz="13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5"/>
          <p:cNvSpPr txBox="1">
            <a:spLocks noGrp="1"/>
          </p:cNvSpPr>
          <p:nvPr>
            <p:ph type="ctrTitle"/>
          </p:nvPr>
        </p:nvSpPr>
        <p:spPr>
          <a:xfrm>
            <a:off x="246000" y="1901963"/>
            <a:ext cx="86520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2019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24" name="Google Shape;624;p65"/>
          <p:cNvSpPr txBox="1">
            <a:spLocks noGrp="1"/>
          </p:cNvSpPr>
          <p:nvPr>
            <p:ph type="subTitle" idx="1"/>
          </p:nvPr>
        </p:nvSpPr>
        <p:spPr>
          <a:xfrm>
            <a:off x="421400" y="2641238"/>
            <a:ext cx="83118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Le Mausolée de ‘Abdu’l-Bahá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625" name="Google Shape;625;p65"/>
          <p:cNvCxnSpPr/>
          <p:nvPr/>
        </p:nvCxnSpPr>
        <p:spPr>
          <a:xfrm>
            <a:off x="1356200" y="2576363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6"/>
          <p:cNvSpPr/>
          <p:nvPr/>
        </p:nvSpPr>
        <p:spPr>
          <a:xfrm>
            <a:off x="5383575" y="663150"/>
            <a:ext cx="3760500" cy="38172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1" name="Google Shape;631;p6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00" y="306563"/>
            <a:ext cx="5327374" cy="45303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32" name="Google Shape;632;p66"/>
          <p:cNvSpPr txBox="1"/>
          <p:nvPr/>
        </p:nvSpPr>
        <p:spPr>
          <a:xfrm>
            <a:off x="5723150" y="955250"/>
            <a:ext cx="29430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La  structure  prévue  dans  le  plan  vise  à honorer le  rôle  unique  de  ‘Abdu’l-Bahá à  titre  de  Centre  de  l’Alliance,  et  à  illustrer  à  la  fois  la  noblesse  de  son  rang et  son  humilité. 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Elle  crée  un  espace empreint d’un caractère immensément sacré  vers  lequel  pèlerins  et  visiteurs seront  attirés  pour  y  prier  et  méditer.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33" name="Google Shape;633;p66"/>
          <p:cNvSpPr txBox="1"/>
          <p:nvPr/>
        </p:nvSpPr>
        <p:spPr>
          <a:xfrm>
            <a:off x="5747775" y="3755300"/>
            <a:ext cx="3125100" cy="5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i="1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La Maison universelle de justice</a:t>
            </a:r>
            <a:endParaRPr sz="1150" i="1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 i="1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 septembre 2019</a:t>
            </a:r>
            <a:endParaRPr sz="1150" i="1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34" name="Google Shape;634;p66"/>
          <p:cNvSpPr txBox="1"/>
          <p:nvPr/>
        </p:nvSpPr>
        <p:spPr>
          <a:xfrm>
            <a:off x="5058750" y="247525"/>
            <a:ext cx="792300" cy="172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“</a:t>
            </a:r>
            <a:endParaRPr sz="100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8248" y="136650"/>
            <a:ext cx="3305077" cy="2813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0" name="Google Shape;640;p6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37" y="136650"/>
            <a:ext cx="3177045" cy="2813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1" name="Google Shape;641;p6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288" y="136650"/>
            <a:ext cx="3305073" cy="28137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2" name="Google Shape;642;p67"/>
          <p:cNvSpPr/>
          <p:nvPr/>
        </p:nvSpPr>
        <p:spPr>
          <a:xfrm>
            <a:off x="334950" y="3112850"/>
            <a:ext cx="8474100" cy="16830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67"/>
          <p:cNvSpPr txBox="1"/>
          <p:nvPr/>
        </p:nvSpPr>
        <p:spPr>
          <a:xfrm>
            <a:off x="546300" y="3358925"/>
            <a:ext cx="8051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Il ne devrait ressembler à aucun autre bâtiment. Il vise à manifester l’altruisme, la sagesse, l’ouverture, l’acceptation et la bienveillance de ‘Abdu’l-Bahá à l’égard de tous les peuples, à incarner son amour pour les jardins et la nature et à refléter sa vision progressiste et tournée vers l’avenir.</a:t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44" name="Google Shape;644;p67"/>
          <p:cNvSpPr txBox="1"/>
          <p:nvPr/>
        </p:nvSpPr>
        <p:spPr>
          <a:xfrm>
            <a:off x="546292" y="4365650"/>
            <a:ext cx="2747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Hossein Amanat, Architecte.</a:t>
            </a:r>
            <a:endParaRPr sz="1200" i="1">
              <a:solidFill>
                <a:srgbClr val="FFFF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645" name="Google Shape;645;p67"/>
          <p:cNvSpPr txBox="1"/>
          <p:nvPr/>
        </p:nvSpPr>
        <p:spPr>
          <a:xfrm>
            <a:off x="38900" y="2620550"/>
            <a:ext cx="792300" cy="1723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lt1"/>
                </a:solidFill>
                <a:latin typeface="Playfair Display Black"/>
                <a:ea typeface="Playfair Display Black"/>
                <a:cs typeface="Playfair Display Black"/>
                <a:sym typeface="Playfair Display Black"/>
              </a:rPr>
              <a:t>“</a:t>
            </a:r>
            <a:endParaRPr sz="10000">
              <a:solidFill>
                <a:schemeClr val="lt1"/>
              </a:solidFill>
              <a:latin typeface="Playfair Display Black"/>
              <a:ea typeface="Playfair Display Black"/>
              <a:cs typeface="Playfair Display Black"/>
              <a:sym typeface="Playfair Display Black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8"/>
          <p:cNvSpPr txBox="1"/>
          <p:nvPr/>
        </p:nvSpPr>
        <p:spPr>
          <a:xfrm>
            <a:off x="1574400" y="3767400"/>
            <a:ext cx="2834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1" name="Google Shape;651;p6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4003" cy="5143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1868 - 1910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01" name="Google Shape;101;p18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" name="Google Shape;102;p18"/>
          <p:cNvSpPr txBox="1"/>
          <p:nvPr/>
        </p:nvSpPr>
        <p:spPr>
          <a:xfrm>
            <a:off x="1341900" y="1381400"/>
            <a:ext cx="64602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Akká, Palestine (Syrie)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8000" y="2295875"/>
            <a:ext cx="5747999" cy="24803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3193613" y="420253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/>
          <p:nvPr/>
        </p:nvSpPr>
        <p:spPr>
          <a:xfrm>
            <a:off x="1817250" y="3890450"/>
            <a:ext cx="240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‘Akká , Palestine, Syrie - (Israël)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06" name="Google Shape;106;p18"/>
          <p:cNvSpPr/>
          <p:nvPr/>
        </p:nvSpPr>
        <p:spPr>
          <a:xfrm>
            <a:off x="2091363" y="2429289"/>
            <a:ext cx="128100" cy="126300"/>
          </a:xfrm>
          <a:prstGeom prst="ellipse">
            <a:avLst/>
          </a:prstGeom>
          <a:solidFill>
            <a:srgbClr val="63656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2597909" y="2684641"/>
            <a:ext cx="128100" cy="126300"/>
          </a:xfrm>
          <a:prstGeom prst="ellipse">
            <a:avLst/>
          </a:prstGeom>
          <a:solidFill>
            <a:srgbClr val="636568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8"/>
          <p:cNvSpPr/>
          <p:nvPr/>
        </p:nvSpPr>
        <p:spPr>
          <a:xfrm>
            <a:off x="4661565" y="4202547"/>
            <a:ext cx="128100" cy="126300"/>
          </a:xfrm>
          <a:prstGeom prst="ellipse">
            <a:avLst/>
          </a:prstGeom>
          <a:solidFill>
            <a:srgbClr val="5959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5718475" y="3764161"/>
            <a:ext cx="128100" cy="126300"/>
          </a:xfrm>
          <a:prstGeom prst="ellipse">
            <a:avLst/>
          </a:prstGeom>
          <a:solidFill>
            <a:srgbClr val="595959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8"/>
          <p:cNvSpPr txBox="1"/>
          <p:nvPr/>
        </p:nvSpPr>
        <p:spPr>
          <a:xfrm>
            <a:off x="2686650" y="2559450"/>
            <a:ext cx="3866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Constantinople, </a:t>
            </a: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Ottoman - (Istanbul, Turquie)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150700" y="2315450"/>
            <a:ext cx="356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36568"/>
                </a:highlight>
                <a:latin typeface="Raleway"/>
                <a:ea typeface="Raleway"/>
                <a:cs typeface="Raleway"/>
                <a:sym typeface="Raleway"/>
              </a:rPr>
              <a:t>Andrinople, </a:t>
            </a:r>
            <a:r>
              <a:rPr lang="en" sz="1100">
                <a:solidFill>
                  <a:schemeClr val="lt1"/>
                </a:solidFill>
                <a:highlight>
                  <a:srgbClr val="636568"/>
                </a:highlight>
                <a:latin typeface="Raleway"/>
                <a:ea typeface="Raleway"/>
                <a:cs typeface="Raleway"/>
                <a:sym typeface="Raleway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636568"/>
                </a:highlight>
                <a:latin typeface="Raleway"/>
                <a:ea typeface="Raleway"/>
                <a:cs typeface="Raleway"/>
                <a:sym typeface="Raleway"/>
              </a:rPr>
              <a:t>Ottoman (Edirne, Turquie)</a:t>
            </a:r>
            <a:endParaRPr sz="1100">
              <a:solidFill>
                <a:srgbClr val="FFFFFF"/>
              </a:solidFill>
              <a:highlight>
                <a:srgbClr val="636568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4831200" y="3410150"/>
            <a:ext cx="2463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Téhéran - Perse (Iran)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4152325" y="3890450"/>
            <a:ext cx="240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Baghdad, </a:t>
            </a:r>
            <a:r>
              <a:rPr lang="en" sz="1100">
                <a:solidFill>
                  <a:schemeClr val="lt1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Empire </a:t>
            </a: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Ottoman - (Iraq)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7497" y="1060900"/>
            <a:ext cx="4849026" cy="31398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19" name="Google Shape;119;p19"/>
          <p:cNvSpPr/>
          <p:nvPr/>
        </p:nvSpPr>
        <p:spPr>
          <a:xfrm>
            <a:off x="0" y="2101775"/>
            <a:ext cx="2110800" cy="10581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1160400" y="161400"/>
            <a:ext cx="682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28 mai 1892 : après l'ascension de Baha'u'llah,</a:t>
            </a:r>
            <a:endParaRPr sz="210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Raleway Black"/>
                <a:ea typeface="Raleway Black"/>
                <a:cs typeface="Raleway Black"/>
                <a:sym typeface="Raleway Black"/>
              </a:rPr>
              <a:t>'Abdu'l-Baha devient le Centre de l'Alliance</a:t>
            </a:r>
            <a:endParaRPr sz="2100">
              <a:solidFill>
                <a:srgbClr val="FFFFFF"/>
              </a:solidFill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21" name="Google Shape;121;p19"/>
          <p:cNvSpPr txBox="1"/>
          <p:nvPr/>
        </p:nvSpPr>
        <p:spPr>
          <a:xfrm>
            <a:off x="510500" y="2138225"/>
            <a:ext cx="1496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Première photographie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Andrinople, 1868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24 ans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2" name="Google Shape;122;p19"/>
          <p:cNvSpPr/>
          <p:nvPr/>
        </p:nvSpPr>
        <p:spPr>
          <a:xfrm>
            <a:off x="7033225" y="2101775"/>
            <a:ext cx="2110800" cy="10149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7087275" y="2216675"/>
            <a:ext cx="1761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Photos suivantes Paris, 1911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67 ans</a:t>
            </a:r>
            <a:endParaRPr sz="13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4" name="Google Shape;124;p19"/>
          <p:cNvSpPr txBox="1"/>
          <p:nvPr/>
        </p:nvSpPr>
        <p:spPr>
          <a:xfrm>
            <a:off x="2638050" y="4268950"/>
            <a:ext cx="3867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Il n'y a pas de photographies de 'Abdu'l-Bahá entre 1868 - 1911</a:t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8" y="2158800"/>
            <a:ext cx="8311823" cy="250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0"/>
          <p:cNvPicPr preferRelativeResize="0"/>
          <p:nvPr/>
        </p:nvPicPr>
        <p:blipFill rotWithShape="1">
          <a:blip r:embed="rId4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700" y="2158800"/>
            <a:ext cx="8311800" cy="25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>
            <a:spLocks noGrp="1"/>
          </p:cNvSpPr>
          <p:nvPr>
            <p:ph type="ctrTitle"/>
          </p:nvPr>
        </p:nvSpPr>
        <p:spPr>
          <a:xfrm>
            <a:off x="1817250" y="642125"/>
            <a:ext cx="55095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614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1911</a:t>
            </a:r>
            <a:endParaRPr sz="614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>
            <a:off x="1802250" y="1381400"/>
            <a:ext cx="55887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i="1">
                <a:solidFill>
                  <a:srgbClr val="FFFFFF"/>
                </a:solidFill>
                <a:latin typeface="Raleway Thin"/>
                <a:ea typeface="Raleway Thin"/>
                <a:cs typeface="Raleway Thin"/>
                <a:sym typeface="Raleway Thin"/>
              </a:rPr>
              <a:t>France</a:t>
            </a:r>
            <a:endParaRPr sz="4800" i="1">
              <a:solidFill>
                <a:srgbClr val="FFFFFF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cxnSp>
        <p:nvCxnSpPr>
          <p:cNvPr id="133" name="Google Shape;133;p20"/>
          <p:cNvCxnSpPr/>
          <p:nvPr/>
        </p:nvCxnSpPr>
        <p:spPr>
          <a:xfrm>
            <a:off x="1350900" y="1316525"/>
            <a:ext cx="6491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4" name="Google Shape;134;p20"/>
          <p:cNvSpPr/>
          <p:nvPr/>
        </p:nvSpPr>
        <p:spPr>
          <a:xfrm>
            <a:off x="6835613" y="2980489"/>
            <a:ext cx="128100" cy="126300"/>
          </a:xfrm>
          <a:prstGeom prst="ellipse">
            <a:avLst/>
          </a:pr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/>
          <p:nvPr/>
        </p:nvSpPr>
        <p:spPr>
          <a:xfrm>
            <a:off x="7714190" y="3931872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8351550" y="3744461"/>
            <a:ext cx="128100" cy="126300"/>
          </a:xfrm>
          <a:prstGeom prst="ellipse">
            <a:avLst/>
          </a:pr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0"/>
          <p:cNvSpPr txBox="1"/>
          <p:nvPr/>
        </p:nvSpPr>
        <p:spPr>
          <a:xfrm>
            <a:off x="6235800" y="2866650"/>
            <a:ext cx="659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741B47"/>
                </a:highlight>
                <a:latin typeface="Raleway Black"/>
                <a:ea typeface="Raleway Black"/>
                <a:cs typeface="Raleway Black"/>
                <a:sym typeface="Raleway Black"/>
              </a:rPr>
              <a:t>France</a:t>
            </a:r>
            <a:endParaRPr sz="1100">
              <a:solidFill>
                <a:srgbClr val="FFFFFF"/>
              </a:solidFill>
              <a:highlight>
                <a:srgbClr val="741B47"/>
              </a:highlight>
              <a:latin typeface="Raleway Black"/>
              <a:ea typeface="Raleway Black"/>
              <a:cs typeface="Raleway Black"/>
              <a:sym typeface="Raleway Black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>
            <a:off x="7605900" y="3432900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Haïfa - Israël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>
            <a:off x="6894900" y="3818025"/>
            <a:ext cx="1146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Égypte</a:t>
            </a:r>
            <a:endParaRPr sz="1100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3986400" y="1907388"/>
            <a:ext cx="5157600" cy="1328700"/>
          </a:xfrm>
          <a:prstGeom prst="rect">
            <a:avLst/>
          </a:prstGeom>
          <a:solidFill>
            <a:srgbClr val="3E3F41"/>
          </a:solidFill>
          <a:ln w="9525" cap="flat" cmpd="sng">
            <a:solidFill>
              <a:srgbClr val="63656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50" y="291050"/>
            <a:ext cx="3429950" cy="45613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6" name="Google Shape;146;p21"/>
          <p:cNvSpPr txBox="1"/>
          <p:nvPr/>
        </p:nvSpPr>
        <p:spPr>
          <a:xfrm>
            <a:off x="4349050" y="2048400"/>
            <a:ext cx="4027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Ce portrait, parmi les plus aimés de tous les portraits d'Abdu'l-Bahá a été réalisé à Paris, en France, au Studio Boissonnas et Taponier à Paris, en octobre 1911.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1963</Words>
  <Application>Microsoft Macintosh PowerPoint</Application>
  <PresentationFormat>On-screen Show (16:9)</PresentationFormat>
  <Paragraphs>195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Raleway</vt:lpstr>
      <vt:lpstr>Raleway Black</vt:lpstr>
      <vt:lpstr>Arial</vt:lpstr>
      <vt:lpstr>Playfair Display Black</vt:lpstr>
      <vt:lpstr>Raleway Thin</vt:lpstr>
      <vt:lpstr>Cinzel</vt:lpstr>
      <vt:lpstr>Raleway SemiBold</vt:lpstr>
      <vt:lpstr>Simple Light</vt:lpstr>
      <vt:lpstr>‘ABDU’L-BAHÁ</vt:lpstr>
      <vt:lpstr>1864 - 1868</vt:lpstr>
      <vt:lpstr>PowerPoint Presentation</vt:lpstr>
      <vt:lpstr>PowerPoint Presentation</vt:lpstr>
      <vt:lpstr>PowerPoint Presentation</vt:lpstr>
      <vt:lpstr>1868 - 1910</vt:lpstr>
      <vt:lpstr>PowerPoint Presentation</vt:lpstr>
      <vt:lpstr>1911</vt:lpstr>
      <vt:lpstr>PowerPoint Presentation</vt:lpstr>
      <vt:lpstr>1911</vt:lpstr>
      <vt:lpstr>PowerPoint Presentation</vt:lpstr>
      <vt:lpstr>1912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1912-1913</vt:lpstr>
      <vt:lpstr>PowerPoint Presentation</vt:lpstr>
      <vt:lpstr>1913</vt:lpstr>
      <vt:lpstr>PowerPoint Presentation</vt:lpstr>
      <vt:lpstr>1913</vt:lpstr>
      <vt:lpstr>PowerPoint Presentation</vt:lpstr>
      <vt:lpstr>PowerPoint Presentation</vt:lpstr>
      <vt:lpstr>1913</vt:lpstr>
      <vt:lpstr>PowerPoint Presentation</vt:lpstr>
      <vt:lpstr>1913 - 1921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28 novembre 1921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2019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‘ABDU’L-BAHÁ</dc:title>
  <cp:lastModifiedBy>Jonah Winters</cp:lastModifiedBy>
  <cp:revision>1</cp:revision>
  <dcterms:modified xsi:type="dcterms:W3CDTF">2023-10-30T02:42:33Z</dcterms:modified>
</cp:coreProperties>
</file>