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Lst>
  <p:sldSz cx="9144000" cy="5143500" type="screen16x9"/>
  <p:notesSz cx="6858000" cy="9144000"/>
  <p:embeddedFontLst>
    <p:embeddedFont>
      <p:font typeface="Playfair Display" pitchFamily="2" charset="77"/>
      <p:regular r:id="rId115"/>
      <p:bold r:id="rId116"/>
      <p:italic r:id="rId117"/>
      <p:boldItalic r:id="rId118"/>
    </p:embeddedFont>
    <p:embeddedFont>
      <p:font typeface="Playfair Display Black" pitchFamily="2" charset="77"/>
      <p:bold r:id="rId119"/>
      <p:italic r:id="rId120"/>
      <p:boldItalic r:id="rId121"/>
    </p:embeddedFont>
    <p:embeddedFont>
      <p:font typeface="Playfair Display ExtraBold" pitchFamily="2" charset="77"/>
      <p:bold r:id="rId122"/>
      <p:italic r:id="rId123"/>
      <p:boldItalic r:id="rId124"/>
    </p:embeddedFont>
    <p:embeddedFont>
      <p:font typeface="Playfair Display SC" pitchFamily="2" charset="77"/>
      <p:regular r:id="rId125"/>
      <p:bold r:id="rId126"/>
      <p:italic r:id="rId127"/>
      <p:boldItalic r:id="rId128"/>
    </p:embeddedFont>
    <p:embeddedFont>
      <p:font typeface="Raleway Medium" panose="020F0502020204030204" pitchFamily="34"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4.fntdata"/><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6.fntdata"/><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1ad220099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1ad220099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01ad220099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01ad22009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01ad220099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01ad22009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01ad220099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01ad22009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01ad22009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01ad22009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01ad220099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01ad22009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01ad220099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01ad220099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01ad220099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01ad220099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01ad220099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01ad220099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01ad220099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01ad220099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027431848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02743184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01ad220099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01ad22009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0277762163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027776216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0277762163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0277762163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277762163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277762163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01ad220099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01ad220099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1ad22009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01ad22009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1ad220099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1ad220099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1ad220099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1ad22009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01ad220099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01ad22009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01ad220099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01ad220099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1ad220099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1ad220099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01ad22009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01ad22009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01ad220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01ad220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1ad220099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01ad22009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1ad220099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1ad220099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01ad220099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01ad220099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1ad220099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1ad220099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1ad220099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1ad220099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1ad220099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01ad220099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01ad220099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01ad220099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01ad220099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01ad220099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01ad220099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01ad22009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01ad22009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01ad22009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0209cbcabf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0209cbcab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1ad22009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01ad22009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01ad220099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01ad22009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1ad220099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01ad220099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01ad22009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01ad22009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01ad220099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01ad220099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1ad22009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01ad22009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ad22009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01ad22009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1ad220099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1ad220099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01ad220099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01ad220099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1ad220099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01ad220099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01ad22009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01ad22009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01ad220099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01ad220099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1ad220099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1ad220099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1ad22009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1ad22009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1ad220099_0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01ad220099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01ad22009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01ad22009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01ad22009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01ad22009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1ad220099_0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1ad220099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01ad22009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01ad22009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ad22009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ad22009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1ad22009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01ad22009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1ad22009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1ad22009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1ad220099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1ad22009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01ad220099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01ad22009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01ad220099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01ad220099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01ad22009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01ad22009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1ad22009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1ad22009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13c6f61b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13c6f61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01ad220099_0_5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01ad220099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1ad22009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01ad22009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01ad220099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01ad220099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01ad220099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01ad22009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1ad220099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1ad220099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01ad220099_0_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01ad220099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1ad220099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1ad220099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01ad220099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01ad220099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01ad220099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01ad220099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01ad220099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01ad220099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01ad220099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01ad220099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01ad220099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01ad220099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01ad220099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1ad220099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01ad220099_0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01ad220099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01ad220099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01ad22009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1ad220099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1ad220099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01ad22009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01ad22009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01ad22009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01ad22009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01ad22009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01ad22009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01ad22009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01ad22009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1ad220099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1ad220099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034f3adf5b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034f3adf5b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01ad220099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01ad22009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01ad220099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01ad220099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01ad220099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01ad220099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01ad220099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01ad22009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01ad220099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01ad22009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01ad220099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01ad220099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01ad220099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01ad220099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01ad22009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01ad22009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01ad220099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01ad220099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1ad220099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1ad220099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01ad220099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01ad22009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01ad220099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01ad22009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01ad220099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01ad220099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01ad220099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01ad220099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01ad220099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01ad22009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1ad22009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1ad22009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01ad22009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01ad22009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01ad220099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01ad220099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01ad220099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01ad2200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01ad220099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01ad22009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1ad220099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1ad22009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1ad220099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01ad22009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1ad220099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1ad22009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01ad220099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01ad22009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01ad220099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01ad220099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01ad220099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01ad220099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1EBE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400">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www.youtube.com/watch?v=MYDk_jl4Voc"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39.jpg"/></Relationships>
</file>

<file path=ppt/slides/_rels/slide109.xml.rels><?xml version="1.0" encoding="UTF-8" standalone="yes"?>
<Relationships xmlns="http://schemas.openxmlformats.org/package/2006/relationships"><Relationship Id="rId8" Type="http://schemas.openxmlformats.org/officeDocument/2006/relationships/hyperlink" Target="https://commons.wikimedia.org/w/index.php?curid=104992639" TargetMode="External"/><Relationship Id="rId13" Type="http://schemas.openxmlformats.org/officeDocument/2006/relationships/hyperlink" Target="https://books.google.co.uk/books?id=GECrpJvx1wYC&amp;pg=PA64#v=onepage&amp;q&amp;f=false" TargetMode="External"/><Relationship Id="rId18" Type="http://schemas.openxmlformats.org/officeDocument/2006/relationships/hyperlink" Target="https://theutteranceproject.com/" TargetMode="External"/><Relationship Id="rId3" Type="http://schemas.openxmlformats.org/officeDocument/2006/relationships/hyperlink" Target="https://commons.wikimedia.org/w/index.php?curid=14615660" TargetMode="External"/><Relationship Id="rId7" Type="http://schemas.openxmlformats.org/officeDocument/2006/relationships/hyperlink" Target="https://reference.insulators.info/publications/view/?id=5436" TargetMode="External"/><Relationship Id="rId12" Type="http://schemas.openxmlformats.org/officeDocument/2006/relationships/hyperlink" Target="https://twitter.com/IraqiPic/status/900356934016024576" TargetMode="External"/><Relationship Id="rId17" Type="http://schemas.openxmlformats.org/officeDocument/2006/relationships/hyperlink" Target="https://theutteranceproject.com/the-extraordinary-life-of-abdul-baha/" TargetMode="External"/><Relationship Id="rId2" Type="http://schemas.openxmlformats.org/officeDocument/2006/relationships/notesSlide" Target="../notesSlides/notesSlide109.xml"/><Relationship Id="rId16" Type="http://schemas.openxmlformats.org/officeDocument/2006/relationships/hyperlink" Target="https://commons.wikimedia.org/w/index.php?curid=77049581" TargetMode="External"/><Relationship Id="rId1" Type="http://schemas.openxmlformats.org/officeDocument/2006/relationships/slideLayout" Target="../slideLayouts/slideLayout3.xml"/><Relationship Id="rId6" Type="http://schemas.openxmlformats.org/officeDocument/2006/relationships/hyperlink" Target="https://commons.wikimedia.org/w/index.php?curid=43933680" TargetMode="External"/><Relationship Id="rId11" Type="http://schemas.openxmlformats.org/officeDocument/2006/relationships/hyperlink" Target="https://www.bahaullah.org/relics/kashkul-of-bahaullah" TargetMode="External"/><Relationship Id="rId5" Type="http://schemas.openxmlformats.org/officeDocument/2006/relationships/hyperlink" Target="https://archive.org/stream/persiapastpresen01jack/persiapastpresen01jack#page/n561/mode/1up" TargetMode="External"/><Relationship Id="rId15" Type="http://schemas.openxmlformats.org/officeDocument/2006/relationships/hyperlink" Target="http://katalog.istanbul.edu.tr/client/tr_TR/default_tr/" TargetMode="External"/><Relationship Id="rId10" Type="http://schemas.openxmlformats.org/officeDocument/2006/relationships/hyperlink" Target="http://bahaihistoricalfacts.blogspot.com/2019/01/1868-siyah-chal-black-pit-was-filled-in.html" TargetMode="External"/><Relationship Id="rId4" Type="http://schemas.openxmlformats.org/officeDocument/2006/relationships/hyperlink" Target="https://www.flickr.com/photos/internetarchivebookimages/14763956195/Source%20book" TargetMode="External"/><Relationship Id="rId9" Type="http://schemas.openxmlformats.org/officeDocument/2006/relationships/hyperlink" Target="https://shahrefarang.com/en/falak-bastinado-2/" TargetMode="External"/><Relationship Id="rId14" Type="http://schemas.openxmlformats.org/officeDocument/2006/relationships/hyperlink" Target="https://en.wikipedia.org/wiki/Garden_of_Ridv%C3%A1n,_Baghdad#/media/File:Ridvan-garden-baghdad.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openxmlformats.org/officeDocument/2006/relationships/hyperlink" Target="https://bahaiteachings.org/sacrifice-and-the-book-of-laws/" TargetMode="External"/><Relationship Id="rId13" Type="http://schemas.openxmlformats.org/officeDocument/2006/relationships/hyperlink" Target="https://commons.wikimedia.org/wiki/File:Acre_(8121479458).jpg" TargetMode="External"/><Relationship Id="rId18" Type="http://schemas.openxmlformats.org/officeDocument/2006/relationships/hyperlink" Target="https://brilliantstarmagazine.org/articles/shining-lamp-thornton-chasefirst-american-bahai" TargetMode="External"/><Relationship Id="rId3" Type="http://schemas.openxmlformats.org/officeDocument/2006/relationships/hyperlink" Target="https://chadananda.github.io/ocean-library/books-work/4.%20proofed-done/nabil-db-en.html" TargetMode="External"/><Relationship Id="rId21" Type="http://schemas.openxmlformats.org/officeDocument/2006/relationships/hyperlink" Target="https://www.bahaiblog.net/2015/10/the-house-of-worship-and-bahais-of-ashkhabad/" TargetMode="External"/><Relationship Id="rId7" Type="http://schemas.openxmlformats.org/officeDocument/2006/relationships/hyperlink" Target="https://commons.wikimedia.org/wiki/File:R._R._Cuyler_(1860_steamship)_by_Heyl.jpg" TargetMode="External"/><Relationship Id="rId12" Type="http://schemas.openxmlformats.org/officeDocument/2006/relationships/hyperlink" Target="https://www.flickr.com/photos/86083886@N02/8121479458/" TargetMode="External"/><Relationship Id="rId17" Type="http://schemas.openxmlformats.org/officeDocument/2006/relationships/hyperlink" Target="https://bahaipedia.org/File:1st_National_Convention_of_America,_1909.jpg" TargetMode="External"/><Relationship Id="rId2" Type="http://schemas.openxmlformats.org/officeDocument/2006/relationships/notesSlide" Target="../notesSlides/notesSlide110.xml"/><Relationship Id="rId16" Type="http://schemas.openxmlformats.org/officeDocument/2006/relationships/hyperlink" Target="http://communitybaha.blogspot.com/2011/12/group-of-bahais-at-time-of-bahaullah.html" TargetMode="External"/><Relationship Id="rId20" Type="http://schemas.openxmlformats.org/officeDocument/2006/relationships/hyperlink" Target="https://abahaiglossary.org/terms/Houses_of_Worship/Continental/HOW_001_Continental_Asia.html#HOW_Continental_Asia_01" TargetMode="External"/><Relationship Id="rId1" Type="http://schemas.openxmlformats.org/officeDocument/2006/relationships/slideLayout" Target="../slideLayouts/slideLayout3.xml"/><Relationship Id="rId6" Type="http://schemas.openxmlformats.org/officeDocument/2006/relationships/hyperlink" Target="https://commons.wikimedia.org/w/index.php?curid=77049581" TargetMode="External"/><Relationship Id="rId11" Type="http://schemas.openxmlformats.org/officeDocument/2006/relationships/hyperlink" Target="https://d9263461.github.io/cl/Baha'i/Others/ROB/V3/p221-252Ch11.html#p234" TargetMode="External"/><Relationship Id="rId5" Type="http://schemas.openxmlformats.org/officeDocument/2006/relationships/hyperlink" Target="https://commons.wikimedia.org/w/index.php?curid=105843969" TargetMode="External"/><Relationship Id="rId15" Type="http://schemas.openxmlformats.org/officeDocument/2006/relationships/hyperlink" Target="https://daysofpalestine.ps/post/12215/13-Historic-Photos-of-Palestine" TargetMode="External"/><Relationship Id="rId10" Type="http://schemas.openxmlformats.org/officeDocument/2006/relationships/hyperlink" Target="https://www.bahaullah.org/credits#credit_akka29" TargetMode="External"/><Relationship Id="rId19" Type="http://schemas.openxmlformats.org/officeDocument/2006/relationships/hyperlink" Target="https://commons.wikimedia.org/wiki/File:First_Western_Baha%27i_Pilgrims.jpg" TargetMode="External"/><Relationship Id="rId4" Type="http://schemas.openxmlformats.org/officeDocument/2006/relationships/hyperlink" Target="http://katalog.istanbul.edu.tr/client/tr_TR/default_tr/" TargetMode="External"/><Relationship Id="rId9" Type="http://schemas.openxmlformats.org/officeDocument/2006/relationships/hyperlink" Target="https://bahaichronicles.org/mirza-mihdi/" TargetMode="External"/><Relationship Id="rId14" Type="http://schemas.openxmlformats.org/officeDocument/2006/relationships/hyperlink" Target="https://www.loc.gov/pictures/item/2006675876/" TargetMode="External"/><Relationship Id="rId22" Type="http://schemas.openxmlformats.org/officeDocument/2006/relationships/hyperlink" Target="https://communitybaha.blogspot.com/2010/05/1902-construction-begins-of-first.html" TargetMode="External"/></Relationships>
</file>

<file path=ppt/slides/_rels/slide111.xml.rels><?xml version="1.0" encoding="UTF-8" standalone="yes"?>
<Relationships xmlns="http://schemas.openxmlformats.org/package/2006/relationships"><Relationship Id="rId13" Type="http://schemas.openxmlformats.org/officeDocument/2006/relationships/hyperlink" Target="https://commons.wikimedia.org/wiki/File:Khalil_Raad,_Wheat_Field_in_the_Jordan_Valley.jpg" TargetMode="External"/><Relationship Id="rId18" Type="http://schemas.openxmlformats.org/officeDocument/2006/relationships/hyperlink" Target="https://theutteranceproject.com/the-extraordinary-life-of-abdul-baha-part-5/" TargetMode="External"/><Relationship Id="rId26" Type="http://schemas.openxmlformats.org/officeDocument/2006/relationships/hyperlink" Target="https://www.loc.gov/pictures/item/2005689084/" TargetMode="External"/><Relationship Id="rId21" Type="http://schemas.openxmlformats.org/officeDocument/2006/relationships/hyperlink" Target="https://commons.wikimedia.org/wiki/File:World_1910.jpg" TargetMode="External"/><Relationship Id="rId34" Type="http://schemas.openxmlformats.org/officeDocument/2006/relationships/hyperlink" Target="https://www.pariszigzag.fr/secret/lieux-insolites/le-plus-bel-escalier-de-paris" TargetMode="External"/><Relationship Id="rId7" Type="http://schemas.openxmlformats.org/officeDocument/2006/relationships/hyperlink" Target="https://en.wikipedia.org/wiki/Mehmet_Arif_Bey#/media/File:Mehmed_Arif_Bey.jpg" TargetMode="External"/><Relationship Id="rId12" Type="http://schemas.openxmlformats.org/officeDocument/2006/relationships/hyperlink" Target="https://bahai.media/Category:Shoghi_Effendi" TargetMode="External"/><Relationship Id="rId17" Type="http://schemas.openxmlformats.org/officeDocument/2006/relationships/hyperlink" Target="https://www.loc.gov/pictures/item/2004673293/" TargetMode="External"/><Relationship Id="rId25" Type="http://schemas.openxmlformats.org/officeDocument/2006/relationships/hyperlink" Target="http://bahai-beauvais.com/histoire-bahai-picardia.htm" TargetMode="External"/><Relationship Id="rId33" Type="http://schemas.openxmlformats.org/officeDocument/2006/relationships/hyperlink" Target="https://news.bahai.org/story/792/slideshow/2/" TargetMode="External"/><Relationship Id="rId2" Type="http://schemas.openxmlformats.org/officeDocument/2006/relationships/notesSlide" Target="../notesSlides/notesSlide111.xml"/><Relationship Id="rId16" Type="http://schemas.openxmlformats.org/officeDocument/2006/relationships/hyperlink" Target="https://commons.wikimedia.org/wiki/File:Agricultural_and_botanical_explorations_in_Palestine_(1910)_(17321318744).jpg" TargetMode="External"/><Relationship Id="rId20" Type="http://schemas.openxmlformats.org/officeDocument/2006/relationships/hyperlink" Target="https://theutteranceproject.com/the-extraordinary-life-of-abdul-baha-part-7/" TargetMode="External"/><Relationship Id="rId29" Type="http://schemas.openxmlformats.org/officeDocument/2006/relationships/hyperlink" Target="http://www.edinphoto.org.uk/0_g_p/0_groups_and_outings_st_saviours_000_a_school_muster.htm" TargetMode="External"/><Relationship Id="rId1" Type="http://schemas.openxmlformats.org/officeDocument/2006/relationships/slideLayout" Target="../slideLayouts/slideLayout3.xml"/><Relationship Id="rId6" Type="http://schemas.openxmlformats.org/officeDocument/2006/relationships/hyperlink" Target="https://d9263461.github.io/cl/Baha%27i/Others/ROB/V4/p274-293Ch19.html" TargetMode="External"/><Relationship Id="rId11" Type="http://schemas.openxmlformats.org/officeDocument/2006/relationships/hyperlink" Target="https://commons.wikimedia.org/wiki/File:Mohammedan_Countries.jpg" TargetMode="External"/><Relationship Id="rId24" Type="http://schemas.openxmlformats.org/officeDocument/2006/relationships/hyperlink" Target="https://bahaiteachings.org/welcome-to-the-unity-feast/" TargetMode="External"/><Relationship Id="rId32" Type="http://schemas.openxmlformats.org/officeDocument/2006/relationships/hyperlink" Target="https://www.nobelprize.org/prizes/peace/1902/gobat/facts/" TargetMode="External"/><Relationship Id="rId37" Type="http://schemas.openxmlformats.org/officeDocument/2006/relationships/hyperlink" Target="https://www.grandlodgescotland.com/" TargetMode="External"/><Relationship Id="rId5" Type="http://schemas.openxmlformats.org/officeDocument/2006/relationships/hyperlink" Target="https://commons.wikimedia.org/wiki/File:Hilmi_Pasha_Constitution_Announcement_Speech_Solun.jpg" TargetMode="External"/><Relationship Id="rId15" Type="http://schemas.openxmlformats.org/officeDocument/2006/relationships/hyperlink" Target="https://farm4.staticflickr.com/3925/14933290832_d6e354e40e_o.jpg" TargetMode="External"/><Relationship Id="rId23" Type="http://schemas.openxmlformats.org/officeDocument/2006/relationships/hyperlink" Target="https://239days.com/2012/08/03/get-the-races-to-intermarry/" TargetMode="External"/><Relationship Id="rId28" Type="http://schemas.openxmlformats.org/officeDocument/2006/relationships/hyperlink" Target="https://thecowkeeperswish.com/tag/perruquier/" TargetMode="External"/><Relationship Id="rId36" Type="http://schemas.openxmlformats.org/officeDocument/2006/relationships/hyperlink" Target="https://en.wikipedia.org/wiki/Bertha_von_Suttner" TargetMode="External"/><Relationship Id="rId10" Type="http://schemas.openxmlformats.org/officeDocument/2006/relationships/hyperlink" Target="https://en.wikipedia.org/wiki/Y%C4%B1ld%C4%B1z_assassination_attempt#/media/File:Bomb_Misses_Sultan.png" TargetMode="External"/><Relationship Id="rId19" Type="http://schemas.openxmlformats.org/officeDocument/2006/relationships/hyperlink" Target="https://theutteranceproject.com/the-extraordinary-life-of-abdul-baha-part-6/" TargetMode="External"/><Relationship Id="rId31" Type="http://schemas.openxmlformats.org/officeDocument/2006/relationships/hyperlink" Target="https://www.nobelprize.org/prizes/peace/1921/lange/facts/" TargetMode="External"/><Relationship Id="rId4" Type="http://schemas.openxmlformats.org/officeDocument/2006/relationships/hyperlink" Target="https://www.michaelvday.com/new-gallery" TargetMode="External"/><Relationship Id="rId9" Type="http://schemas.openxmlformats.org/officeDocument/2006/relationships/hyperlink" Target="https://en.wikipedia.org/wiki/Y%C4%B1ld%C4%B1z_assassination_attempt#/media/File:Istanbul_-_Abdullah_brothers_-_Vi%C3%A7en_(1820-1902),_Hovsep_(1830-1908),_Kevork_(1839-1918)_pre_1895.jpg" TargetMode="External"/><Relationship Id="rId14" Type="http://schemas.openxmlformats.org/officeDocument/2006/relationships/hyperlink" Target="https://www.loc.gov/pictures/resource/matpc.08428/" TargetMode="External"/><Relationship Id="rId22" Type="http://schemas.openxmlformats.org/officeDocument/2006/relationships/hyperlink" Target="https://bahaiteachings.org/interracial-emancipation-freedom-from-racism/" TargetMode="External"/><Relationship Id="rId27" Type="http://schemas.openxmlformats.org/officeDocument/2006/relationships/hyperlink" Target="https://en.wikipedia.org/wiki/Freighthopping#/media/File:Riding_on_the_rods.jpg" TargetMode="External"/><Relationship Id="rId30" Type="http://schemas.openxmlformats.org/officeDocument/2006/relationships/hyperlink" Target="https://archive.org/details/reportofannualla18lake/page/n3/mode/2up" TargetMode="External"/><Relationship Id="rId35" Type="http://schemas.openxmlformats.org/officeDocument/2006/relationships/hyperlink" Target="http://abdulbahawest.blogspot.com/2010/06/near-stanford-junior-university.html" TargetMode="External"/><Relationship Id="rId8" Type="http://schemas.openxmlformats.org/officeDocument/2006/relationships/hyperlink" Target="https://en.wikipedia.org/wiki/Y%C4%B1ld%C4%B1z_assassination_attempt#/media/File:Yildizmahaports.jpg" TargetMode="External"/><Relationship Id="rId3" Type="http://schemas.openxmlformats.org/officeDocument/2006/relationships/hyperlink" Target="https://commons.wikimedia.org/w/index.php?curid=77049581"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commons.wikimedia.org/wiki/File:Beit_Ed-Din._The_Shehab_Palace_(held_as_a_national_monument)._Lebanon._Abeih,_a_Druse_(i.e.,_Druze)_village_LOC_matpc.15459.jpg" TargetMode="External"/><Relationship Id="rId13" Type="http://schemas.openxmlformats.org/officeDocument/2006/relationships/hyperlink" Target="http://tablets-divine-plan.blogspot.com/2009/06/ninety-three-years-ago-on-april-1-1916.html" TargetMode="External"/><Relationship Id="rId3" Type="http://schemas.openxmlformats.org/officeDocument/2006/relationships/hyperlink" Target="https://theutteranceproject.com/the-extraordinary-life-of-abdul-baha-part-6/" TargetMode="External"/><Relationship Id="rId7" Type="http://schemas.openxmlformats.org/officeDocument/2006/relationships/hyperlink" Target="https://archive.org/details/spellofholyland00bellrich/page/304/mode/2up?q=june" TargetMode="External"/><Relationship Id="rId12" Type="http://schemas.openxmlformats.org/officeDocument/2006/relationships/hyperlink" Target="http://abdulbahaholyland.blogspot.com/2010/05/first-photograph-of-master-after-world.html"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hyperlink" Target="https://www.loc.gov/item/2006679658/" TargetMode="External"/><Relationship Id="rId11" Type="http://schemas.openxmlformats.org/officeDocument/2006/relationships/hyperlink" Target="https://commons.wikimedia.org/wiki/File:1922_world_map.png" TargetMode="External"/><Relationship Id="rId5" Type="http://schemas.openxmlformats.org/officeDocument/2006/relationships/hyperlink" Target="https://commons.wikimedia.org/wiki/File:Indian_lancers_in_Haifa_1918.jpg" TargetMode="External"/><Relationship Id="rId15" Type="http://schemas.openxmlformats.org/officeDocument/2006/relationships/hyperlink" Target="https://alchetron.com/Auguste-Forel#auguste-forel-d2b09c6a-8807-4c35-be08-36b0797fa4a-resize-750.jpeg" TargetMode="External"/><Relationship Id="rId10" Type="http://schemas.openxmlformats.org/officeDocument/2006/relationships/hyperlink" Target="https://farm4.staticflickr.com/3925/14933290832_d6e354e40e_o.jpg" TargetMode="External"/><Relationship Id="rId4" Type="http://schemas.openxmlformats.org/officeDocument/2006/relationships/hyperlink" Target="https://theutteranceproject.com/the-extraordinary-life-of-abdul-baha-part-7/" TargetMode="External"/><Relationship Id="rId9" Type="http://schemas.openxmlformats.org/officeDocument/2006/relationships/hyperlink" Target="https://www.loc.gov/resource/mamcol.058/?sp=1&amp;st=gallery" TargetMode="External"/><Relationship Id="rId14" Type="http://schemas.openxmlformats.org/officeDocument/2006/relationships/hyperlink" Target="https://news.bahai.org/story/1378/slideshow/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theutteranceproject.com/the-extraordinary-life-of-abdul-bah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theutteranceproject.com/the-extraordinary-life-of-abdul-baha-part-4/#collapse_9387_1"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hyperlink" Target="https://theutteranceproject.com/the-extraordinary-life-of-abdul-baha-part-7/" TargetMode="External"/><Relationship Id="rId4" Type="http://schemas.openxmlformats.org/officeDocument/2006/relationships/hyperlink" Target="https://theutteranceproject.com/the-extraordinary-life-of-abdul-baha-part-6/"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hyperlink" Target="https://theutteranceproject.com/the-extraordinary-life-of-abdul-baha-part-8/" TargetMode="External"/><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13.jpeg"/></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s://theutteranceproject.com/the-extraordinary-life-of-abdul-baha-part-8/#collapse_11348_1"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95"/>
        <p:cNvGrpSpPr/>
        <p:nvPr/>
      </p:nvGrpSpPr>
      <p:grpSpPr>
        <a:xfrm>
          <a:off x="0" y="0"/>
          <a:ext cx="0" cy="0"/>
          <a:chOff x="0" y="0"/>
          <a:chExt cx="0" cy="0"/>
        </a:xfrm>
      </p:grpSpPr>
      <p:sp>
        <p:nvSpPr>
          <p:cNvPr id="96" name="Google Shape;96;p22"/>
          <p:cNvSpPr/>
          <p:nvPr/>
        </p:nvSpPr>
        <p:spPr>
          <a:xfrm>
            <a:off x="150" y="0"/>
            <a:ext cx="9144000" cy="1291500"/>
          </a:xfrm>
          <a:prstGeom prst="rect">
            <a:avLst/>
          </a:prstGeom>
          <a:solidFill>
            <a:srgbClr val="000000">
              <a:alpha val="71510"/>
            </a:srgbClr>
          </a:solidFill>
          <a:ln>
            <a:noFill/>
          </a:ln>
        </p:spPr>
        <p:txBody>
          <a:bodyPr spcFirstLastPara="1" wrap="square" lIns="365750" tIns="365750" rIns="365750" bIns="365750" anchor="ctr" anchorCtr="0">
            <a:noAutofit/>
          </a:bodyPr>
          <a:lstStyle/>
          <a:p>
            <a:pPr marL="0" lvl="0" indent="0" algn="l" rtl="0">
              <a:spcBef>
                <a:spcPts val="0"/>
              </a:spcBef>
              <a:spcAft>
                <a:spcPts val="0"/>
              </a:spcAft>
              <a:buNone/>
            </a:pPr>
            <a:r>
              <a:rPr lang="en" sz="1700">
                <a:solidFill>
                  <a:srgbClr val="F1EBE6"/>
                </a:solidFill>
                <a:latin typeface="Playfair Display"/>
                <a:ea typeface="Playfair Display"/>
                <a:cs typeface="Playfair Display"/>
                <a:sym typeface="Playfair Display"/>
              </a:rPr>
              <a:t>Né dans une famille noble, ‘Abdu’l-Bahá mène une vie confortable à Téhéran et à Mazindárán, que cette image représente. C'est dans ce cadre rural que se déroule l'histoire de ‘Abdu’l-Bahá offrant des moutons à des bergers lors d'un barbecue à la campagne.</a:t>
            </a:r>
            <a:endParaRPr sz="1700">
              <a:solidFill>
                <a:srgbClr val="F1EBE6"/>
              </a:solidFill>
              <a:latin typeface="Playfair Display"/>
              <a:ea typeface="Playfair Display"/>
              <a:cs typeface="Playfair Display"/>
              <a:sym typeface="Playfair Display"/>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5"/>
        <p:cNvGrpSpPr/>
        <p:nvPr/>
      </p:nvGrpSpPr>
      <p:grpSpPr>
        <a:xfrm>
          <a:off x="0" y="0"/>
          <a:ext cx="0" cy="0"/>
          <a:chOff x="0" y="0"/>
          <a:chExt cx="0" cy="0"/>
        </a:xfrm>
      </p:grpSpPr>
      <p:sp>
        <p:nvSpPr>
          <p:cNvPr id="606" name="Google Shape;606;p112"/>
          <p:cNvSpPr/>
          <p:nvPr/>
        </p:nvSpPr>
        <p:spPr>
          <a:xfrm>
            <a:off x="5742925" y="0"/>
            <a:ext cx="3401100" cy="5143500"/>
          </a:xfrm>
          <a:prstGeom prst="rect">
            <a:avLst/>
          </a:prstGeom>
          <a:solidFill>
            <a:schemeClr val="dk1"/>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700">
                <a:solidFill>
                  <a:srgbClr val="FFFFFF"/>
                </a:solidFill>
                <a:latin typeface="Playfair Display"/>
                <a:ea typeface="Playfair Display"/>
                <a:cs typeface="Playfair Display"/>
                <a:sym typeface="Playfair Display"/>
              </a:rPr>
              <a:t>Le cortège funèbre est arrivé devant le sanctuaire du Báb. Cette photographie montre un groupe d'hommes et de garçons qui ont grimpé sur le toit du sanctuaire. Les baha'is ne parleront pas aux funérailles. Seules les autorités britanniques, les chrétiens, les musulmans et les juifs donneront des éloges, peut-être pas de meilleur témoignage du fait que ‘Abdu’l-Bahá, ou 'Abbás Effendi comme ils le connaissaient tous, appartenait à tous peuples confondus.</a:t>
            </a:r>
            <a:endParaRPr sz="1700">
              <a:solidFill>
                <a:srgbClr val="FFFFFF"/>
              </a:solidFill>
              <a:latin typeface="Playfair Display"/>
              <a:ea typeface="Playfair Display"/>
              <a:cs typeface="Playfair Display"/>
              <a:sym typeface="Playfair Display"/>
            </a:endParaRPr>
          </a:p>
        </p:txBody>
      </p:sp>
      <p:pic>
        <p:nvPicPr>
          <p:cNvPr id="607" name="Google Shape;607;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60538"/>
            <a:ext cx="5742925" cy="46224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1"/>
        <p:cNvGrpSpPr/>
        <p:nvPr/>
      </p:nvGrpSpPr>
      <p:grpSpPr>
        <a:xfrm>
          <a:off x="0" y="0"/>
          <a:ext cx="0" cy="0"/>
          <a:chOff x="0" y="0"/>
          <a:chExt cx="0" cy="0"/>
        </a:xfrm>
      </p:grpSpPr>
      <p:sp>
        <p:nvSpPr>
          <p:cNvPr id="612" name="Google Shape;612;p113"/>
          <p:cNvSpPr/>
          <p:nvPr/>
        </p:nvSpPr>
        <p:spPr>
          <a:xfrm>
            <a:off x="0" y="0"/>
            <a:ext cx="9144000" cy="1172100"/>
          </a:xfrm>
          <a:prstGeom prst="rect">
            <a:avLst/>
          </a:prstGeom>
          <a:solidFill>
            <a:schemeClr val="dk1"/>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100">
                <a:solidFill>
                  <a:srgbClr val="FFFFFF"/>
                </a:solidFill>
                <a:latin typeface="Playfair Display"/>
                <a:ea typeface="Playfair Display"/>
                <a:cs typeface="Playfair Display"/>
                <a:sym typeface="Playfair Display"/>
              </a:rPr>
              <a:t>Le décès de ‘Abdu’l-Bahá est une nouvelle mondiale. Ces 67 coupures de presse sont un très petit échantillon des articles et nécrologies qui ont été publiés après la mort de </a:t>
            </a:r>
            <a:r>
              <a:rPr lang="en" sz="2100">
                <a:solidFill>
                  <a:schemeClr val="lt1"/>
                </a:solidFill>
                <a:latin typeface="Playfair Display"/>
                <a:ea typeface="Playfair Display"/>
                <a:cs typeface="Playfair Display"/>
                <a:sym typeface="Playfair Display"/>
              </a:rPr>
              <a:t>‘Abdu’l-Bahá</a:t>
            </a:r>
            <a:r>
              <a:rPr lang="en" sz="2100">
                <a:solidFill>
                  <a:srgbClr val="FFFFFF"/>
                </a:solidFill>
                <a:latin typeface="Playfair Display"/>
                <a:ea typeface="Playfair Display"/>
                <a:cs typeface="Playfair Display"/>
                <a:sym typeface="Playfair Display"/>
              </a:rPr>
              <a:t>.</a:t>
            </a:r>
            <a:endParaRPr sz="2100">
              <a:solidFill>
                <a:srgbClr val="FFFFFF"/>
              </a:solidFill>
              <a:latin typeface="Playfair Display"/>
              <a:ea typeface="Playfair Display"/>
              <a:cs typeface="Playfair Display"/>
              <a:sym typeface="Playfair Display"/>
            </a:endParaRPr>
          </a:p>
        </p:txBody>
      </p:sp>
      <p:pic>
        <p:nvPicPr>
          <p:cNvPr id="613" name="Google Shape;613;p113"/>
          <p:cNvPicPr preferRelativeResize="0"/>
          <p:nvPr/>
        </p:nvPicPr>
        <p:blipFill>
          <a:blip r:embed="rId3">
            <a:alphaModFix/>
          </a:blip>
          <a:stretch>
            <a:fillRect/>
          </a:stretch>
        </p:blipFill>
        <p:spPr>
          <a:xfrm>
            <a:off x="1154538" y="1163225"/>
            <a:ext cx="6834925" cy="38480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7"/>
        <p:cNvGrpSpPr/>
        <p:nvPr/>
      </p:nvGrpSpPr>
      <p:grpSpPr>
        <a:xfrm>
          <a:off x="0" y="0"/>
          <a:ext cx="0" cy="0"/>
          <a:chOff x="0" y="0"/>
          <a:chExt cx="0" cy="0"/>
        </a:xfrm>
      </p:grpSpPr>
      <p:sp>
        <p:nvSpPr>
          <p:cNvPr id="618" name="Google Shape;618;p114"/>
          <p:cNvSpPr/>
          <p:nvPr/>
        </p:nvSpPr>
        <p:spPr>
          <a:xfrm>
            <a:off x="5974675" y="150"/>
            <a:ext cx="3169200" cy="5143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rgbClr val="FFFFFF"/>
                </a:solidFill>
                <a:latin typeface="Playfair Display"/>
                <a:ea typeface="Playfair Display"/>
                <a:cs typeface="Playfair Display"/>
                <a:sym typeface="Playfair Display"/>
              </a:rPr>
              <a:t>L'amour de toute une vie de </a:t>
            </a:r>
            <a:r>
              <a:rPr lang="en" sz="1600">
                <a:solidFill>
                  <a:schemeClr val="lt1"/>
                </a:solidFill>
                <a:latin typeface="Playfair Display"/>
                <a:ea typeface="Playfair Display"/>
                <a:cs typeface="Playfair Display"/>
                <a:sym typeface="Playfair Display"/>
              </a:rPr>
              <a:t>‘Abdu’l-Bahá</a:t>
            </a:r>
            <a:r>
              <a:rPr lang="en" sz="1600">
                <a:solidFill>
                  <a:srgbClr val="FFFFFF"/>
                </a:solidFill>
                <a:latin typeface="Playfair Display"/>
                <a:ea typeface="Playfair Display"/>
                <a:cs typeface="Playfair Display"/>
                <a:sym typeface="Playfair Display"/>
              </a:rPr>
              <a:t> pour les pauvres s'est poursuivi après sa propre mort physique. Pendant les sept jours de la veillée, entre 100 et 150 des pauvres ont été nourris quotidiennement, et le septième jour après son décès, du blé a été distribué au nom de </a:t>
            </a:r>
            <a:r>
              <a:rPr lang="en" sz="1600">
                <a:solidFill>
                  <a:schemeClr val="lt1"/>
                </a:solidFill>
                <a:latin typeface="Playfair Display"/>
                <a:ea typeface="Playfair Display"/>
                <a:cs typeface="Playfair Display"/>
                <a:sym typeface="Playfair Display"/>
              </a:rPr>
              <a:t>‘Abdu’l-Bahá</a:t>
            </a:r>
            <a:r>
              <a:rPr lang="en" sz="1600">
                <a:solidFill>
                  <a:srgbClr val="FFFFFF"/>
                </a:solidFill>
                <a:latin typeface="Playfair Display"/>
                <a:ea typeface="Playfair Display"/>
                <a:cs typeface="Playfair Display"/>
                <a:sym typeface="Playfair Display"/>
              </a:rPr>
              <a:t> à 700 des pauvres. Sur cette photo rare, on peut voir des individus s'éloigner, alourdis par le blé de </a:t>
            </a:r>
            <a:r>
              <a:rPr lang="en" sz="1600">
                <a:solidFill>
                  <a:schemeClr val="lt1"/>
                </a:solidFill>
                <a:latin typeface="Playfair Display"/>
                <a:ea typeface="Playfair Display"/>
                <a:cs typeface="Playfair Display"/>
                <a:sym typeface="Playfair Display"/>
              </a:rPr>
              <a:t>‘Abdu’l-Bahá</a:t>
            </a:r>
            <a:r>
              <a:rPr lang="en" sz="1600">
                <a:solidFill>
                  <a:srgbClr val="FFFFFF"/>
                </a:solidFill>
                <a:latin typeface="Playfair Display"/>
                <a:ea typeface="Playfair Display"/>
                <a:cs typeface="Playfair Display"/>
                <a:sym typeface="Playfair Display"/>
              </a:rPr>
              <a:t>, une image puissante.</a:t>
            </a:r>
            <a:br>
              <a:rPr lang="en" sz="1600">
                <a:solidFill>
                  <a:srgbClr val="FFFFFF"/>
                </a:solidFill>
                <a:latin typeface="Playfair Display"/>
                <a:ea typeface="Playfair Display"/>
                <a:cs typeface="Playfair Display"/>
                <a:sym typeface="Playfair Display"/>
              </a:rPr>
            </a:br>
            <a:br>
              <a:rPr lang="en" sz="1600">
                <a:solidFill>
                  <a:srgbClr val="FFFFFF"/>
                </a:solidFill>
                <a:latin typeface="Playfair Display"/>
                <a:ea typeface="Playfair Display"/>
                <a:cs typeface="Playfair Display"/>
                <a:sym typeface="Playfair Display"/>
              </a:rPr>
            </a:br>
            <a:r>
              <a:rPr lang="en" sz="800" b="1">
                <a:solidFill>
                  <a:srgbClr val="FFFFFF"/>
                </a:solidFill>
                <a:latin typeface="Playfair Display"/>
                <a:ea typeface="Playfair Display"/>
                <a:cs typeface="Playfair Display"/>
                <a:sym typeface="Playfair Display"/>
              </a:rPr>
              <a:t>Photo: United States National Bahá’í Archives</a:t>
            </a:r>
            <a:endParaRPr sz="800" b="1">
              <a:solidFill>
                <a:srgbClr val="FFFFFF"/>
              </a:solidFill>
              <a:latin typeface="Playfair Display"/>
              <a:ea typeface="Playfair Display"/>
              <a:cs typeface="Playfair Display"/>
              <a:sym typeface="Playfair Display"/>
            </a:endParaRPr>
          </a:p>
        </p:txBody>
      </p:sp>
      <p:pic>
        <p:nvPicPr>
          <p:cNvPr id="619" name="Google Shape;619;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674"/>
            <a:ext cx="5974677" cy="457215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62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627"/>
        <p:cNvGrpSpPr/>
        <p:nvPr/>
      </p:nvGrpSpPr>
      <p:grpSpPr>
        <a:xfrm>
          <a:off x="0" y="0"/>
          <a:ext cx="0" cy="0"/>
          <a:chOff x="0" y="0"/>
          <a:chExt cx="0" cy="0"/>
        </a:xfrm>
      </p:grpSpPr>
      <p:sp>
        <p:nvSpPr>
          <p:cNvPr id="628" name="Google Shape;628;p116"/>
          <p:cNvSpPr/>
          <p:nvPr/>
        </p:nvSpPr>
        <p:spPr>
          <a:xfrm>
            <a:off x="5687425" y="0"/>
            <a:ext cx="3456600" cy="5169000"/>
          </a:xfrm>
          <a:prstGeom prst="rect">
            <a:avLst/>
          </a:prstGeom>
          <a:noFill/>
          <a:ln>
            <a:noFill/>
          </a:ln>
        </p:spPr>
        <p:txBody>
          <a:bodyPr spcFirstLastPara="1" wrap="square" lIns="274300" tIns="274300" rIns="274300" bIns="274300" anchor="ctr" anchorCtr="0">
            <a:noAutofit/>
          </a:bodyPr>
          <a:lstStyle/>
          <a:p>
            <a:pPr marL="0" lvl="0" indent="0" algn="l" rtl="0">
              <a:lnSpc>
                <a:spcPct val="115000"/>
              </a:lnSpc>
              <a:spcBef>
                <a:spcPts val="0"/>
              </a:spcBef>
              <a:spcAft>
                <a:spcPts val="0"/>
              </a:spcAft>
              <a:buNone/>
            </a:pPr>
            <a:r>
              <a:rPr lang="en" sz="1650">
                <a:solidFill>
                  <a:schemeClr val="dk1"/>
                </a:solidFill>
                <a:latin typeface="Playfair Display"/>
                <a:ea typeface="Playfair Display"/>
                <a:cs typeface="Playfair Display"/>
                <a:sym typeface="Playfair Display"/>
              </a:rPr>
              <a:t>La  structure  prévue  dans  le  plan  vise  à honorer le  rôle  unique  de  ‘Abdu’l-Bahá à  titre  de  Centre  de  l’Alliance,  et  à  illustrer  à  la  fois  la  noblesse  de  son  rang et  son  humilité. Elle  crée  un  espace empreint d’un caractère immensément sacré  vers  lequel  pèlerins  et  visiteurs seront  attirés  pour  y  prier  et  méditer.</a:t>
            </a:r>
            <a:endParaRPr sz="165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endParaRPr sz="165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endParaRPr sz="1650">
              <a:solidFill>
                <a:schemeClr val="dk1"/>
              </a:solidFill>
              <a:latin typeface="Playfair Display"/>
              <a:ea typeface="Playfair Display"/>
              <a:cs typeface="Playfair Display"/>
              <a:sym typeface="Playfair Display"/>
            </a:endParaRPr>
          </a:p>
          <a:p>
            <a:pPr marL="0" lvl="0" indent="0" algn="r" rtl="0">
              <a:lnSpc>
                <a:spcPct val="115000"/>
              </a:lnSpc>
              <a:spcBef>
                <a:spcPts val="0"/>
              </a:spcBef>
              <a:spcAft>
                <a:spcPts val="0"/>
              </a:spcAft>
              <a:buNone/>
            </a:pPr>
            <a:r>
              <a:rPr lang="en" sz="1250" b="1" i="1">
                <a:solidFill>
                  <a:schemeClr val="dk1"/>
                </a:solidFill>
                <a:latin typeface="Playfair Display"/>
                <a:ea typeface="Playfair Display"/>
                <a:cs typeface="Playfair Display"/>
                <a:sym typeface="Playfair Display"/>
              </a:rPr>
              <a:t>La Maison universelle de justice</a:t>
            </a:r>
            <a:endParaRPr sz="1250" b="1" i="1">
              <a:solidFill>
                <a:schemeClr val="dk1"/>
              </a:solidFill>
              <a:latin typeface="Playfair Display"/>
              <a:ea typeface="Playfair Display"/>
              <a:cs typeface="Playfair Display"/>
              <a:sym typeface="Playfair Display"/>
            </a:endParaRPr>
          </a:p>
          <a:p>
            <a:pPr marL="0" lvl="0" indent="0" algn="r" rtl="0">
              <a:lnSpc>
                <a:spcPct val="115000"/>
              </a:lnSpc>
              <a:spcBef>
                <a:spcPts val="0"/>
              </a:spcBef>
              <a:spcAft>
                <a:spcPts val="0"/>
              </a:spcAft>
              <a:buNone/>
            </a:pPr>
            <a:r>
              <a:rPr lang="en" sz="1250" b="1" i="1">
                <a:solidFill>
                  <a:schemeClr val="dk1"/>
                </a:solidFill>
                <a:latin typeface="Playfair Display"/>
                <a:ea typeface="Playfair Display"/>
                <a:cs typeface="Playfair Display"/>
                <a:sym typeface="Playfair Display"/>
              </a:rPr>
              <a:t>Lettre du 20 septembre 2019</a:t>
            </a:r>
            <a:endParaRPr sz="1250" b="1" i="1">
              <a:solidFill>
                <a:schemeClr val="dk1"/>
              </a:solidFill>
              <a:latin typeface="Playfair Display"/>
              <a:ea typeface="Playfair Display"/>
              <a:cs typeface="Playfair Display"/>
              <a:sym typeface="Playfair Display"/>
            </a:endParaRPr>
          </a:p>
        </p:txBody>
      </p:sp>
      <p:pic>
        <p:nvPicPr>
          <p:cNvPr id="629" name="Google Shape;629;p1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687424" cy="5143500"/>
          </a:xfrm>
          <a:prstGeom prst="rect">
            <a:avLst/>
          </a:prstGeom>
          <a:noFill/>
          <a:ln>
            <a:noFill/>
          </a:ln>
        </p:spPr>
      </p:pic>
      <p:sp>
        <p:nvSpPr>
          <p:cNvPr id="630" name="Google Shape;630;p116"/>
          <p:cNvSpPr txBox="1"/>
          <p:nvPr/>
        </p:nvSpPr>
        <p:spPr>
          <a:xfrm>
            <a:off x="4616000" y="-549875"/>
            <a:ext cx="1351200" cy="3263100"/>
          </a:xfrm>
          <a:prstGeom prst="rect">
            <a:avLst/>
          </a:prstGeom>
          <a:noFill/>
          <a:ln>
            <a:noFill/>
          </a:ln>
          <a:effectLst>
            <a:outerShdw blurRad="57150" dist="19050" dir="3660000" algn="bl" rotWithShape="0">
              <a:srgbClr val="595959">
                <a:alpha val="44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0000">
                <a:solidFill>
                  <a:srgbClr val="F1EBE6"/>
                </a:solidFill>
                <a:latin typeface="Playfair Display Black"/>
                <a:ea typeface="Playfair Display Black"/>
                <a:cs typeface="Playfair Display Black"/>
                <a:sym typeface="Playfair Display Black"/>
              </a:rPr>
              <a:t>“</a:t>
            </a:r>
            <a:endParaRPr sz="20000">
              <a:solidFill>
                <a:srgbClr val="F1EBE6"/>
              </a:solidFill>
              <a:latin typeface="Playfair Display Black"/>
              <a:ea typeface="Playfair Display Black"/>
              <a:cs typeface="Playfair Display Black"/>
              <a:sym typeface="Playfair Display Black"/>
            </a:endParaRPr>
          </a:p>
        </p:txBody>
      </p:sp>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634"/>
        <p:cNvGrpSpPr/>
        <p:nvPr/>
      </p:nvGrpSpPr>
      <p:grpSpPr>
        <a:xfrm>
          <a:off x="0" y="0"/>
          <a:ext cx="0" cy="0"/>
          <a:chOff x="0" y="0"/>
          <a:chExt cx="0" cy="0"/>
        </a:xfrm>
      </p:grpSpPr>
      <p:sp>
        <p:nvSpPr>
          <p:cNvPr id="635" name="Google Shape;635;p117"/>
          <p:cNvSpPr/>
          <p:nvPr/>
        </p:nvSpPr>
        <p:spPr>
          <a:xfrm>
            <a:off x="5659475" y="0"/>
            <a:ext cx="3484500" cy="5143500"/>
          </a:xfrm>
          <a:prstGeom prst="rect">
            <a:avLst/>
          </a:prstGeom>
          <a:noFill/>
          <a:ln>
            <a:noFill/>
          </a:ln>
        </p:spPr>
        <p:txBody>
          <a:bodyPr spcFirstLastPara="1" wrap="square" lIns="365750" tIns="274300" rIns="274300" bIns="274300" anchor="ctr" anchorCtr="0">
            <a:noAutofit/>
          </a:bodyPr>
          <a:lstStyle/>
          <a:p>
            <a:pPr marL="0" lvl="0" indent="0" algn="l" rtl="0">
              <a:lnSpc>
                <a:spcPct val="115000"/>
              </a:lnSpc>
              <a:spcBef>
                <a:spcPts val="0"/>
              </a:spcBef>
              <a:spcAft>
                <a:spcPts val="0"/>
              </a:spcAft>
              <a:buNone/>
            </a:pPr>
            <a:r>
              <a:rPr lang="en" sz="1750">
                <a:solidFill>
                  <a:schemeClr val="dk1"/>
                </a:solidFill>
                <a:latin typeface="Playfair Display"/>
                <a:ea typeface="Playfair Display"/>
                <a:cs typeface="Playfair Display"/>
                <a:sym typeface="Playfair Display"/>
              </a:rPr>
              <a:t>Il ne devrait ressembler à aucun autre bâtiment. Il vise à manifester l’altruisme, la sagesse, l’ouverture, l’acceptation et la bienveillance de ‘Abdu’l-Bahá à l’égard de tous les peuples, à incarner son amour pour les jardins et la nature et à refléter sa vision progressiste et tournée vers l’avenir.</a:t>
            </a:r>
            <a:endParaRPr sz="175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br>
              <a:rPr lang="en" sz="1750">
                <a:solidFill>
                  <a:schemeClr val="dk1"/>
                </a:solidFill>
                <a:latin typeface="Playfair Display"/>
                <a:ea typeface="Playfair Display"/>
                <a:cs typeface="Playfair Display"/>
                <a:sym typeface="Playfair Display"/>
              </a:rPr>
            </a:br>
            <a:endParaRPr sz="1750">
              <a:solidFill>
                <a:schemeClr val="dk1"/>
              </a:solidFill>
              <a:latin typeface="Playfair Display"/>
              <a:ea typeface="Playfair Display"/>
              <a:cs typeface="Playfair Display"/>
              <a:sym typeface="Playfair Display"/>
            </a:endParaRPr>
          </a:p>
          <a:p>
            <a:pPr marL="0" lvl="0" indent="0" algn="r" rtl="0">
              <a:lnSpc>
                <a:spcPct val="115000"/>
              </a:lnSpc>
              <a:spcBef>
                <a:spcPts val="0"/>
              </a:spcBef>
              <a:spcAft>
                <a:spcPts val="0"/>
              </a:spcAft>
              <a:buNone/>
            </a:pPr>
            <a:r>
              <a:rPr lang="en" sz="1350" b="1" i="1">
                <a:solidFill>
                  <a:schemeClr val="dk1"/>
                </a:solidFill>
                <a:latin typeface="Playfair Display"/>
                <a:ea typeface="Playfair Display"/>
                <a:cs typeface="Playfair Display"/>
                <a:sym typeface="Playfair Display"/>
              </a:rPr>
              <a:t>Hossein Amanat, Architecte.</a:t>
            </a:r>
            <a:endParaRPr sz="1350" b="1" i="1">
              <a:solidFill>
                <a:schemeClr val="dk1"/>
              </a:solidFill>
              <a:latin typeface="Playfair Display"/>
              <a:ea typeface="Playfair Display"/>
              <a:cs typeface="Playfair Display"/>
              <a:sym typeface="Playfair Display"/>
            </a:endParaRPr>
          </a:p>
        </p:txBody>
      </p:sp>
      <p:pic>
        <p:nvPicPr>
          <p:cNvPr id="636" name="Google Shape;636;p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659474" cy="5143500"/>
          </a:xfrm>
          <a:prstGeom prst="rect">
            <a:avLst/>
          </a:prstGeom>
          <a:noFill/>
          <a:ln>
            <a:noFill/>
          </a:ln>
        </p:spPr>
      </p:pic>
      <p:sp>
        <p:nvSpPr>
          <p:cNvPr id="637" name="Google Shape;637;p117"/>
          <p:cNvSpPr txBox="1"/>
          <p:nvPr/>
        </p:nvSpPr>
        <p:spPr>
          <a:xfrm>
            <a:off x="4672550" y="-417875"/>
            <a:ext cx="1351200" cy="3263100"/>
          </a:xfrm>
          <a:prstGeom prst="rect">
            <a:avLst/>
          </a:prstGeom>
          <a:noFill/>
          <a:ln>
            <a:noFill/>
          </a:ln>
          <a:effectLst>
            <a:outerShdw blurRad="57150" dist="19050" dir="3660000" algn="bl" rotWithShape="0">
              <a:srgbClr val="595959">
                <a:alpha val="44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0000">
                <a:solidFill>
                  <a:srgbClr val="F1EBE6"/>
                </a:solidFill>
                <a:latin typeface="Playfair Display Black"/>
                <a:ea typeface="Playfair Display Black"/>
                <a:cs typeface="Playfair Display Black"/>
                <a:sym typeface="Playfair Display Black"/>
              </a:rPr>
              <a:t>“</a:t>
            </a:r>
            <a:endParaRPr sz="20000">
              <a:solidFill>
                <a:srgbClr val="F1EBE6"/>
              </a:solidFill>
              <a:latin typeface="Playfair Display Black"/>
              <a:ea typeface="Playfair Display Black"/>
              <a:cs typeface="Playfair Display Black"/>
              <a:sym typeface="Playfair Display Black"/>
            </a:endParaRPr>
          </a:p>
        </p:txBody>
      </p:sp>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641"/>
        <p:cNvGrpSpPr/>
        <p:nvPr/>
      </p:nvGrpSpPr>
      <p:grpSpPr>
        <a:xfrm>
          <a:off x="0" y="0"/>
          <a:ext cx="0" cy="0"/>
          <a:chOff x="0" y="0"/>
          <a:chExt cx="0" cy="0"/>
        </a:xfrm>
      </p:grpSpPr>
      <p:sp>
        <p:nvSpPr>
          <p:cNvPr id="642" name="Google Shape;642;p118"/>
          <p:cNvSpPr/>
          <p:nvPr/>
        </p:nvSpPr>
        <p:spPr>
          <a:xfrm>
            <a:off x="0" y="0"/>
            <a:ext cx="3601500" cy="5143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L'immense et haute majesté de l'entrée, combinée au profil très humble, sobre et plat du sanctuaire, invisible de loin, contrairement à une cathédrale, illustrent parfaitement la description de la Maison universelle de justice selon laquelle le sanctuaire devrait </a:t>
            </a:r>
            <a:r>
              <a:rPr lang="en" sz="1600" i="1">
                <a:solidFill>
                  <a:schemeClr val="dk1"/>
                </a:solidFill>
                <a:latin typeface="Playfair Display Black"/>
                <a:ea typeface="Playfair Display Black"/>
                <a:cs typeface="Playfair Display Black"/>
                <a:sym typeface="Playfair Display Black"/>
              </a:rPr>
              <a:t>« illustrer  à  la  fois  la  noblesse  de  son  rang et  son  humilité. »</a:t>
            </a:r>
            <a:endParaRPr sz="1600" i="1">
              <a:solidFill>
                <a:schemeClr val="dk1"/>
              </a:solidFill>
              <a:latin typeface="Playfair Display Black"/>
              <a:ea typeface="Playfair Display Black"/>
              <a:cs typeface="Playfair Display Black"/>
              <a:sym typeface="Playfair Display Black"/>
            </a:endParaRPr>
          </a:p>
          <a:p>
            <a:pPr marL="0" lvl="0" indent="0" algn="l" rtl="0">
              <a:spcBef>
                <a:spcPts val="0"/>
              </a:spcBef>
              <a:spcAft>
                <a:spcPts val="0"/>
              </a:spcAft>
              <a:buNone/>
            </a:pPr>
            <a:endParaRPr sz="1600" i="1">
              <a:solidFill>
                <a:schemeClr val="dk1"/>
              </a:solidFill>
              <a:latin typeface="Playfair Display Black"/>
              <a:ea typeface="Playfair Display Black"/>
              <a:cs typeface="Playfair Display Black"/>
              <a:sym typeface="Playfair Display Black"/>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Playfair Display"/>
                <a:ea typeface="Playfair Display"/>
                <a:cs typeface="Playfair Display"/>
                <a:sym typeface="Playfair Display"/>
              </a:rPr>
              <a:t>Le design révolutionnaire (immensément majestueux de près, invisible de loin) incarne ce que l'architecte Hossein Amanat appelle la </a:t>
            </a:r>
            <a:r>
              <a:rPr lang="en" sz="1600" i="1">
                <a:solidFill>
                  <a:schemeClr val="dk1"/>
                </a:solidFill>
                <a:latin typeface="Playfair Display Black"/>
                <a:ea typeface="Playfair Display Black"/>
                <a:cs typeface="Playfair Display Black"/>
                <a:sym typeface="Playfair Display Black"/>
              </a:rPr>
              <a:t>« vision progressiste et tournée vers l’avenir » </a:t>
            </a:r>
            <a:r>
              <a:rPr lang="en" sz="1600">
                <a:solidFill>
                  <a:schemeClr val="dk1"/>
                </a:solidFill>
                <a:latin typeface="Playfair Display"/>
                <a:ea typeface="Playfair Display"/>
                <a:cs typeface="Playfair Display"/>
                <a:sym typeface="Playfair Display"/>
              </a:rPr>
              <a:t>de ‘Abdu’l-Bahá.</a:t>
            </a:r>
            <a:endParaRPr sz="1600">
              <a:solidFill>
                <a:schemeClr val="dk1"/>
              </a:solidFill>
              <a:latin typeface="Playfair Display"/>
              <a:ea typeface="Playfair Display"/>
              <a:cs typeface="Playfair Display"/>
              <a:sym typeface="Playfair Display"/>
            </a:endParaRPr>
          </a:p>
        </p:txBody>
      </p:sp>
      <p:pic>
        <p:nvPicPr>
          <p:cNvPr id="643" name="Google Shape;643;p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38625" y="0"/>
            <a:ext cx="5405386"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647"/>
        <p:cNvGrpSpPr/>
        <p:nvPr/>
      </p:nvGrpSpPr>
      <p:grpSpPr>
        <a:xfrm>
          <a:off x="0" y="0"/>
          <a:ext cx="0" cy="0"/>
          <a:chOff x="0" y="0"/>
          <a:chExt cx="0" cy="0"/>
        </a:xfrm>
      </p:grpSpPr>
      <p:sp>
        <p:nvSpPr>
          <p:cNvPr id="648" name="Google Shape;648;p119"/>
          <p:cNvSpPr/>
          <p:nvPr/>
        </p:nvSpPr>
        <p:spPr>
          <a:xfrm>
            <a:off x="0" y="150"/>
            <a:ext cx="2928000" cy="5143500"/>
          </a:xfrm>
          <a:prstGeom prst="rect">
            <a:avLst/>
          </a:prstGeom>
          <a:noFill/>
          <a:ln>
            <a:noFill/>
          </a:ln>
        </p:spPr>
        <p:txBody>
          <a:bodyPr spcFirstLastPara="1" wrap="square" lIns="274300" tIns="274300" rIns="274300" bIns="274300" anchor="ctr" anchorCtr="0">
            <a:noAutofit/>
          </a:bodyPr>
          <a:lstStyle/>
          <a:p>
            <a:pPr marL="0" lvl="0" indent="0" algn="l" rtl="0">
              <a:lnSpc>
                <a:spcPct val="115000"/>
              </a:lnSpc>
              <a:spcBef>
                <a:spcPts val="0"/>
              </a:spcBef>
              <a:spcAft>
                <a:spcPts val="0"/>
              </a:spcAft>
              <a:buNone/>
            </a:pPr>
            <a:r>
              <a:rPr lang="en" sz="1450">
                <a:solidFill>
                  <a:schemeClr val="dk1"/>
                </a:solidFill>
                <a:latin typeface="Playfair Display"/>
                <a:ea typeface="Playfair Display"/>
                <a:cs typeface="Playfair Display"/>
                <a:sym typeface="Playfair Display"/>
              </a:rPr>
              <a:t>Le sanctuaire d‘Abdu’l-Bahá donne littéralement la vie : tout le toit de la structure est un jardin avec des plantes, des arbustes, des arbres et des fleurs, qui incarnent ce que M. Amanat appelle </a:t>
            </a:r>
            <a:r>
              <a:rPr lang="en" sz="1450" i="1">
                <a:solidFill>
                  <a:schemeClr val="dk1"/>
                </a:solidFill>
                <a:latin typeface="Playfair Display Black"/>
                <a:ea typeface="Playfair Display Black"/>
                <a:cs typeface="Playfair Display Black"/>
                <a:sym typeface="Playfair Display Black"/>
              </a:rPr>
              <a:t>« l’altruisme, la sagesse, l’ouverture, l’acceptation et la bienveillance » </a:t>
            </a:r>
            <a:r>
              <a:rPr lang="en" sz="1450">
                <a:solidFill>
                  <a:schemeClr val="dk1"/>
                </a:solidFill>
                <a:latin typeface="Playfair Display"/>
                <a:ea typeface="Playfair Display"/>
                <a:cs typeface="Playfair Display"/>
                <a:sym typeface="Playfair Display"/>
              </a:rPr>
              <a:t> de ‘Abdu’l-Bahá et </a:t>
            </a:r>
            <a:r>
              <a:rPr lang="en" sz="1450" i="1">
                <a:solidFill>
                  <a:schemeClr val="dk1"/>
                </a:solidFill>
                <a:latin typeface="Playfair Display Black"/>
                <a:ea typeface="Playfair Display Black"/>
                <a:cs typeface="Playfair Display Black"/>
                <a:sym typeface="Playfair Display Black"/>
              </a:rPr>
              <a:t>« son amour pour les jardins et la nature. »</a:t>
            </a:r>
            <a:r>
              <a:rPr lang="en" sz="1450">
                <a:solidFill>
                  <a:schemeClr val="dk1"/>
                </a:solidFill>
                <a:latin typeface="Playfair Display"/>
                <a:ea typeface="Playfair Display"/>
                <a:cs typeface="Playfair Display"/>
                <a:sym typeface="Playfair Display"/>
              </a:rPr>
              <a:t> </a:t>
            </a:r>
            <a:endParaRPr sz="145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endParaRPr sz="145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450">
                <a:solidFill>
                  <a:schemeClr val="dk1"/>
                </a:solidFill>
                <a:latin typeface="Playfair Display"/>
                <a:ea typeface="Playfair Display"/>
                <a:cs typeface="Playfair Display"/>
                <a:sym typeface="Playfair Display"/>
              </a:rPr>
              <a:t>Un film au rendu graphique du Sanctuaire suit dans la dernière diapositive de cette présentation.</a:t>
            </a:r>
            <a:endParaRPr sz="1500">
              <a:solidFill>
                <a:schemeClr val="dk1"/>
              </a:solidFill>
              <a:latin typeface="Playfair Display"/>
              <a:ea typeface="Playfair Display"/>
              <a:cs typeface="Playfair Display"/>
              <a:sym typeface="Playfair Display"/>
            </a:endParaRPr>
          </a:p>
        </p:txBody>
      </p:sp>
      <p:pic>
        <p:nvPicPr>
          <p:cNvPr id="649" name="Google Shape;649;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3303" y="0"/>
            <a:ext cx="6250699"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3"/>
        <p:cNvGrpSpPr/>
        <p:nvPr/>
      </p:nvGrpSpPr>
      <p:grpSpPr>
        <a:xfrm>
          <a:off x="0" y="0"/>
          <a:ext cx="0" cy="0"/>
          <a:chOff x="0" y="0"/>
          <a:chExt cx="0" cy="0"/>
        </a:xfrm>
      </p:grpSpPr>
      <p:pic>
        <p:nvPicPr>
          <p:cNvPr id="654" name="Google Shape;654;p120" descr="Full story can be read on BWNS at https://news.bahai.org/story/1353/" title="Design concept for the Shrine of ‘Abdu’l-Bahá">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1000"/>
                                        <p:tgtEl>
                                          <p:spTgt spid="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8"/>
        <p:cNvGrpSpPr/>
        <p:nvPr/>
      </p:nvGrpSpPr>
      <p:grpSpPr>
        <a:xfrm>
          <a:off x="0" y="0"/>
          <a:ext cx="0" cy="0"/>
          <a:chOff x="0" y="0"/>
          <a:chExt cx="0" cy="0"/>
        </a:xfrm>
      </p:grpSpPr>
      <p:sp>
        <p:nvSpPr>
          <p:cNvPr id="659" name="Google Shape;659;p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60" name="Google Shape;660;p121"/>
          <p:cNvSpPr txBox="1"/>
          <p:nvPr/>
        </p:nvSpPr>
        <p:spPr>
          <a:xfrm>
            <a:off x="311700" y="2571750"/>
            <a:ext cx="8520600" cy="2303100"/>
          </a:xfrm>
          <a:prstGeom prst="rect">
            <a:avLst/>
          </a:prstGeom>
          <a:noFill/>
          <a:ln>
            <a:noFill/>
          </a:ln>
        </p:spPr>
        <p:txBody>
          <a:bodyPr spcFirstLastPara="1" wrap="square" lIns="91425" tIns="91425" rIns="91425" bIns="91425" anchor="t" anchorCtr="0">
            <a:normAutofit fontScale="47500" lnSpcReduction="20000"/>
          </a:bodyPr>
          <a:lstStyle/>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2: Collage from images used in title slides from this presentation, see respective images for attribution.</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3: Map by Violetta Zein; Original map: 1850 map of Persia, Arabia and Afghanistan by Samuel Augustus Mitchell. </a:t>
            </a:r>
            <a:r>
              <a:rPr lang="en" sz="1200" u="sng">
                <a:solidFill>
                  <a:srgbClr val="FFFFFF"/>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Wikimedia Commons</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4: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5: By</a:t>
            </a:r>
            <a:r>
              <a:rPr lang="en" sz="1200">
                <a:solidFill>
                  <a:srgbClr val="FFFFFF"/>
                </a:solidFill>
                <a:uFill>
                  <a:noFill/>
                </a:u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Internet Archive Book Images</a:t>
            </a:r>
            <a:r>
              <a:rPr lang="en" sz="1200">
                <a:solidFill>
                  <a:srgbClr val="FFFFFF"/>
                </a:solidFill>
                <a:latin typeface="Raleway Medium"/>
                <a:ea typeface="Raleway Medium"/>
                <a:cs typeface="Raleway Medium"/>
                <a:sym typeface="Raleway Medium"/>
              </a:rPr>
              <a:t> -</a:t>
            </a:r>
            <a:r>
              <a:rPr lang="en" sz="1200">
                <a:solidFill>
                  <a:srgbClr val="FFFFFF"/>
                </a:solidFill>
                <a:uFill>
                  <a:noFill/>
                </a:u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page for image</a:t>
            </a:r>
            <a:r>
              <a:rPr lang="en" sz="1200">
                <a:solidFill>
                  <a:srgbClr val="FFFFFF"/>
                </a:solidFill>
                <a:latin typeface="Raleway Medium"/>
                <a:ea typeface="Raleway Medium"/>
                <a:cs typeface="Raleway Medium"/>
                <a:sym typeface="Raleway Medium"/>
              </a:rPr>
              <a:t>;  </a:t>
            </a:r>
            <a:r>
              <a:rPr lang="en" sz="1200" u="sng">
                <a:solidFill>
                  <a:srgbClr val="FFFFFF"/>
                </a:solidFill>
                <a:latin typeface="Raleway Medium"/>
                <a:ea typeface="Raleway Medium"/>
                <a:cs typeface="Raleway Medium"/>
                <a:sym typeface="Raleway Medium"/>
                <a:hlinkClick r:id="rId6">
                  <a:extLst>
                    <a:ext uri="{A12FA001-AC4F-418D-AE19-62706E023703}">
                      <ahyp:hlinkClr xmlns:ahyp="http://schemas.microsoft.com/office/drawing/2018/hyperlinkcolor" val="tx"/>
                    </a:ext>
                  </a:extLst>
                </a:hlinkClick>
              </a:rPr>
              <a:t>No restrictions</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6: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7: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8: Image from </a:t>
            </a:r>
            <a:r>
              <a:rPr lang="en" sz="1200" u="sng">
                <a:solidFill>
                  <a:srgbClr val="FFFFFF"/>
                </a:solidFill>
                <a:latin typeface="Raleway Medium"/>
                <a:ea typeface="Raleway Medium"/>
                <a:cs typeface="Raleway Medium"/>
                <a:sym typeface="Raleway Medium"/>
                <a:hlinkClick r:id="rId7">
                  <a:extLst>
                    <a:ext uri="{A12FA001-AC4F-418D-AE19-62706E023703}">
                      <ahyp:hlinkClr xmlns:ahyp="http://schemas.microsoft.com/office/drawing/2018/hyperlinkcolor" val="tx"/>
                    </a:ext>
                  </a:extLst>
                </a:hlinkClick>
              </a:rPr>
              <a:t>"The First Telegraph Message and Its Author"</a:t>
            </a:r>
            <a:r>
              <a:rPr lang="en" sz="1200">
                <a:solidFill>
                  <a:srgbClr val="FFFFFF"/>
                </a:solidFill>
                <a:latin typeface="Raleway Medium"/>
                <a:ea typeface="Raleway Medium"/>
                <a:cs typeface="Raleway Medium"/>
                <a:sym typeface="Raleway Medium"/>
              </a:rPr>
              <a:t> from The Electrical Engineer, August 19, 1891.</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9: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10: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11: </a:t>
            </a:r>
            <a:r>
              <a:rPr lang="en" sz="1200" u="sng">
                <a:solidFill>
                  <a:srgbClr val="FFFFFF"/>
                </a:solidFill>
                <a:latin typeface="Raleway Medium"/>
                <a:ea typeface="Raleway Medium"/>
                <a:cs typeface="Raleway Medium"/>
                <a:sym typeface="Raleway Medium"/>
                <a:hlinkClick r:id="rId8">
                  <a:extLst>
                    <a:ext uri="{A12FA001-AC4F-418D-AE19-62706E023703}">
                      <ahyp:hlinkClr xmlns:ahyp="http://schemas.microsoft.com/office/drawing/2018/hyperlinkcolor" val="tx"/>
                    </a:ext>
                  </a:extLst>
                </a:hlinkClick>
              </a:rPr>
              <a:t>Wikimedia Commons, Majlis Research Center. Etela’t Newspaper</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12:</a:t>
            </a:r>
            <a:r>
              <a:rPr lang="en" sz="1200">
                <a:solidFill>
                  <a:srgbClr val="FFFFFF"/>
                </a:solidFill>
                <a:uFill>
                  <a:noFill/>
                </a:u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Shahre Farang Website</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13:</a:t>
            </a:r>
            <a:r>
              <a:rPr lang="en" sz="1200">
                <a:solidFill>
                  <a:srgbClr val="FFFFFF"/>
                </a:solidFill>
                <a:uFill>
                  <a:noFill/>
                </a:u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Bahá'í Historical Facts</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14: Bahá’í Media Bank, Copyright © Bahá’í International Community.</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15: © Livius.org | Jona Lendering. Used with permission.</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16: Map by Violetta Zein; Original map: 1850 map of Persia, Arabia and Afghanistan by Samuel Augustus Mitchell. </a:t>
            </a:r>
            <a:r>
              <a:rPr lang="en" sz="1200" u="sng">
                <a:solidFill>
                  <a:srgbClr val="FFFFFF"/>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Wikimedia Commons</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17: First image: Bahá’í Media Bank, Copyright © Bahá’í International Community.; Second image:</a:t>
            </a:r>
            <a:r>
              <a:rPr lang="en" sz="1200">
                <a:solidFill>
                  <a:srgbClr val="FFFFFF"/>
                </a:solidFill>
                <a:uFill>
                  <a:noFill/>
                </a:u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The Life of Bahá'u'lláh: A Photographic Narrative Website</a:t>
            </a:r>
            <a:r>
              <a:rPr lang="en" sz="1200">
                <a:solidFill>
                  <a:srgbClr val="FFFFFF"/>
                </a:solidFill>
                <a:latin typeface="Raleway Medium"/>
                <a:ea typeface="Raleway Medium"/>
                <a:cs typeface="Raleway Medium"/>
                <a:sym typeface="Raleway Medium"/>
              </a:rPr>
              <a:t>. Photo Credit: Ted Cardell, 1952.</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18: Left image:</a:t>
            </a:r>
            <a:r>
              <a:rPr lang="en" sz="1200">
                <a:solidFill>
                  <a:srgbClr val="FFFFFF"/>
                </a:solidFill>
                <a:uFill>
                  <a:noFill/>
                </a:u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Old Iraqi Pictures Twitter Account</a:t>
            </a:r>
            <a:r>
              <a:rPr lang="en" sz="1200">
                <a:solidFill>
                  <a:srgbClr val="FFFFFF"/>
                </a:solidFill>
                <a:latin typeface="Raleway Medium"/>
                <a:ea typeface="Raleway Medium"/>
                <a:cs typeface="Raleway Medium"/>
                <a:sym typeface="Raleway Medium"/>
              </a:rPr>
              <a:t>. Right image:</a:t>
            </a:r>
            <a:r>
              <a:rPr lang="en" sz="1200">
                <a:solidFill>
                  <a:srgbClr val="FFFFFF"/>
                </a:solidFill>
                <a:uFill>
                  <a:noFill/>
                </a:u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 </a:t>
            </a:r>
            <a:r>
              <a:rPr lang="en" sz="1200" u="sng">
                <a:solidFill>
                  <a:srgbClr val="FFFFFF"/>
                </a:solid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Folktales of Iraq</a:t>
            </a:r>
            <a:r>
              <a:rPr lang="en" sz="1200">
                <a:solidFill>
                  <a:srgbClr val="FFFFFF"/>
                </a:solidFill>
                <a:latin typeface="Raleway Medium"/>
                <a:ea typeface="Raleway Medium"/>
                <a:cs typeface="Raleway Medium"/>
                <a:sym typeface="Raleway Medium"/>
              </a:rPr>
              <a:t> by E. S. Stevens, Arnold Wilson</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19:  </a:t>
            </a:r>
            <a:r>
              <a:rPr lang="en" sz="1200" u="sng">
                <a:solidFill>
                  <a:srgbClr val="FFFFFF"/>
                </a:solidFill>
                <a:latin typeface="Raleway Medium"/>
                <a:ea typeface="Raleway Medium"/>
                <a:cs typeface="Raleway Medium"/>
                <a:sym typeface="Raleway Medium"/>
                <a:hlinkClick r:id="rId14">
                  <a:extLst>
                    <a:ext uri="{A12FA001-AC4F-418D-AE19-62706E023703}">
                      <ahyp:hlinkClr xmlns:ahyp="http://schemas.microsoft.com/office/drawing/2018/hyperlinkcolor" val="tx"/>
                    </a:ext>
                  </a:extLst>
                </a:hlinkClick>
              </a:rPr>
              <a:t>Wikimedia Commons</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20: Photograph by D. Michaïlides, courtesy of Istanbul Üniversitesi, </a:t>
            </a:r>
            <a:r>
              <a:rPr lang="en" sz="1200" u="sng">
                <a:solidFill>
                  <a:srgbClr val="FFFFFF"/>
                </a:solid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Nadir Eserler Kütüphanesi</a:t>
            </a:r>
            <a:r>
              <a:rPr lang="en" sz="1200">
                <a:solidFill>
                  <a:srgbClr val="FFFFFF"/>
                </a:solidFill>
                <a:latin typeface="Raleway Medium"/>
                <a:ea typeface="Raleway Medium"/>
                <a:cs typeface="Raleway Medium"/>
                <a:sym typeface="Raleway Medium"/>
              </a:rPr>
              <a:t>.</a:t>
            </a:r>
            <a:endParaRPr sz="12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200">
                <a:solidFill>
                  <a:srgbClr val="FFFFFF"/>
                </a:solidFill>
                <a:latin typeface="Raleway Medium"/>
                <a:ea typeface="Raleway Medium"/>
                <a:cs typeface="Raleway Medium"/>
                <a:sym typeface="Raleway Medium"/>
              </a:rPr>
              <a:t>Slide 21: Map by Violetta Zein. Original map: 1860 map of Persia, Turkey in Asia, Afghanistan, and Beloochistan by Samuel Augustus Mitchell. </a:t>
            </a:r>
            <a:r>
              <a:rPr lang="en" sz="1200" u="sng">
                <a:solidFill>
                  <a:srgbClr val="FFFFFF"/>
                </a:solidFill>
                <a:latin typeface="Raleway Medium"/>
                <a:ea typeface="Raleway Medium"/>
                <a:cs typeface="Raleway Medium"/>
                <a:sym typeface="Raleway Medium"/>
                <a:hlinkClick r:id="rId16">
                  <a:extLst>
                    <a:ext uri="{A12FA001-AC4F-418D-AE19-62706E023703}">
                      <ahyp:hlinkClr xmlns:ahyp="http://schemas.microsoft.com/office/drawing/2018/hyperlinkcolor" val="tx"/>
                    </a:ext>
                  </a:extLst>
                </a:hlinkClick>
              </a:rPr>
              <a:t>Wikimedia Commons</a:t>
            </a:r>
            <a:r>
              <a:rPr lang="en" sz="1200">
                <a:solidFill>
                  <a:srgbClr val="FFFFFF"/>
                </a:solidFill>
                <a:latin typeface="Raleway Medium"/>
                <a:ea typeface="Raleway Medium"/>
                <a:cs typeface="Raleway Medium"/>
                <a:sym typeface="Raleway Medium"/>
              </a:rPr>
              <a:t>.</a:t>
            </a:r>
            <a:endParaRPr sz="1800">
              <a:solidFill>
                <a:srgbClr val="FFFFFF"/>
              </a:solidFill>
              <a:latin typeface="Raleway Medium"/>
              <a:ea typeface="Raleway Medium"/>
              <a:cs typeface="Raleway Medium"/>
              <a:sym typeface="Raleway Medium"/>
            </a:endParaRPr>
          </a:p>
        </p:txBody>
      </p:sp>
      <p:sp>
        <p:nvSpPr>
          <p:cNvPr id="661" name="Google Shape;661;p121"/>
          <p:cNvSpPr txBox="1"/>
          <p:nvPr/>
        </p:nvSpPr>
        <p:spPr>
          <a:xfrm>
            <a:off x="1658850" y="1986750"/>
            <a:ext cx="5826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rgbClr val="FFFFFF"/>
                </a:solidFill>
                <a:latin typeface="Playfair Display SC"/>
                <a:ea typeface="Playfair Display SC"/>
                <a:cs typeface="Playfair Display SC"/>
                <a:sym typeface="Playfair Display SC"/>
              </a:rPr>
              <a:t>Crédits photos</a:t>
            </a:r>
            <a:endParaRPr sz="2600">
              <a:solidFill>
                <a:srgbClr val="FFFFFF"/>
              </a:solidFill>
              <a:latin typeface="Playfair Display SC"/>
              <a:ea typeface="Playfair Display SC"/>
              <a:cs typeface="Playfair Display SC"/>
              <a:sym typeface="Playfair Display SC"/>
            </a:endParaRPr>
          </a:p>
        </p:txBody>
      </p:sp>
      <p:sp>
        <p:nvSpPr>
          <p:cNvPr id="662" name="Google Shape;662;p121"/>
          <p:cNvSpPr txBox="1"/>
          <p:nvPr/>
        </p:nvSpPr>
        <p:spPr>
          <a:xfrm>
            <a:off x="1658850" y="215646"/>
            <a:ext cx="5826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rgbClr val="FFFFFF"/>
                </a:solidFill>
                <a:latin typeface="Playfair Display SC"/>
                <a:ea typeface="Playfair Display SC"/>
                <a:cs typeface="Playfair Display SC"/>
                <a:sym typeface="Playfair Display SC"/>
              </a:rPr>
              <a:t>Crédits du diaporama</a:t>
            </a:r>
            <a:endParaRPr sz="2600">
              <a:solidFill>
                <a:srgbClr val="FFFFFF"/>
              </a:solidFill>
              <a:latin typeface="Playfair Display SC"/>
              <a:ea typeface="Playfair Display SC"/>
              <a:cs typeface="Playfair Display SC"/>
              <a:sym typeface="Playfair Display SC"/>
            </a:endParaRPr>
          </a:p>
        </p:txBody>
      </p:sp>
      <p:sp>
        <p:nvSpPr>
          <p:cNvPr id="663" name="Google Shape;663;p121"/>
          <p:cNvSpPr txBox="1"/>
          <p:nvPr/>
        </p:nvSpPr>
        <p:spPr>
          <a:xfrm>
            <a:off x="311700" y="936378"/>
            <a:ext cx="8520600" cy="1104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1100">
                <a:solidFill>
                  <a:srgbClr val="FFFFFF"/>
                </a:solidFill>
                <a:latin typeface="Raleway Medium"/>
                <a:ea typeface="Raleway Medium"/>
                <a:cs typeface="Raleway Medium"/>
                <a:sym typeface="Raleway Medium"/>
              </a:rPr>
              <a:t>Diaporama conçu par Violetta Zein, adapté de la chronologie en ligne </a:t>
            </a:r>
            <a:r>
              <a:rPr lang="en" sz="1100" i="1" u="sng">
                <a:solidFill>
                  <a:srgbClr val="AE6214"/>
                </a:solid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The Extraordinary Life of ‘Abdu’l-Bahá</a:t>
            </a:r>
            <a:r>
              <a:rPr lang="en" sz="1100">
                <a:solidFill>
                  <a:srgbClr val="FFFFFF"/>
                </a:solidFill>
                <a:latin typeface="Raleway Medium"/>
                <a:ea typeface="Raleway Medium"/>
                <a:cs typeface="Raleway Medium"/>
                <a:sym typeface="Raleway Medium"/>
              </a:rPr>
              <a:t> qu'elle a créé </a:t>
            </a:r>
            <a:endParaRPr sz="11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100">
                <a:solidFill>
                  <a:srgbClr val="FFFFFF"/>
                </a:solidFill>
                <a:latin typeface="Raleway Medium"/>
                <a:ea typeface="Raleway Medium"/>
                <a:cs typeface="Raleway Medium"/>
                <a:sym typeface="Raleway Medium"/>
              </a:rPr>
              <a:t>pour </a:t>
            </a:r>
            <a:r>
              <a:rPr lang="en" sz="1100" u="sng">
                <a:solidFill>
                  <a:srgbClr val="AE6214"/>
                </a:solidFill>
                <a:latin typeface="Raleway Medium"/>
                <a:ea typeface="Raleway Medium"/>
                <a:cs typeface="Raleway Medium"/>
                <a:sym typeface="Raleway Medium"/>
                <a:hlinkClick r:id="rId18">
                  <a:extLst>
                    <a:ext uri="{A12FA001-AC4F-418D-AE19-62706E023703}">
                      <ahyp:hlinkClr xmlns:ahyp="http://schemas.microsoft.com/office/drawing/2018/hyperlinkcolor" val="tx"/>
                    </a:ext>
                  </a:extLst>
                </a:hlinkClick>
              </a:rPr>
              <a:t>The Utterance Project</a:t>
            </a:r>
            <a:r>
              <a:rPr lang="en" sz="1100">
                <a:solidFill>
                  <a:srgbClr val="FFFFFF"/>
                </a:solidFill>
                <a:latin typeface="Raleway Medium"/>
                <a:ea typeface="Raleway Medium"/>
                <a:cs typeface="Raleway Medium"/>
                <a:sym typeface="Raleway Medium"/>
              </a:rPr>
              <a:t> l'occasion du centenaire de l'Ascension de 'Abdu'l-Bahá.</a:t>
            </a:r>
            <a:endParaRPr sz="11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endParaRPr sz="1100">
              <a:solidFill>
                <a:srgbClr val="FFFFFF"/>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100">
                <a:solidFill>
                  <a:srgbClr val="FFFFFF"/>
                </a:solidFill>
                <a:latin typeface="Raleway Medium"/>
                <a:ea typeface="Raleway Medium"/>
                <a:cs typeface="Raleway Medium"/>
                <a:sym typeface="Raleway Medium"/>
              </a:rPr>
              <a:t>Merci à Joe Paczkowski, Michael V. Day, Ismael Velasco, Mona Grieser et Rob Stauffer pour leurs suggestions d'amélioration, et merci à Rochan Mavaddat et Edeltraut Kahl pour la révision de la version française.</a:t>
            </a:r>
            <a:endParaRPr sz="1100">
              <a:solidFill>
                <a:srgbClr val="FFFFFF"/>
              </a:solidFill>
              <a:latin typeface="Raleway Medium"/>
              <a:ea typeface="Raleway Medium"/>
              <a:cs typeface="Raleway Medium"/>
              <a:sym typeface="Raleway Medium"/>
            </a:endParaRPr>
          </a:p>
        </p:txBody>
      </p:sp>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3"/>
          <p:cNvSpPr/>
          <p:nvPr/>
        </p:nvSpPr>
        <p:spPr>
          <a:xfrm>
            <a:off x="0" y="0"/>
            <a:ext cx="9144000" cy="12477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200">
                <a:solidFill>
                  <a:srgbClr val="F1EBE6"/>
                </a:solidFill>
                <a:latin typeface="Playfair Display"/>
                <a:ea typeface="Playfair Display"/>
                <a:cs typeface="Playfair Display"/>
                <a:sym typeface="Playfair Display"/>
              </a:rPr>
              <a:t>Après une tentative ratée d'attentat à la vie du Sháh par des Bábís devenus furieux par le Martyre du Báb, les représailles sont sévères. Baháu'lláh, le fils de ministre devenu l'un des membres les plus éminents de la communauté bábíe, est particulièrement attaqué : Il est torturé par des bastonnades, il est amené pieds nus à Téhéran, enchaîné et emprisonné, tandis que son épouse Navváb et ses enfants, désormais totalement démunis, luttent pour survivre tout en s'inquiétant du sort de Baháu'lláh. (La photo montre l’exemple d’une bastonnade sur la plante des pieds d’un condamné).</a:t>
            </a:r>
            <a:endParaRPr sz="1200">
              <a:solidFill>
                <a:srgbClr val="F1EBE6"/>
              </a:solidFill>
              <a:latin typeface="Playfair Display"/>
              <a:ea typeface="Playfair Display"/>
              <a:cs typeface="Playfair Display"/>
              <a:sym typeface="Playfair Display"/>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7"/>
        <p:cNvGrpSpPr/>
        <p:nvPr/>
      </p:nvGrpSpPr>
      <p:grpSpPr>
        <a:xfrm>
          <a:off x="0" y="0"/>
          <a:ext cx="0" cy="0"/>
          <a:chOff x="0" y="0"/>
          <a:chExt cx="0" cy="0"/>
        </a:xfrm>
      </p:grpSpPr>
      <p:sp>
        <p:nvSpPr>
          <p:cNvPr id="668" name="Google Shape;668;p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69" name="Google Shape;669;p122"/>
          <p:cNvSpPr txBox="1">
            <a:spLocks noGrp="1"/>
          </p:cNvSpPr>
          <p:nvPr>
            <p:ph type="body" idx="1"/>
          </p:nvPr>
        </p:nvSpPr>
        <p:spPr>
          <a:xfrm>
            <a:off x="311700" y="306300"/>
            <a:ext cx="8520600" cy="46833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Clr>
                <a:schemeClr val="dk1"/>
              </a:buClr>
              <a:buSzPct val="91666"/>
              <a:buFont typeface="Arial"/>
              <a:buNone/>
            </a:pPr>
            <a:r>
              <a:rPr lang="en" sz="1200">
                <a:solidFill>
                  <a:schemeClr val="lt1"/>
                </a:solidFill>
                <a:latin typeface="Raleway Medium"/>
                <a:ea typeface="Raleway Medium"/>
                <a:cs typeface="Raleway Medium"/>
                <a:sym typeface="Raleway Medium"/>
              </a:rPr>
              <a:t>Slide 22:</a:t>
            </a:r>
            <a:r>
              <a:rPr lang="en" sz="1200">
                <a:solidFill>
                  <a:schemeClr val="lt1"/>
                </a:solidFill>
                <a:uFill>
                  <a:noFill/>
                </a:u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The Dawn-Breakers</a:t>
            </a:r>
            <a:r>
              <a:rPr lang="en" sz="1200">
                <a:solidFill>
                  <a:schemeClr val="lt1"/>
                </a:solidFill>
                <a:latin typeface="Raleway Medium"/>
                <a:ea typeface="Raleway Medium"/>
                <a:cs typeface="Raleway Medium"/>
                <a:sym typeface="Raleway Medium"/>
              </a:rPr>
              <a:t>. </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ct val="91666"/>
              <a:buFont typeface="Arial"/>
              <a:buNone/>
            </a:pPr>
            <a:r>
              <a:rPr lang="en" sz="1200">
                <a:solidFill>
                  <a:schemeClr val="lt1"/>
                </a:solidFill>
                <a:latin typeface="Raleway Medium"/>
                <a:ea typeface="Raleway Medium"/>
                <a:cs typeface="Raleway Medium"/>
                <a:sym typeface="Raleway Medium"/>
              </a:rPr>
              <a:t>Slide 23: Photo courtesy of Istanbul Üniversitesi, </a:t>
            </a:r>
            <a:r>
              <a:rPr lang="en" sz="1200" u="sng">
                <a:solidFill>
                  <a:schemeClr val="lt1"/>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Nadir Eserler Kütüphanesi</a:t>
            </a:r>
            <a:endParaRPr sz="1200" u="sng">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ct val="91666"/>
              <a:buFont typeface="Arial"/>
              <a:buNone/>
            </a:pPr>
            <a:r>
              <a:rPr lang="en" sz="1200">
                <a:solidFill>
                  <a:schemeClr val="lt1"/>
                </a:solidFill>
                <a:latin typeface="Raleway Medium"/>
                <a:ea typeface="Raleway Medium"/>
                <a:cs typeface="Raleway Medium"/>
                <a:sym typeface="Raleway Medium"/>
              </a:rPr>
              <a:t>Slide 24: Original graphic by Violetta Zein. Base map: 1865 map of “Turquie d’Europe” (European Turkey) by Adolphe Hippolyte Dufour. </a:t>
            </a:r>
            <a:r>
              <a:rPr lang="en" sz="1200" u="sng">
                <a:solidFill>
                  <a:schemeClr val="lt1"/>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Wikimedia Commons</a:t>
            </a:r>
            <a:endParaRPr sz="1200" u="sng">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ct val="91666"/>
              <a:buFont typeface="Arial"/>
              <a:buNone/>
            </a:pPr>
            <a:r>
              <a:rPr lang="en" sz="1200">
                <a:solidFill>
                  <a:schemeClr val="lt1"/>
                </a:solidFill>
                <a:latin typeface="Raleway Medium"/>
                <a:ea typeface="Raleway Medium"/>
                <a:cs typeface="Raleway Medium"/>
                <a:sym typeface="Raleway Medium"/>
              </a:rPr>
              <a:t>Slide 25: Photograph by D. Michaïlides, courtesy of Istanbul Üniversitesi, </a:t>
            </a:r>
            <a:r>
              <a:rPr lang="en" sz="1200" u="sng">
                <a:solidFill>
                  <a:schemeClr val="lt1"/>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Nadir Eserler Kütüphanesi</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ct val="91666"/>
              <a:buFont typeface="Arial"/>
              <a:buNone/>
            </a:pPr>
            <a:r>
              <a:rPr lang="en" sz="1200">
                <a:solidFill>
                  <a:schemeClr val="lt1"/>
                </a:solidFill>
                <a:latin typeface="Raleway Medium"/>
                <a:ea typeface="Raleway Medium"/>
                <a:cs typeface="Raleway Medium"/>
                <a:sym typeface="Raleway Medium"/>
              </a:rPr>
              <a:t>Slide 26: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27: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28: Map by Violetta Zein. Original map: 1860 map of Persia, Turkey in Asia, Afghanistan, and Beloochistan by Samuel Augustus Mitchell . </a:t>
            </a:r>
            <a:r>
              <a:rPr lang="en" sz="1200" u="sng">
                <a:solidFill>
                  <a:schemeClr val="lt1"/>
                </a:solidFill>
                <a:latin typeface="Raleway Medium"/>
                <a:ea typeface="Raleway Medium"/>
                <a:cs typeface="Raleway Medium"/>
                <a:sym typeface="Raleway Medium"/>
                <a:hlinkClick r:id="rId6">
                  <a:extLst>
                    <a:ext uri="{A12FA001-AC4F-418D-AE19-62706E023703}">
                      <ahyp:hlinkClr xmlns:ahyp="http://schemas.microsoft.com/office/drawing/2018/hyperlinkcolor" val="tx"/>
                    </a:ext>
                  </a:extLst>
                </a:hlinkClick>
              </a:rPr>
              <a:t>Wikimedia Commons</a:t>
            </a:r>
            <a:r>
              <a:rPr lang="en" sz="1200">
                <a:solidFill>
                  <a:schemeClr val="lt1"/>
                </a:solidFill>
                <a:latin typeface="Raleway Medium"/>
                <a:ea typeface="Raleway Medium"/>
                <a:cs typeface="Raleway Medium"/>
                <a:sym typeface="Raleway Medium"/>
              </a:rPr>
              <a:t>. Image of steamer:</a:t>
            </a:r>
            <a:r>
              <a:rPr lang="en" sz="1200">
                <a:solidFill>
                  <a:schemeClr val="lt1"/>
                </a:solidFill>
                <a:uFill>
                  <a:noFill/>
                </a:uFill>
                <a:latin typeface="Raleway Medium"/>
                <a:ea typeface="Raleway Medium"/>
                <a:cs typeface="Raleway Medium"/>
                <a:sym typeface="Raleway Medium"/>
                <a:hlinkClick r:id="rId7">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7">
                  <a:extLst>
                    <a:ext uri="{A12FA001-AC4F-418D-AE19-62706E023703}">
                      <ahyp:hlinkClr xmlns:ahyp="http://schemas.microsoft.com/office/drawing/2018/hyperlinkcolor" val="tx"/>
                    </a:ext>
                  </a:extLst>
                </a:hlinkClick>
              </a:rPr>
              <a:t>Wikimedia Commons</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29: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30: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31: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32: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33: Left photo: Baha'i Teachings: </a:t>
            </a:r>
            <a:r>
              <a:rPr lang="en" sz="1200" u="sng">
                <a:solidFill>
                  <a:schemeClr val="lt1"/>
                </a:solidFill>
                <a:latin typeface="Raleway Medium"/>
                <a:ea typeface="Raleway Medium"/>
                <a:cs typeface="Raleway Medium"/>
                <a:sym typeface="Raleway Medium"/>
                <a:hlinkClick r:id="rId8">
                  <a:extLst>
                    <a:ext uri="{A12FA001-AC4F-418D-AE19-62706E023703}">
                      <ahyp:hlinkClr xmlns:ahyp="http://schemas.microsoft.com/office/drawing/2018/hyperlinkcolor" val="tx"/>
                    </a:ext>
                  </a:extLst>
                </a:hlinkClick>
              </a:rPr>
              <a:t>Sacrifice and The Book of Laws</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Center photo: Bahá’í Media Bank, Copyright © Bahá’í International Community. Right photo: Photo by Caroline Lüdecke from the website </a:t>
            </a:r>
            <a:r>
              <a:rPr lang="en" sz="1200" u="sng">
                <a:solidFill>
                  <a:schemeClr val="lt1"/>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Bahá'í Chronicles.</a:t>
            </a:r>
            <a:endParaRPr sz="1200" u="sng">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34: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35: First image: Bahá’í Media Bank, Copyright © Bahá’í International Community.; Second image: Bernard Dichter, early 1900s. </a:t>
            </a:r>
            <a:r>
              <a:rPr lang="en" sz="1200" u="sng">
                <a:solidFill>
                  <a:schemeClr val="lt1"/>
                </a:solid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The Life of Bahá'u'lláh: A Photographic Narrative</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36:</a:t>
            </a:r>
            <a:r>
              <a:rPr lang="en" sz="1200">
                <a:solidFill>
                  <a:schemeClr val="lt1"/>
                </a:solidFill>
                <a:uFill>
                  <a:noFill/>
                </a:u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Adib Taherzadeh: Revelation of Bahá'u'lláh Volume III</a:t>
            </a:r>
            <a:endParaRPr sz="1200" u="sng">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37: Left image: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Right image:</a:t>
            </a:r>
            <a:r>
              <a:rPr lang="en" sz="1200">
                <a:solidFill>
                  <a:schemeClr val="lt1"/>
                </a:solidFill>
                <a:uFill>
                  <a:noFill/>
                </a:u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State of Israel</a:t>
            </a:r>
            <a:r>
              <a:rPr lang="en" sz="1200">
                <a:solidFill>
                  <a:schemeClr val="lt1"/>
                </a:solidFill>
                <a:latin typeface="Raleway Medium"/>
                <a:ea typeface="Raleway Medium"/>
                <a:cs typeface="Raleway Medium"/>
                <a:sym typeface="Raleway Medium"/>
              </a:rPr>
              <a:t>. </a:t>
            </a:r>
            <a:r>
              <a:rPr lang="en" sz="1200" u="sng">
                <a:solidFill>
                  <a:schemeClr val="lt1"/>
                </a:solid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Wikimedia Commons</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38: A Crown of Beauty: The Bahá'í Faith &amp; The Holy Land, by Eunice Braun &amp; Hugh Chance, George Ronald.</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39: A Crown of Beauty: The Bahá'í Faith &amp; The Holy Land, by Eunice Braun &amp; Hugh Chance, George Ronald.</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40: All three images: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41: Left image: .F. Jarvis, publishers. </a:t>
            </a:r>
            <a:r>
              <a:rPr lang="en" sz="1200" u="sng">
                <a:solidFill>
                  <a:schemeClr val="lt1"/>
                </a:solidFill>
                <a:latin typeface="Raleway Medium"/>
                <a:ea typeface="Raleway Medium"/>
                <a:cs typeface="Raleway Medium"/>
                <a:sym typeface="Raleway Medium"/>
                <a:hlinkClick r:id="rId14">
                  <a:extLst>
                    <a:ext uri="{A12FA001-AC4F-418D-AE19-62706E023703}">
                      <ahyp:hlinkClr xmlns:ahyp="http://schemas.microsoft.com/office/drawing/2018/hyperlinkcolor" val="tx"/>
                    </a:ext>
                  </a:extLst>
                </a:hlinkClick>
              </a:rPr>
              <a:t>Library of Congress</a:t>
            </a:r>
            <a:r>
              <a:rPr lang="en" sz="1200">
                <a:solidFill>
                  <a:schemeClr val="lt1"/>
                </a:solidFill>
                <a:latin typeface="Raleway Medium"/>
                <a:ea typeface="Raleway Medium"/>
                <a:cs typeface="Raleway Medium"/>
                <a:sym typeface="Raleway Medium"/>
              </a:rPr>
              <a:t>. Top right image:</a:t>
            </a:r>
            <a:r>
              <a:rPr lang="en" sz="1200">
                <a:solidFill>
                  <a:schemeClr val="lt1"/>
                </a:solidFill>
                <a:uFill>
                  <a:noFill/>
                </a:u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Days of Palestine</a:t>
            </a:r>
            <a:r>
              <a:rPr lang="en" sz="1200">
                <a:solidFill>
                  <a:schemeClr val="lt1"/>
                </a:solidFill>
                <a:latin typeface="Raleway Medium"/>
                <a:ea typeface="Raleway Medium"/>
                <a:cs typeface="Raleway Medium"/>
                <a:sym typeface="Raleway Medium"/>
              </a:rPr>
              <a:t>. Bottom right image:</a:t>
            </a:r>
            <a:r>
              <a:rPr lang="en" sz="1200">
                <a:solidFill>
                  <a:schemeClr val="lt1"/>
                </a:solidFill>
                <a:uFill>
                  <a:noFill/>
                </a:uFill>
                <a:latin typeface="Raleway Medium"/>
                <a:ea typeface="Raleway Medium"/>
                <a:cs typeface="Raleway Medium"/>
                <a:sym typeface="Raleway Medium"/>
                <a:hlinkClick r:id="rId16">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6">
                  <a:extLst>
                    <a:ext uri="{A12FA001-AC4F-418D-AE19-62706E023703}">
                      <ahyp:hlinkClr xmlns:ahyp="http://schemas.microsoft.com/office/drawing/2018/hyperlinkcolor" val="tx"/>
                    </a:ext>
                  </a:extLst>
                </a:hlinkClick>
              </a:rPr>
              <a:t>Worldwide Community of Baha'u'llah</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42: Old Beirut Blog (website closed). Accessed 2021/01/09.</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43: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44: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45: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46: Bahá’í Media Bank,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47: Images for numbers 1, 2, and 3 are attributed under slides 48, 50 and 52, respectively.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48:</a:t>
            </a:r>
            <a:r>
              <a:rPr lang="en" sz="1200">
                <a:solidFill>
                  <a:schemeClr val="lt1"/>
                </a:solidFill>
                <a:uFill>
                  <a:noFill/>
                </a:u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Bahaipedia</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49: Left image:</a:t>
            </a:r>
            <a:r>
              <a:rPr lang="en" sz="1200">
                <a:solidFill>
                  <a:schemeClr val="lt1"/>
                </a:solidFill>
                <a:uFill>
                  <a:noFill/>
                </a:uFill>
                <a:latin typeface="Raleway Medium"/>
                <a:ea typeface="Raleway Medium"/>
                <a:cs typeface="Raleway Medium"/>
                <a:sym typeface="Raleway Medium"/>
                <a:hlinkClick r:id="rId18">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8">
                  <a:extLst>
                    <a:ext uri="{A12FA001-AC4F-418D-AE19-62706E023703}">
                      <ahyp:hlinkClr xmlns:ahyp="http://schemas.microsoft.com/office/drawing/2018/hyperlinkcolor" val="tx"/>
                    </a:ext>
                  </a:extLst>
                </a:hlinkClick>
              </a:rPr>
              <a:t>Brilliant Star Magazine</a:t>
            </a:r>
            <a:r>
              <a:rPr lang="en" sz="1200">
                <a:solidFill>
                  <a:schemeClr val="lt1"/>
                </a:solidFill>
                <a:latin typeface="Raleway Medium"/>
                <a:ea typeface="Raleway Medium"/>
                <a:cs typeface="Raleway Medium"/>
                <a:sym typeface="Raleway Medium"/>
              </a:rPr>
              <a:t>. Center image:</a:t>
            </a:r>
            <a:r>
              <a:rPr lang="en" sz="1200">
                <a:solidFill>
                  <a:schemeClr val="lt1"/>
                </a:solidFill>
                <a:uFill>
                  <a:noFill/>
                </a:uFill>
                <a:latin typeface="Raleway Medium"/>
                <a:ea typeface="Raleway Medium"/>
                <a:cs typeface="Raleway Medium"/>
                <a:sym typeface="Raleway Medium"/>
                <a:hlinkClick r:id="rId19">
                  <a:extLst>
                    <a:ext uri="{A12FA001-AC4F-418D-AE19-62706E023703}">
                      <ahyp:hlinkClr xmlns:ahyp="http://schemas.microsoft.com/office/drawing/2018/hyperlinkcolor" val="tx"/>
                    </a:ext>
                  </a:extLst>
                </a:hlinkClick>
              </a:rPr>
              <a:t> </a:t>
            </a:r>
            <a:r>
              <a:rPr lang="en" sz="1200">
                <a:solidFill>
                  <a:schemeClr val="lt1"/>
                </a:solidFill>
                <a:latin typeface="Raleway Medium"/>
                <a:ea typeface="Raleway Medium"/>
                <a:cs typeface="Raleway Medium"/>
                <a:sym typeface="Raleway Medium"/>
              </a:rPr>
              <a:t>from the film Exemplar, Copyright © Bahá’í International Community.</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Bottom right image:</a:t>
            </a:r>
            <a:r>
              <a:rPr lang="en" sz="1200">
                <a:solidFill>
                  <a:schemeClr val="lt1"/>
                </a:solidFill>
                <a:uFill>
                  <a:noFill/>
                </a:u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Bahaipedia</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50:</a:t>
            </a:r>
            <a:r>
              <a:rPr lang="en" sz="1200">
                <a:solidFill>
                  <a:schemeClr val="lt1"/>
                </a:solidFill>
                <a:uFill>
                  <a:noFill/>
                </a:u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 Báhá'i Glossary</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51: Top row, left to right, First image:</a:t>
            </a:r>
            <a:r>
              <a:rPr lang="en" sz="1200">
                <a:solidFill>
                  <a:schemeClr val="lt1"/>
                </a:solidFill>
                <a:uFill>
                  <a:noFill/>
                </a:uFill>
                <a:latin typeface="Raleway Medium"/>
                <a:ea typeface="Raleway Medium"/>
                <a:cs typeface="Raleway Medium"/>
                <a:sym typeface="Raleway Medium"/>
                <a:hlinkClick r:id="rId21">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21">
                  <a:extLst>
                    <a:ext uri="{A12FA001-AC4F-418D-AE19-62706E023703}">
                      <ahyp:hlinkClr xmlns:ahyp="http://schemas.microsoft.com/office/drawing/2018/hyperlinkcolor" val="tx"/>
                    </a:ext>
                  </a:extLst>
                </a:hlinkClick>
              </a:rPr>
              <a:t>Baha'i Blog</a:t>
            </a:r>
            <a:r>
              <a:rPr lang="en" sz="1200">
                <a:solidFill>
                  <a:schemeClr val="lt1"/>
                </a:solidFill>
                <a:latin typeface="Raleway Medium"/>
                <a:ea typeface="Raleway Medium"/>
                <a:cs typeface="Raleway Medium"/>
                <a:sym typeface="Raleway Medium"/>
              </a:rPr>
              <a:t>. Second image:</a:t>
            </a:r>
            <a:r>
              <a:rPr lang="en" sz="1200">
                <a:solidFill>
                  <a:schemeClr val="lt1"/>
                </a:solidFill>
                <a:uFill>
                  <a:noFill/>
                </a:u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 Báhá'i Glossary</a:t>
            </a:r>
            <a:r>
              <a:rPr lang="en" sz="1200">
                <a:solidFill>
                  <a:schemeClr val="lt1"/>
                </a:solidFill>
                <a:latin typeface="Raleway Medium"/>
                <a:ea typeface="Raleway Medium"/>
                <a:cs typeface="Raleway Medium"/>
                <a:sym typeface="Raleway Medium"/>
              </a:rPr>
              <a:t>. Third Image:</a:t>
            </a:r>
            <a:r>
              <a:rPr lang="en" sz="1200">
                <a:solidFill>
                  <a:schemeClr val="lt1"/>
                </a:solidFill>
                <a:uFill>
                  <a:noFill/>
                </a:u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 Báhá'i Glossary</a:t>
            </a:r>
            <a:r>
              <a:rPr lang="en" sz="1200">
                <a:solidFill>
                  <a:schemeClr val="lt1"/>
                </a:solidFill>
                <a:latin typeface="Raleway Medium"/>
                <a:ea typeface="Raleway Medium"/>
                <a:cs typeface="Raleway Medium"/>
                <a:sym typeface="Raleway Medium"/>
              </a:rPr>
              <a:t>. Fourth Image:</a:t>
            </a:r>
            <a:r>
              <a:rPr lang="en" sz="1200">
                <a:solidFill>
                  <a:schemeClr val="lt1"/>
                </a:solidFill>
                <a:uFill>
                  <a:noFill/>
                </a:u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 Báhá'i Glossary</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Bottom Left image:</a:t>
            </a:r>
            <a:r>
              <a:rPr lang="en" sz="1200">
                <a:solidFill>
                  <a:schemeClr val="lt1"/>
                </a:solidFill>
                <a:uFill>
                  <a:noFill/>
                </a:uFill>
                <a:latin typeface="Raleway Medium"/>
                <a:ea typeface="Raleway Medium"/>
                <a:cs typeface="Raleway Medium"/>
                <a:sym typeface="Raleway Medium"/>
                <a:hlinkClick r:id="rId22">
                  <a:extLst>
                    <a:ext uri="{A12FA001-AC4F-418D-AE19-62706E023703}">
                      <ahyp:hlinkClr xmlns:ahyp="http://schemas.microsoft.com/office/drawing/2018/hyperlinkcolor" val="tx"/>
                    </a:ext>
                  </a:extLst>
                </a:hlinkClick>
              </a:rPr>
              <a:t> </a:t>
            </a:r>
            <a:r>
              <a:rPr lang="en" sz="1200" u="sng">
                <a:solidFill>
                  <a:schemeClr val="lt1"/>
                </a:solidFill>
                <a:latin typeface="Raleway Medium"/>
                <a:ea typeface="Raleway Medium"/>
                <a:cs typeface="Raleway Medium"/>
                <a:sym typeface="Raleway Medium"/>
                <a:hlinkClick r:id="rId22">
                  <a:extLst>
                    <a:ext uri="{A12FA001-AC4F-418D-AE19-62706E023703}">
                      <ahyp:hlinkClr xmlns:ahyp="http://schemas.microsoft.com/office/drawing/2018/hyperlinkcolor" val="tx"/>
                    </a:ext>
                  </a:extLst>
                </a:hlinkClick>
              </a:rPr>
              <a:t>Worldwide Community of Baha'u'llah</a:t>
            </a:r>
            <a:r>
              <a:rPr lang="en" sz="1200">
                <a:solidFill>
                  <a:schemeClr val="lt1"/>
                </a:solidFill>
                <a:latin typeface="Raleway Medium"/>
                <a:ea typeface="Raleway Medium"/>
                <a:cs typeface="Raleway Medium"/>
                <a:sym typeface="Raleway Medium"/>
              </a:rPr>
              <a:t>.</a:t>
            </a:r>
            <a:endParaRPr sz="12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1200">
                <a:solidFill>
                  <a:schemeClr val="lt1"/>
                </a:solidFill>
                <a:latin typeface="Raleway Medium"/>
                <a:ea typeface="Raleway Medium"/>
                <a:cs typeface="Raleway Medium"/>
                <a:sym typeface="Raleway Medium"/>
              </a:rPr>
              <a:t>Slide 52: Bahá’í Media Bank, Copyright © Bahá’í International Community.</a:t>
            </a:r>
            <a:endParaRPr sz="1200">
              <a:solidFill>
                <a:schemeClr val="lt1"/>
              </a:solidFill>
              <a:latin typeface="Raleway Medium"/>
              <a:ea typeface="Raleway Medium"/>
              <a:cs typeface="Raleway Medium"/>
              <a:sym typeface="Raleway Medium"/>
            </a:endParaRPr>
          </a:p>
        </p:txBody>
      </p:sp>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3"/>
        <p:cNvGrpSpPr/>
        <p:nvPr/>
      </p:nvGrpSpPr>
      <p:grpSpPr>
        <a:xfrm>
          <a:off x="0" y="0"/>
          <a:ext cx="0" cy="0"/>
          <a:chOff x="0" y="0"/>
          <a:chExt cx="0" cy="0"/>
        </a:xfrm>
      </p:grpSpPr>
      <p:sp>
        <p:nvSpPr>
          <p:cNvPr id="674" name="Google Shape;674;p1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75" name="Google Shape;675;p123"/>
          <p:cNvSpPr txBox="1">
            <a:spLocks noGrp="1"/>
          </p:cNvSpPr>
          <p:nvPr>
            <p:ph type="body" idx="1"/>
          </p:nvPr>
        </p:nvSpPr>
        <p:spPr>
          <a:xfrm>
            <a:off x="311700" y="436725"/>
            <a:ext cx="8520600" cy="4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53: Top left: Map by Violetta Zein. Original map: 1860 map of Persia, Turkey in Asia, Afghanistan, and Beloochistan by Samuel Augustus Mitchell. </a:t>
            </a:r>
            <a:r>
              <a:rPr lang="en" sz="700" u="sng">
                <a:solidFill>
                  <a:schemeClr val="lt1"/>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Top right: Bahá’í Media Bank, Copyright © Bahá’í International Community. Bottom left: Bahá’í Media Bank, Copyright © Bahá’í International Community. Bottom center: M</a:t>
            </a:r>
            <a:r>
              <a:rPr lang="en" sz="700" u="sng">
                <a:solidFill>
                  <a:schemeClr val="lt1"/>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ichael V. Day website</a:t>
            </a:r>
            <a:r>
              <a:rPr lang="en" sz="700">
                <a:solidFill>
                  <a:schemeClr val="lt1"/>
                </a:solidFill>
                <a:latin typeface="Raleway Medium"/>
                <a:ea typeface="Raleway Medium"/>
                <a:cs typeface="Raleway Medium"/>
                <a:sym typeface="Raleway Medium"/>
              </a:rPr>
              <a:t>, photograph Copyright © Bahá’í International Community. Bottom right: Bahá’í Media Bank, Copyright © Bahá’í International Community.</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54:</a:t>
            </a:r>
            <a:r>
              <a:rPr lang="en" sz="700">
                <a:solidFill>
                  <a:schemeClr val="lt1"/>
                </a:solidFill>
                <a:uFill>
                  <a:noFill/>
                </a:u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Wikimedia Commons.</a:t>
            </a:r>
            <a:endParaRPr sz="700" u="sng">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55: Adib Taherzadeh, </a:t>
            </a:r>
            <a:r>
              <a:rPr lang="en" sz="700" u="sng">
                <a:solidFill>
                  <a:schemeClr val="lt1"/>
                </a:solidFill>
                <a:latin typeface="Raleway Medium"/>
                <a:ea typeface="Raleway Medium"/>
                <a:cs typeface="Raleway Medium"/>
                <a:sym typeface="Raleway Medium"/>
                <a:hlinkClick r:id="rId6">
                  <a:extLst>
                    <a:ext uri="{A12FA001-AC4F-418D-AE19-62706E023703}">
                      <ahyp:hlinkClr xmlns:ahyp="http://schemas.microsoft.com/office/drawing/2018/hyperlinkcolor" val="tx"/>
                    </a:ext>
                  </a:extLst>
                </a:hlinkClick>
              </a:rPr>
              <a:t>The Revelation of Bahá'u'lláh, Volume 4, page 292.</a:t>
            </a:r>
            <a:endParaRPr sz="700" u="sng">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56: Left image:</a:t>
            </a:r>
            <a:r>
              <a:rPr lang="en" sz="700">
                <a:solidFill>
                  <a:schemeClr val="lt1"/>
                </a:solidFill>
                <a:uFill>
                  <a:noFill/>
                </a:uFill>
                <a:latin typeface="Raleway Medium"/>
                <a:ea typeface="Raleway Medium"/>
                <a:cs typeface="Raleway Medium"/>
                <a:sym typeface="Raleway Medium"/>
                <a:hlinkClick r:id="rId7">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7">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Collage images: Top left:</a:t>
            </a:r>
            <a:r>
              <a:rPr lang="en" sz="700">
                <a:solidFill>
                  <a:schemeClr val="lt1"/>
                </a:solidFill>
                <a:uFill>
                  <a:noFill/>
                </a:uFill>
                <a:latin typeface="Raleway Medium"/>
                <a:ea typeface="Raleway Medium"/>
                <a:cs typeface="Raleway Medium"/>
                <a:sym typeface="Raleway Medium"/>
                <a:hlinkClick r:id="rId8">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8">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Large central image:</a:t>
            </a:r>
            <a:r>
              <a:rPr lang="en" sz="700">
                <a:solidFill>
                  <a:schemeClr val="lt1"/>
                </a:solidFill>
                <a:uFill>
                  <a:noFill/>
                </a:u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Bottom right:</a:t>
            </a:r>
            <a:r>
              <a:rPr lang="en" sz="700">
                <a:solidFill>
                  <a:schemeClr val="lt1"/>
                </a:solidFill>
                <a:uFill>
                  <a:noFill/>
                </a:u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Map by Violetta Zein. Original map: 1905 Mohammedan Countries map. </a:t>
            </a:r>
            <a:r>
              <a:rPr lang="en" sz="700" u="sng">
                <a:solidFill>
                  <a:schemeClr val="lt1"/>
                </a:solid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57: All photos from</a:t>
            </a:r>
            <a:r>
              <a:rPr lang="en" sz="700">
                <a:solidFill>
                  <a:schemeClr val="lt1"/>
                </a:solidFill>
                <a:uFill>
                  <a:noFill/>
                </a:u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Baha’i Media</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58: Top, left to right: First image:</a:t>
            </a:r>
            <a:r>
              <a:rPr lang="en" sz="700">
                <a:solidFill>
                  <a:schemeClr val="lt1"/>
                </a:solidFill>
                <a:uFill>
                  <a:noFill/>
                </a:u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Second image:</a:t>
            </a:r>
            <a:r>
              <a:rPr lang="en" sz="700">
                <a:solidFill>
                  <a:schemeClr val="lt1"/>
                </a:solidFill>
                <a:uFill>
                  <a:noFill/>
                </a:uFill>
                <a:latin typeface="Raleway Medium"/>
                <a:ea typeface="Raleway Medium"/>
                <a:cs typeface="Raleway Medium"/>
                <a:sym typeface="Raleway Medium"/>
                <a:hlinkClick r:id="rId14">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4">
                  <a:extLst>
                    <a:ext uri="{A12FA001-AC4F-418D-AE19-62706E023703}">
                      <ahyp:hlinkClr xmlns:ahyp="http://schemas.microsoft.com/office/drawing/2018/hyperlinkcolor" val="tx"/>
                    </a:ext>
                  </a:extLst>
                </a:hlinkClick>
              </a:rPr>
              <a:t>Library of Congress</a:t>
            </a:r>
            <a:r>
              <a:rPr lang="en" sz="700">
                <a:solidFill>
                  <a:schemeClr val="lt1"/>
                </a:solidFill>
                <a:latin typeface="Raleway Medium"/>
                <a:ea typeface="Raleway Medium"/>
                <a:cs typeface="Raleway Medium"/>
                <a:sym typeface="Raleway Medium"/>
              </a:rPr>
              <a:t>. Third image:</a:t>
            </a:r>
            <a:r>
              <a:rPr lang="en" sz="700">
                <a:solidFill>
                  <a:schemeClr val="lt1"/>
                </a:solidFill>
                <a:uFill>
                  <a:noFill/>
                </a:u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Flickr</a:t>
            </a:r>
            <a:r>
              <a:rPr lang="en" sz="700">
                <a:solidFill>
                  <a:schemeClr val="lt1"/>
                </a:solidFill>
                <a:latin typeface="Raleway Medium"/>
                <a:ea typeface="Raleway Medium"/>
                <a:cs typeface="Raleway Medium"/>
                <a:sym typeface="Raleway Medium"/>
              </a:rPr>
              <a:t>. Bottom Left: Map by Violetta Zein. Original map: 1910 United States Bureau of Plant Industry map of Agricultural and botanical explorations in Palestine by Aaron Aaronsohn. </a:t>
            </a:r>
            <a:r>
              <a:rPr lang="en" sz="700" u="sng">
                <a:solidFill>
                  <a:schemeClr val="lt1"/>
                </a:solidFill>
                <a:latin typeface="Raleway Medium"/>
                <a:ea typeface="Raleway Medium"/>
                <a:cs typeface="Raleway Medium"/>
                <a:sym typeface="Raleway Medium"/>
                <a:hlinkClick r:id="rId16">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Bottom right:</a:t>
            </a:r>
            <a:r>
              <a:rPr lang="en" sz="700">
                <a:solidFill>
                  <a:schemeClr val="lt1"/>
                </a:solidFill>
                <a:uFill>
                  <a:noFill/>
                </a:u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7">
                  <a:extLst>
                    <a:ext uri="{A12FA001-AC4F-418D-AE19-62706E023703}">
                      <ahyp:hlinkClr xmlns:ahyp="http://schemas.microsoft.com/office/drawing/2018/hyperlinkcolor" val="tx"/>
                    </a:ext>
                  </a:extLst>
                </a:hlinkClick>
              </a:rPr>
              <a:t>Library of Congress</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59:</a:t>
            </a:r>
            <a:r>
              <a:rPr lang="en" sz="700">
                <a:solidFill>
                  <a:schemeClr val="lt1"/>
                </a:solidFill>
                <a:uFill>
                  <a:noFill/>
                </a:u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Wikimedia Commons.</a:t>
            </a:r>
            <a:endParaRPr sz="700" u="sng">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700">
                <a:solidFill>
                  <a:schemeClr val="lt1"/>
                </a:solidFill>
                <a:latin typeface="Raleway Medium"/>
                <a:ea typeface="Raleway Medium"/>
                <a:cs typeface="Raleway Medium"/>
                <a:sym typeface="Raleway Medium"/>
              </a:rPr>
              <a:t>Slide 60: Collage of newspaper articles courtesy of the National Bahá’í Archives of the United States.</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61: Collage from 27 images of The Extraordinary Life of ‘Abdu’l-Bahá,</a:t>
            </a:r>
            <a:r>
              <a:rPr lang="en" sz="700">
                <a:solidFill>
                  <a:schemeClr val="lt1"/>
                </a:solidFill>
                <a:uFill>
                  <a:noFill/>
                </a:uFill>
                <a:latin typeface="Raleway Medium"/>
                <a:ea typeface="Raleway Medium"/>
                <a:cs typeface="Raleway Medium"/>
                <a:sym typeface="Raleway Medium"/>
                <a:hlinkClick r:id="rId18">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8">
                  <a:extLst>
                    <a:ext uri="{A12FA001-AC4F-418D-AE19-62706E023703}">
                      <ahyp:hlinkClr xmlns:ahyp="http://schemas.microsoft.com/office/drawing/2018/hyperlinkcolor" val="tx"/>
                    </a:ext>
                  </a:extLst>
                </a:hlinkClick>
              </a:rPr>
              <a:t>Part V</a:t>
            </a:r>
            <a:r>
              <a:rPr lang="en" sz="700">
                <a:solidFill>
                  <a:schemeClr val="lt1"/>
                </a:solidFill>
                <a:latin typeface="Raleway Medium"/>
                <a:ea typeface="Raleway Medium"/>
                <a:cs typeface="Raleway Medium"/>
                <a:sym typeface="Raleway Medium"/>
              </a:rPr>
              <a:t>,</a:t>
            </a:r>
            <a:r>
              <a:rPr lang="en" sz="700">
                <a:solidFill>
                  <a:schemeClr val="lt1"/>
                </a:solidFill>
                <a:uFill>
                  <a:noFill/>
                </a:uFill>
                <a:latin typeface="Raleway Medium"/>
                <a:ea typeface="Raleway Medium"/>
                <a:cs typeface="Raleway Medium"/>
                <a:sym typeface="Raleway Medium"/>
                <a:hlinkClick r:id="rId19">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19">
                  <a:extLst>
                    <a:ext uri="{A12FA001-AC4F-418D-AE19-62706E023703}">
                      <ahyp:hlinkClr xmlns:ahyp="http://schemas.microsoft.com/office/drawing/2018/hyperlinkcolor" val="tx"/>
                    </a:ext>
                  </a:extLst>
                </a:hlinkClick>
              </a:rPr>
              <a:t>Part VI</a:t>
            </a:r>
            <a:r>
              <a:rPr lang="en" sz="700">
                <a:solidFill>
                  <a:schemeClr val="lt1"/>
                </a:solidFill>
                <a:latin typeface="Raleway Medium"/>
                <a:ea typeface="Raleway Medium"/>
                <a:cs typeface="Raleway Medium"/>
                <a:sym typeface="Raleway Medium"/>
              </a:rPr>
              <a:t>, and</a:t>
            </a:r>
            <a:r>
              <a:rPr lang="en" sz="700">
                <a:solidFill>
                  <a:schemeClr val="lt1"/>
                </a:solidFill>
                <a:uFill>
                  <a:noFill/>
                </a:u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Part VII</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62: Map by Violetta Zein. Original map: 1910 map entitled “The World: Colonial Possessions and Commercial Highways” Edited by Sir Adolphus William Ward and others. </a:t>
            </a:r>
            <a:r>
              <a:rPr lang="en" sz="700" u="sng">
                <a:solidFill>
                  <a:schemeClr val="lt1"/>
                </a:solidFill>
                <a:latin typeface="Raleway Medium"/>
                <a:ea typeface="Raleway Medium"/>
                <a:cs typeface="Raleway Medium"/>
                <a:sym typeface="Raleway Medium"/>
                <a:hlinkClick r:id="rId21">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63: Left image: Bahá’í Media Bank, Copyright © Bahá’í International Community.’ Top right:</a:t>
            </a:r>
            <a:r>
              <a:rPr lang="en" sz="700">
                <a:solidFill>
                  <a:schemeClr val="lt1"/>
                </a:solidFill>
                <a:uFill>
                  <a:noFill/>
                </a:uFill>
                <a:latin typeface="Raleway Medium"/>
                <a:ea typeface="Raleway Medium"/>
                <a:cs typeface="Raleway Medium"/>
                <a:sym typeface="Raleway Medium"/>
                <a:hlinkClick r:id="rId22">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2">
                  <a:extLst>
                    <a:ext uri="{A12FA001-AC4F-418D-AE19-62706E023703}">
                      <ahyp:hlinkClr xmlns:ahyp="http://schemas.microsoft.com/office/drawing/2018/hyperlinkcolor" val="tx"/>
                    </a:ext>
                  </a:extLst>
                </a:hlinkClick>
              </a:rPr>
              <a:t>Baha'i Teachings</a:t>
            </a:r>
            <a:r>
              <a:rPr lang="en" sz="700">
                <a:solidFill>
                  <a:schemeClr val="lt1"/>
                </a:solidFill>
                <a:latin typeface="Raleway Medium"/>
                <a:ea typeface="Raleway Medium"/>
                <a:cs typeface="Raleway Medium"/>
                <a:sym typeface="Raleway Medium"/>
              </a:rPr>
              <a:t>. Bottom right first image:</a:t>
            </a:r>
            <a:r>
              <a:rPr lang="en" sz="700">
                <a:solidFill>
                  <a:schemeClr val="lt1"/>
                </a:solidFill>
                <a:uFill>
                  <a:noFill/>
                </a:uFill>
                <a:latin typeface="Raleway Medium"/>
                <a:ea typeface="Raleway Medium"/>
                <a:cs typeface="Raleway Medium"/>
                <a:sym typeface="Raleway Medium"/>
                <a:hlinkClick r:id="rId23">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3">
                  <a:extLst>
                    <a:ext uri="{A12FA001-AC4F-418D-AE19-62706E023703}">
                      <ahyp:hlinkClr xmlns:ahyp="http://schemas.microsoft.com/office/drawing/2018/hyperlinkcolor" val="tx"/>
                    </a:ext>
                  </a:extLst>
                </a:hlinkClick>
              </a:rPr>
              <a:t>239 Days</a:t>
            </a:r>
            <a:r>
              <a:rPr lang="en" sz="700">
                <a:solidFill>
                  <a:schemeClr val="lt1"/>
                </a:solidFill>
                <a:latin typeface="Raleway Medium"/>
                <a:ea typeface="Raleway Medium"/>
                <a:cs typeface="Raleway Medium"/>
                <a:sym typeface="Raleway Medium"/>
              </a:rPr>
              <a:t>. Bottom right second image: United States National Bahá'í Archives. Invitation:</a:t>
            </a:r>
            <a:r>
              <a:rPr lang="en" sz="700">
                <a:solidFill>
                  <a:schemeClr val="lt1"/>
                </a:solidFill>
                <a:uFill>
                  <a:noFill/>
                </a:uFill>
                <a:latin typeface="Raleway Medium"/>
                <a:ea typeface="Raleway Medium"/>
                <a:cs typeface="Raleway Medium"/>
                <a:sym typeface="Raleway Medium"/>
                <a:hlinkClick r:id="rId24">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4">
                  <a:extLst>
                    <a:ext uri="{A12FA001-AC4F-418D-AE19-62706E023703}">
                      <ahyp:hlinkClr xmlns:ahyp="http://schemas.microsoft.com/office/drawing/2018/hyperlinkcolor" val="tx"/>
                    </a:ext>
                  </a:extLst>
                </a:hlinkClick>
              </a:rPr>
              <a:t>Baha’i Teachings</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64: Top row, left image: Photo graciously provided by the </a:t>
            </a:r>
            <a:r>
              <a:rPr lang="en" sz="700" u="sng">
                <a:solidFill>
                  <a:schemeClr val="lt1"/>
                </a:solidFill>
                <a:latin typeface="Raleway Medium"/>
                <a:ea typeface="Raleway Medium"/>
                <a:cs typeface="Raleway Medium"/>
                <a:sym typeface="Raleway Medium"/>
                <a:hlinkClick r:id="rId25">
                  <a:extLst>
                    <a:ext uri="{A12FA001-AC4F-418D-AE19-62706E023703}">
                      <ahyp:hlinkClr xmlns:ahyp="http://schemas.microsoft.com/office/drawing/2018/hyperlinkcolor" val="tx"/>
                    </a:ext>
                  </a:extLst>
                </a:hlinkClick>
              </a:rPr>
              <a:t>Bahá'ís de Picardie: Brève HIstorique des Bahá'ís de Picardie</a:t>
            </a:r>
            <a:r>
              <a:rPr lang="en" sz="700">
                <a:solidFill>
                  <a:schemeClr val="lt1"/>
                </a:solidFill>
                <a:latin typeface="Raleway Medium"/>
                <a:ea typeface="Raleway Medium"/>
                <a:cs typeface="Raleway Medium"/>
                <a:sym typeface="Raleway Medium"/>
              </a:rPr>
              <a:t>. Center image:</a:t>
            </a:r>
            <a:r>
              <a:rPr lang="en" sz="700">
                <a:solidFill>
                  <a:schemeClr val="lt1"/>
                </a:solidFill>
                <a:uFill>
                  <a:noFill/>
                </a:uFill>
                <a:latin typeface="Raleway Medium"/>
                <a:ea typeface="Raleway Medium"/>
                <a:cs typeface="Raleway Medium"/>
                <a:sym typeface="Raleway Medium"/>
                <a:hlinkClick r:id="rId26">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6">
                  <a:extLst>
                    <a:ext uri="{A12FA001-AC4F-418D-AE19-62706E023703}">
                      <ahyp:hlinkClr xmlns:ahyp="http://schemas.microsoft.com/office/drawing/2018/hyperlinkcolor" val="tx"/>
                    </a:ext>
                  </a:extLst>
                </a:hlinkClick>
              </a:rPr>
              <a:t>Library of Congress</a:t>
            </a:r>
            <a:r>
              <a:rPr lang="en" sz="700">
                <a:solidFill>
                  <a:schemeClr val="lt1"/>
                </a:solidFill>
                <a:latin typeface="Raleway Medium"/>
                <a:ea typeface="Raleway Medium"/>
                <a:cs typeface="Raleway Medium"/>
                <a:sym typeface="Raleway Medium"/>
              </a:rPr>
              <a:t>. Right image:</a:t>
            </a:r>
            <a:r>
              <a:rPr lang="en" sz="700">
                <a:solidFill>
                  <a:schemeClr val="lt1"/>
                </a:solidFill>
                <a:uFill>
                  <a:noFill/>
                </a:uFill>
                <a:latin typeface="Raleway Medium"/>
                <a:ea typeface="Raleway Medium"/>
                <a:cs typeface="Raleway Medium"/>
                <a:sym typeface="Raleway Medium"/>
                <a:hlinkClick r:id="rId27">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7">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Bottom left image:</a:t>
            </a:r>
            <a:r>
              <a:rPr lang="en" sz="700">
                <a:solidFill>
                  <a:schemeClr val="lt1"/>
                </a:solidFill>
                <a:uFill>
                  <a:noFill/>
                </a:uFill>
                <a:latin typeface="Raleway Medium"/>
                <a:ea typeface="Raleway Medium"/>
                <a:cs typeface="Raleway Medium"/>
                <a:sym typeface="Raleway Medium"/>
                <a:hlinkClick r:id="rId28">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8">
                  <a:extLst>
                    <a:ext uri="{A12FA001-AC4F-418D-AE19-62706E023703}">
                      <ahyp:hlinkClr xmlns:ahyp="http://schemas.microsoft.com/office/drawing/2018/hyperlinkcolor" val="tx"/>
                    </a:ext>
                  </a:extLst>
                </a:hlinkClick>
              </a:rPr>
              <a:t>The Cowkeeper’s Wish</a:t>
            </a:r>
            <a:r>
              <a:rPr lang="en" sz="700">
                <a:solidFill>
                  <a:schemeClr val="lt1"/>
                </a:solidFill>
                <a:latin typeface="Raleway Medium"/>
                <a:ea typeface="Raleway Medium"/>
                <a:cs typeface="Raleway Medium"/>
                <a:sym typeface="Raleway Medium"/>
              </a:rPr>
              <a:t>. Bottom right image:</a:t>
            </a:r>
            <a:r>
              <a:rPr lang="en" sz="700">
                <a:solidFill>
                  <a:schemeClr val="lt1"/>
                </a:solidFill>
                <a:uFill>
                  <a:noFill/>
                </a:uFill>
                <a:latin typeface="Raleway Medium"/>
                <a:ea typeface="Raleway Medium"/>
                <a:cs typeface="Raleway Medium"/>
                <a:sym typeface="Raleway Medium"/>
                <a:hlinkClick r:id="rId29">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9">
                  <a:extLst>
                    <a:ext uri="{A12FA001-AC4F-418D-AE19-62706E023703}">
                      <ahyp:hlinkClr xmlns:ahyp="http://schemas.microsoft.com/office/drawing/2018/hyperlinkcolor" val="tx"/>
                    </a:ext>
                  </a:extLst>
                </a:hlinkClick>
              </a:rPr>
              <a:t>Edin Photo</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65: Left image: United States National Bahá’í Archives. Top right images, Top left and bottom left: Images from the program of the Eighteenth Annual Lake Mohonk Conference on International Arbitration, front page and page 8, from</a:t>
            </a:r>
            <a:r>
              <a:rPr lang="en" sz="700">
                <a:solidFill>
                  <a:schemeClr val="lt1"/>
                </a:solidFill>
                <a:uFill>
                  <a:noFill/>
                </a:uFill>
                <a:latin typeface="Raleway Medium"/>
                <a:ea typeface="Raleway Medium"/>
                <a:cs typeface="Raleway Medium"/>
                <a:sym typeface="Raleway Medium"/>
                <a:hlinkClick r:id="rId30">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30">
                  <a:extLst>
                    <a:ext uri="{A12FA001-AC4F-418D-AE19-62706E023703}">
                      <ahyp:hlinkClr xmlns:ahyp="http://schemas.microsoft.com/office/drawing/2018/hyperlinkcolor" val="tx"/>
                    </a:ext>
                  </a:extLst>
                </a:hlinkClick>
              </a:rPr>
              <a:t>The Internet Archive</a:t>
            </a:r>
            <a:r>
              <a:rPr lang="en" sz="700">
                <a:solidFill>
                  <a:schemeClr val="lt1"/>
                </a:solidFill>
                <a:latin typeface="Raleway Medium"/>
                <a:ea typeface="Raleway Medium"/>
                <a:cs typeface="Raleway Medium"/>
                <a:sym typeface="Raleway Medium"/>
              </a:rPr>
              <a:t>. Photo of Dr. Christian Lange:</a:t>
            </a:r>
            <a:r>
              <a:rPr lang="en" sz="700">
                <a:solidFill>
                  <a:schemeClr val="lt1"/>
                </a:solidFill>
                <a:uFill>
                  <a:noFill/>
                </a:uFill>
                <a:latin typeface="Raleway Medium"/>
                <a:ea typeface="Raleway Medium"/>
                <a:cs typeface="Raleway Medium"/>
                <a:sym typeface="Raleway Medium"/>
                <a:hlinkClick r:id="rId31">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31">
                  <a:extLst>
                    <a:ext uri="{A12FA001-AC4F-418D-AE19-62706E023703}">
                      <ahyp:hlinkClr xmlns:ahyp="http://schemas.microsoft.com/office/drawing/2018/hyperlinkcolor" val="tx"/>
                    </a:ext>
                  </a:extLst>
                </a:hlinkClick>
              </a:rPr>
              <a:t>Nobel Prize Website</a:t>
            </a:r>
            <a:r>
              <a:rPr lang="en" sz="700">
                <a:solidFill>
                  <a:schemeClr val="lt1"/>
                </a:solidFill>
                <a:latin typeface="Raleway Medium"/>
                <a:ea typeface="Raleway Medium"/>
                <a:cs typeface="Raleway Medium"/>
                <a:sym typeface="Raleway Medium"/>
              </a:rPr>
              <a:t>. Photo of Dr. Albert Cobat:</a:t>
            </a:r>
            <a:r>
              <a:rPr lang="en" sz="700">
                <a:solidFill>
                  <a:schemeClr val="lt1"/>
                </a:solidFill>
                <a:uFill>
                  <a:noFill/>
                </a:uFill>
                <a:latin typeface="Raleway Medium"/>
                <a:ea typeface="Raleway Medium"/>
                <a:cs typeface="Raleway Medium"/>
                <a:sym typeface="Raleway Medium"/>
                <a:hlinkClick r:id="rId32">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32">
                  <a:extLst>
                    <a:ext uri="{A12FA001-AC4F-418D-AE19-62706E023703}">
                      <ahyp:hlinkClr xmlns:ahyp="http://schemas.microsoft.com/office/drawing/2018/hyperlinkcolor" val="tx"/>
                    </a:ext>
                  </a:extLst>
                </a:hlinkClick>
              </a:rPr>
              <a:t>Nobel Price Website</a:t>
            </a:r>
            <a:r>
              <a:rPr lang="en" sz="700">
                <a:solidFill>
                  <a:schemeClr val="lt1"/>
                </a:solidFill>
                <a:latin typeface="Raleway Medium"/>
                <a:ea typeface="Raleway Medium"/>
                <a:cs typeface="Raleway Medium"/>
                <a:sym typeface="Raleway Medium"/>
              </a:rPr>
              <a:t>. Newspaper clipping from Newspapers.com.</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66: Both images, United States National Bahá’í Archives.</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67: Top row, left to right: First image:  </a:t>
            </a:r>
            <a:r>
              <a:rPr lang="en" sz="700" u="sng">
                <a:solidFill>
                  <a:schemeClr val="lt1"/>
                </a:solidFill>
                <a:latin typeface="Raleway Medium"/>
                <a:ea typeface="Raleway Medium"/>
                <a:cs typeface="Raleway Medium"/>
                <a:sym typeface="Raleway Medium"/>
                <a:hlinkClick r:id="rId33">
                  <a:extLst>
                    <a:ext uri="{A12FA001-AC4F-418D-AE19-62706E023703}">
                      <ahyp:hlinkClr xmlns:ahyp="http://schemas.microsoft.com/office/drawing/2018/hyperlinkcolor" val="tx"/>
                    </a:ext>
                  </a:extLst>
                </a:hlinkClick>
              </a:rPr>
              <a:t>Bahá’í World News Service</a:t>
            </a:r>
            <a:r>
              <a:rPr lang="en" sz="700">
                <a:solidFill>
                  <a:schemeClr val="lt1"/>
                </a:solidFill>
                <a:latin typeface="Raleway Medium"/>
                <a:ea typeface="Raleway Medium"/>
                <a:cs typeface="Raleway Medium"/>
                <a:sym typeface="Raleway Medium"/>
              </a:rPr>
              <a:t>,  © Bahá’í International Community. Second image: Instagram. </a:t>
            </a:r>
            <a:r>
              <a:rPr lang="en" sz="700" u="sng">
                <a:solidFill>
                  <a:schemeClr val="lt1"/>
                </a:solidFill>
                <a:latin typeface="Raleway Medium"/>
                <a:ea typeface="Raleway Medium"/>
                <a:cs typeface="Raleway Medium"/>
                <a:sym typeface="Raleway Medium"/>
                <a:hlinkClick r:id="rId34">
                  <a:extLst>
                    <a:ext uri="{A12FA001-AC4F-418D-AE19-62706E023703}">
                      <ahyp:hlinkClr xmlns:ahyp="http://schemas.microsoft.com/office/drawing/2018/hyperlinkcolor" val="tx"/>
                    </a:ext>
                  </a:extLst>
                </a:hlinkClick>
              </a:rPr>
              <a:t>ParisZigZag</a:t>
            </a:r>
            <a:r>
              <a:rPr lang="en" sz="700">
                <a:solidFill>
                  <a:schemeClr val="lt1"/>
                </a:solidFill>
                <a:latin typeface="Raleway Medium"/>
                <a:ea typeface="Raleway Medium"/>
                <a:cs typeface="Raleway Medium"/>
                <a:sym typeface="Raleway Medium"/>
              </a:rPr>
              <a:t> Third image: Bahá’í Media Bank, Copyright © Bahá’í International Community. Fourth Image: Courtesy of Charleen Maghzi-Ader. Bottom row: First image: '</a:t>
            </a:r>
            <a:r>
              <a:rPr lang="en" sz="700" u="sng">
                <a:solidFill>
                  <a:schemeClr val="lt1"/>
                </a:solidFill>
                <a:latin typeface="Raleway Medium"/>
                <a:ea typeface="Raleway Medium"/>
                <a:cs typeface="Raleway Medium"/>
                <a:sym typeface="Raleway Medium"/>
                <a:hlinkClick r:id="rId35">
                  <a:extLst>
                    <a:ext uri="{A12FA001-AC4F-418D-AE19-62706E023703}">
                      <ahyp:hlinkClr xmlns:ahyp="http://schemas.microsoft.com/office/drawing/2018/hyperlinkcolor" val="tx"/>
                    </a:ext>
                  </a:extLst>
                </a:hlinkClick>
              </a:rPr>
              <a:t>Abdu'l-Bahá visits the West</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Second image: Third image: Bahá’í Media Bank, Copyright © Bahá’í International Community.</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68: Bahá’í Media Bank, Copyright © Bahá’í International Community.</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69: Attribution for these 17 photos of Persian, Ottoman and Egyptian diplomats are available, with bios from The Extraordinary Life of ‘Abdu’l-Bahá</a:t>
            </a:r>
            <a:r>
              <a:rPr lang="en" sz="700">
                <a:solidFill>
                  <a:schemeClr val="lt1"/>
                </a:solidFill>
                <a:uFill>
                  <a:noFill/>
                </a:u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20">
                  <a:extLst>
                    <a:ext uri="{A12FA001-AC4F-418D-AE19-62706E023703}">
                      <ahyp:hlinkClr xmlns:ahyp="http://schemas.microsoft.com/office/drawing/2018/hyperlinkcolor" val="tx"/>
                    </a:ext>
                  </a:extLst>
                </a:hlinkClick>
              </a:rPr>
              <a:t>Part VII</a:t>
            </a:r>
            <a:r>
              <a:rPr lang="en" sz="700">
                <a:solidFill>
                  <a:schemeClr val="lt1"/>
                </a:solidFill>
                <a:latin typeface="Raleway Medium"/>
                <a:ea typeface="Raleway Medium"/>
                <a:cs typeface="Raleway Medium"/>
                <a:sym typeface="Raleway Medium"/>
              </a:rPr>
              <a:t>, with a quick search for either the name of the individual, or the term “Prominent Personalities.”</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70: Large photo on the right:</a:t>
            </a:r>
            <a:r>
              <a:rPr lang="en" sz="700">
                <a:solidFill>
                  <a:schemeClr val="lt1"/>
                </a:solidFill>
                <a:uFill>
                  <a:noFill/>
                </a:uFill>
                <a:latin typeface="Raleway Medium"/>
                <a:ea typeface="Raleway Medium"/>
                <a:cs typeface="Raleway Medium"/>
                <a:sym typeface="Raleway Medium"/>
                <a:hlinkClick r:id="rId36">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36">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 Top left photo: Bahá’í Media Bank, Copyright © Bahá’í International Community. Bottom left photo 1: Photograph courtesy of the </a:t>
            </a:r>
            <a:r>
              <a:rPr lang="en" sz="700" u="sng">
                <a:solidFill>
                  <a:schemeClr val="lt1"/>
                </a:solidFill>
                <a:latin typeface="Raleway Medium"/>
                <a:ea typeface="Raleway Medium"/>
                <a:cs typeface="Raleway Medium"/>
                <a:sym typeface="Raleway Medium"/>
                <a:hlinkClick r:id="rId37">
                  <a:extLst>
                    <a:ext uri="{A12FA001-AC4F-418D-AE19-62706E023703}">
                      <ahyp:hlinkClr xmlns:ahyp="http://schemas.microsoft.com/office/drawing/2018/hyperlinkcolor" val="tx"/>
                    </a:ext>
                  </a:extLst>
                </a:hlinkClick>
              </a:rPr>
              <a:t>Grand Lodge of Scotland</a:t>
            </a:r>
            <a:r>
              <a:rPr lang="en" sz="700">
                <a:solidFill>
                  <a:schemeClr val="lt1"/>
                </a:solidFill>
                <a:latin typeface="Raleway Medium"/>
                <a:ea typeface="Raleway Medium"/>
                <a:cs typeface="Raleway Medium"/>
                <a:sym typeface="Raleway Medium"/>
              </a:rPr>
              <a:t>, used with permission.</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Bottom left photo 2: Courtesy of Ágnes Ambró, © National Spiritual Assembly of the Bahá’ís of Hungary.</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71: Collage of newspaper articles courtesy of the National Bahá’í Archives of the United States.</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72: Right: National Bahá’í Archives of the United States. Left: Bahá’í Media Bank, Copyright © Bahá’í International Community.</a:t>
            </a:r>
            <a:endParaRPr sz="700">
              <a:solidFill>
                <a:schemeClr val="lt1"/>
              </a:solidFill>
              <a:latin typeface="Raleway Medium"/>
              <a:ea typeface="Raleway Medium"/>
              <a:cs typeface="Raleway Medium"/>
              <a:sym typeface="Raleway Medium"/>
            </a:endParaRPr>
          </a:p>
        </p:txBody>
      </p:sp>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9"/>
        <p:cNvGrpSpPr/>
        <p:nvPr/>
      </p:nvGrpSpPr>
      <p:grpSpPr>
        <a:xfrm>
          <a:off x="0" y="0"/>
          <a:ext cx="0" cy="0"/>
          <a:chOff x="0" y="0"/>
          <a:chExt cx="0" cy="0"/>
        </a:xfrm>
      </p:grpSpPr>
      <p:sp>
        <p:nvSpPr>
          <p:cNvPr id="680" name="Google Shape;680;p1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81" name="Google Shape;681;p124"/>
          <p:cNvSpPr txBox="1">
            <a:spLocks noGrp="1"/>
          </p:cNvSpPr>
          <p:nvPr>
            <p:ph type="body" idx="1"/>
          </p:nvPr>
        </p:nvSpPr>
        <p:spPr>
          <a:xfrm>
            <a:off x="311700" y="212000"/>
            <a:ext cx="8520600" cy="4876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73: Graphic by Violetta Zein.</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74: Attributions for 128 photos of prominent personalities who met with ‘Abdu’l-Baha between 1910-1911 in Egypt, France, America, England, and Hungary are available with a search for “Prominent personalities” in ,</a:t>
            </a:r>
            <a:r>
              <a:rPr lang="en" sz="700">
                <a:solidFill>
                  <a:schemeClr val="lt1"/>
                </a:solidFill>
                <a:uFill>
                  <a:noFill/>
                </a:u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Part VI</a:t>
            </a:r>
            <a:r>
              <a:rPr lang="en" sz="700">
                <a:solidFill>
                  <a:schemeClr val="lt1"/>
                </a:solidFill>
                <a:latin typeface="Raleway Medium"/>
                <a:ea typeface="Raleway Medium"/>
                <a:cs typeface="Raleway Medium"/>
                <a:sym typeface="Raleway Medium"/>
              </a:rPr>
              <a:t>, and</a:t>
            </a:r>
            <a:r>
              <a:rPr lang="en" sz="700">
                <a:solidFill>
                  <a:schemeClr val="lt1"/>
                </a:solidFill>
                <a:uFill>
                  <a:noFill/>
                </a:u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Part VII</a:t>
            </a:r>
            <a:r>
              <a:rPr lang="en" sz="700">
                <a:solidFill>
                  <a:schemeClr val="lt1"/>
                </a:solidFill>
                <a:latin typeface="Raleway Medium"/>
                <a:ea typeface="Raleway Medium"/>
                <a:cs typeface="Raleway Medium"/>
                <a:sym typeface="Raleway Medium"/>
              </a:rPr>
              <a:t>, along with short bios for each.</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75:</a:t>
            </a:r>
            <a:r>
              <a:rPr lang="en" sz="700">
                <a:solidFill>
                  <a:schemeClr val="lt1"/>
                </a:solidFill>
                <a:uFill>
                  <a:noFill/>
                </a:u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Wikimedia Commons</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700">
                <a:solidFill>
                  <a:schemeClr val="lt1"/>
                </a:solidFill>
                <a:latin typeface="Raleway Medium"/>
                <a:ea typeface="Raleway Medium"/>
                <a:cs typeface="Raleway Medium"/>
                <a:sym typeface="Raleway Medium"/>
              </a:rPr>
              <a:t>Slide 76:</a:t>
            </a:r>
            <a:r>
              <a:rPr lang="en" sz="700">
                <a:solidFill>
                  <a:schemeClr val="lt1"/>
                </a:solidFill>
                <a:uFill>
                  <a:noFill/>
                </a:uFill>
                <a:latin typeface="Raleway Medium"/>
                <a:ea typeface="Raleway Medium"/>
                <a:cs typeface="Raleway Medium"/>
                <a:sym typeface="Raleway Medium"/>
                <a:hlinkClick r:id="rId6">
                  <a:extLst>
                    <a:ext uri="{A12FA001-AC4F-418D-AE19-62706E023703}">
                      <ahyp:hlinkClr xmlns:ahyp="http://schemas.microsoft.com/office/drawing/2018/hyperlinkcolor" val="tx"/>
                    </a:ext>
                  </a:extLst>
                </a:hlinkClick>
              </a:rPr>
              <a:t> </a:t>
            </a:r>
            <a:r>
              <a:rPr lang="en" sz="700" u="sng">
                <a:solidFill>
                  <a:schemeClr val="lt1"/>
                </a:solidFill>
                <a:latin typeface="Raleway Medium"/>
                <a:ea typeface="Raleway Medium"/>
                <a:cs typeface="Raleway Medium"/>
                <a:sym typeface="Raleway Medium"/>
                <a:hlinkClick r:id="rId6">
                  <a:extLst>
                    <a:ext uri="{A12FA001-AC4F-418D-AE19-62706E023703}">
                      <ahyp:hlinkClr xmlns:ahyp="http://schemas.microsoft.com/office/drawing/2018/hyperlinkcolor" val="tx"/>
                    </a:ext>
                  </a:extLst>
                </a:hlinkClick>
              </a:rPr>
              <a:t>Library of Congress</a:t>
            </a:r>
            <a:r>
              <a:rPr lang="en" sz="700">
                <a:solidFill>
                  <a:schemeClr val="lt1"/>
                </a:solidFill>
                <a:latin typeface="Raleway Medium"/>
                <a:ea typeface="Raleway Medium"/>
                <a:cs typeface="Raleway Medium"/>
                <a:sym typeface="Raleway Medium"/>
              </a:rPr>
              <a:t>.</a:t>
            </a:r>
            <a:endParaRPr sz="70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650">
                <a:solidFill>
                  <a:schemeClr val="lt1"/>
                </a:solidFill>
                <a:latin typeface="Raleway Medium"/>
                <a:ea typeface="Raleway Medium"/>
                <a:cs typeface="Raleway Medium"/>
                <a:sym typeface="Raleway Medium"/>
              </a:rPr>
              <a:t>Slide 77: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650">
                <a:solidFill>
                  <a:schemeClr val="lt1"/>
                </a:solidFill>
                <a:latin typeface="Raleway Medium"/>
                <a:ea typeface="Raleway Medium"/>
                <a:cs typeface="Raleway Medium"/>
                <a:sym typeface="Raleway Medium"/>
              </a:rPr>
              <a:t>Slide 78: Both images: Photograph by E. M. Newman in </a:t>
            </a:r>
            <a:r>
              <a:rPr lang="en" sz="650" u="sng">
                <a:solidFill>
                  <a:schemeClr val="lt1"/>
                </a:solidFill>
                <a:latin typeface="Raleway Medium"/>
                <a:ea typeface="Raleway Medium"/>
                <a:cs typeface="Raleway Medium"/>
                <a:sym typeface="Raleway Medium"/>
                <a:hlinkClick r:id="rId7">
                  <a:extLst>
                    <a:ext uri="{A12FA001-AC4F-418D-AE19-62706E023703}">
                      <ahyp:hlinkClr xmlns:ahyp="http://schemas.microsoft.com/office/drawing/2018/hyperlinkcolor" val="tx"/>
                    </a:ext>
                  </a:extLst>
                </a:hlinkClick>
              </a:rPr>
              <a:t>"The Spell of the Holy Land," </a:t>
            </a:r>
            <a:endParaRPr sz="650" u="sng">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650">
                <a:solidFill>
                  <a:schemeClr val="lt1"/>
                </a:solidFill>
                <a:latin typeface="Raleway Medium"/>
                <a:ea typeface="Raleway Medium"/>
                <a:cs typeface="Raleway Medium"/>
                <a:sym typeface="Raleway Medium"/>
              </a:rPr>
              <a:t>Slide 79: Newspaper clipping from Newspapers.com. Photo:</a:t>
            </a:r>
            <a:r>
              <a:rPr lang="en" sz="650">
                <a:solidFill>
                  <a:schemeClr val="lt1"/>
                </a:solidFill>
                <a:uFill>
                  <a:noFill/>
                </a:uFill>
                <a:latin typeface="Raleway Medium"/>
                <a:ea typeface="Raleway Medium"/>
                <a:cs typeface="Raleway Medium"/>
                <a:sym typeface="Raleway Medium"/>
                <a:hlinkClick r:id="rId8">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8">
                  <a:extLst>
                    <a:ext uri="{A12FA001-AC4F-418D-AE19-62706E023703}">
                      <ahyp:hlinkClr xmlns:ahyp="http://schemas.microsoft.com/office/drawing/2018/hyperlinkcolor" val="tx"/>
                    </a:ext>
                  </a:extLst>
                </a:hlinkClick>
              </a:rPr>
              <a:t>Wikimedia Commons</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650">
                <a:solidFill>
                  <a:schemeClr val="lt1"/>
                </a:solidFill>
                <a:latin typeface="Raleway Medium"/>
                <a:ea typeface="Raleway Medium"/>
                <a:cs typeface="Raleway Medium"/>
                <a:sym typeface="Raleway Medium"/>
              </a:rPr>
              <a:t>Slide 80: All photos from the Library of Congress "</a:t>
            </a:r>
            <a:r>
              <a:rPr lang="en" sz="650" u="sng">
                <a:solidFill>
                  <a:schemeClr val="lt1"/>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Locust Plague of 1915</a:t>
            </a:r>
            <a:r>
              <a:rPr lang="en" sz="650">
                <a:solidFill>
                  <a:schemeClr val="lt1"/>
                </a:solidFill>
                <a:latin typeface="Raleway Medium"/>
                <a:ea typeface="Raleway Medium"/>
                <a:cs typeface="Raleway Medium"/>
                <a:sym typeface="Raleway Medium"/>
              </a:rPr>
              <a:t>" 57-photo-album</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650">
                <a:solidFill>
                  <a:schemeClr val="lt1"/>
                </a:solidFill>
                <a:latin typeface="Raleway Medium"/>
                <a:ea typeface="Raleway Medium"/>
                <a:cs typeface="Raleway Medium"/>
                <a:sym typeface="Raleway Medium"/>
              </a:rPr>
              <a:t>Slide 81:</a:t>
            </a:r>
            <a:r>
              <a:rPr lang="en" sz="650">
                <a:solidFill>
                  <a:schemeClr val="lt1"/>
                </a:solidFill>
                <a:uFill>
                  <a:noFill/>
                </a:u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10">
                  <a:extLst>
                    <a:ext uri="{A12FA001-AC4F-418D-AE19-62706E023703}">
                      <ahyp:hlinkClr xmlns:ahyp="http://schemas.microsoft.com/office/drawing/2018/hyperlinkcolor" val="tx"/>
                    </a:ext>
                  </a:extLst>
                </a:hlinkClick>
              </a:rPr>
              <a:t>Flickr</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Clr>
                <a:schemeClr val="dk1"/>
              </a:buClr>
              <a:buSzPts val="1100"/>
              <a:buFont typeface="Arial"/>
              <a:buNone/>
            </a:pPr>
            <a:r>
              <a:rPr lang="en" sz="650">
                <a:solidFill>
                  <a:schemeClr val="lt1"/>
                </a:solidFill>
                <a:latin typeface="Raleway Medium"/>
                <a:ea typeface="Raleway Medium"/>
                <a:cs typeface="Raleway Medium"/>
                <a:sym typeface="Raleway Medium"/>
              </a:rPr>
              <a:t>Slide 82: Collage of photos from Library of Congress and Wikimedia Commons.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83:</a:t>
            </a:r>
            <a:r>
              <a:rPr lang="en" sz="650">
                <a:solidFill>
                  <a:schemeClr val="lt1"/>
                </a:solidFill>
                <a:uFill>
                  <a:noFill/>
                </a:u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Wikimedia Commons</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84: Map by Violetta Zein. Original map: Map of the World in 1922 Drawn with Van der Grinten projection. Scale on equator 1 inch = 625 miles (1 : 39,600,000). </a:t>
            </a:r>
            <a:r>
              <a:rPr lang="en" sz="650" u="sng">
                <a:solidFill>
                  <a:schemeClr val="lt1"/>
                </a:solid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Wikimedia Commons</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85:</a:t>
            </a:r>
            <a:r>
              <a:rPr lang="en" sz="650">
                <a:solidFill>
                  <a:schemeClr val="lt1"/>
                </a:solidFill>
                <a:uFill>
                  <a:noFill/>
                </a:u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12">
                  <a:extLst>
                    <a:ext uri="{A12FA001-AC4F-418D-AE19-62706E023703}">
                      <ahyp:hlinkClr xmlns:ahyp="http://schemas.microsoft.com/office/drawing/2018/hyperlinkcolor" val="tx"/>
                    </a:ext>
                  </a:extLst>
                </a:hlinkClick>
              </a:rPr>
              <a:t>'Abdu'l-Bahá in the Holy Land</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86: Left image: Copyright © Bahá’í International Community. Right image: Collage of pilgrims to the Holy Land in 1919-1921 from various sources.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87: Top image: Two bottom images National Bahá’í Archives of the United States from Brent Poirier’s blog</a:t>
            </a:r>
            <a:r>
              <a:rPr lang="en" sz="650">
                <a:solidFill>
                  <a:schemeClr val="lt1"/>
                </a:solidFill>
                <a:uFill>
                  <a:noFill/>
                </a:u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13">
                  <a:extLst>
                    <a:ext uri="{A12FA001-AC4F-418D-AE19-62706E023703}">
                      <ahyp:hlinkClr xmlns:ahyp="http://schemas.microsoft.com/office/drawing/2018/hyperlinkcolor" val="tx"/>
                    </a:ext>
                  </a:extLst>
                </a:hlinkClick>
              </a:rPr>
              <a:t>The Tablets of the Divine Plan</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88: Map by Violetta Zein. Original map: Map of the World in 1922 Drawn with Van der Grinten projection. Scale on equator 1 inch = 625 miles (1 : 39,600,000). </a:t>
            </a:r>
            <a:r>
              <a:rPr lang="en" sz="650" u="sng">
                <a:solidFill>
                  <a:schemeClr val="lt1"/>
                </a:solid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Wikimedia Commons</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89: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90:</a:t>
            </a:r>
            <a:r>
              <a:rPr lang="en" sz="650">
                <a:solidFill>
                  <a:schemeClr val="lt1"/>
                </a:solidFill>
                <a:uFill>
                  <a:noFill/>
                </a:uFill>
                <a:latin typeface="Raleway Medium"/>
                <a:ea typeface="Raleway Medium"/>
                <a:cs typeface="Raleway Medium"/>
                <a:sym typeface="Raleway Medium"/>
                <a:hlinkClick r:id="rId14">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14">
                  <a:extLst>
                    <a:ext uri="{A12FA001-AC4F-418D-AE19-62706E023703}">
                      <ahyp:hlinkClr xmlns:ahyp="http://schemas.microsoft.com/office/drawing/2018/hyperlinkcolor" val="tx"/>
                    </a:ext>
                  </a:extLst>
                </a:hlinkClick>
              </a:rPr>
              <a:t>Bahá'í World News Service</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91:</a:t>
            </a:r>
            <a:r>
              <a:rPr lang="en" sz="650">
                <a:solidFill>
                  <a:schemeClr val="lt1"/>
                </a:solidFill>
                <a:uFill>
                  <a:noFill/>
                </a:u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 </a:t>
            </a:r>
            <a:r>
              <a:rPr lang="en" sz="650" u="sng">
                <a:solidFill>
                  <a:schemeClr val="lt1"/>
                </a:solidFill>
                <a:latin typeface="Raleway Medium"/>
                <a:ea typeface="Raleway Medium"/>
                <a:cs typeface="Raleway Medium"/>
                <a:sym typeface="Raleway Medium"/>
                <a:hlinkClick r:id="rId15">
                  <a:extLst>
                    <a:ext uri="{A12FA001-AC4F-418D-AE19-62706E023703}">
                      <ahyp:hlinkClr xmlns:ahyp="http://schemas.microsoft.com/office/drawing/2018/hyperlinkcolor" val="tx"/>
                    </a:ext>
                  </a:extLst>
                </a:hlinkClick>
              </a:rPr>
              <a:t>Alchetron</a:t>
            </a:r>
            <a:r>
              <a:rPr lang="en" sz="650">
                <a:solidFill>
                  <a:schemeClr val="lt1"/>
                </a:solidFill>
                <a:latin typeface="Raleway Medium"/>
                <a:ea typeface="Raleway Medium"/>
                <a:cs typeface="Raleway Medium"/>
                <a:sym typeface="Raleway Medium"/>
              </a:rPr>
              <a:t>.</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92: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93: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94: First and second photo: National Bahá’í Archives of the United States. Third photo: Courtesy of Alexander Meinhard.</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95: Star of the West Volume 12, Number 15 (12 December 1921).</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96: Star of the West Volume 12, Number 15 (12 December 1921).</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97: National Bahá’í Archives of the United States.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98: National Bahá’í Archives of the United States.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99: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100: Original graphic by Violetta Zein.</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101: Map by Violetta Zein. Original map: Open Palestine Maps.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102: National Bahá’í Archives of the United States.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103: Newspaper clipping from Newspapers.com.</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104: National Bahá’í Archives of the United States.</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105: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106: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107: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108: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109: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110: Bahá’í Media Bank, Copyright © Bahá’í International Community.</a:t>
            </a:r>
            <a:endParaRPr sz="650">
              <a:solidFill>
                <a:schemeClr val="lt1"/>
              </a:solidFill>
              <a:latin typeface="Raleway Medium"/>
              <a:ea typeface="Raleway Medium"/>
              <a:cs typeface="Raleway Medium"/>
              <a:sym typeface="Raleway Medium"/>
            </a:endParaRPr>
          </a:p>
          <a:p>
            <a:pPr marL="0" lvl="0" indent="0" algn="l" rtl="0">
              <a:spcBef>
                <a:spcPts val="0"/>
              </a:spcBef>
              <a:spcAft>
                <a:spcPts val="0"/>
              </a:spcAft>
              <a:buNone/>
            </a:pPr>
            <a:r>
              <a:rPr lang="en" sz="650">
                <a:solidFill>
                  <a:schemeClr val="lt1"/>
                </a:solidFill>
                <a:latin typeface="Raleway Medium"/>
                <a:ea typeface="Raleway Medium"/>
                <a:cs typeface="Raleway Medium"/>
                <a:sym typeface="Raleway Medium"/>
              </a:rPr>
              <a:t>Slide 111: Bahá’í Media Bank, Copyright © Bahá’í International Community.</a:t>
            </a:r>
            <a:endParaRPr sz="650">
              <a:solidFill>
                <a:schemeClr val="lt1"/>
              </a:solidFill>
              <a:latin typeface="Raleway Medium"/>
              <a:ea typeface="Raleway Medium"/>
              <a:cs typeface="Raleway Medium"/>
              <a:sym typeface="Raleway Medium"/>
            </a:endParaRPr>
          </a:p>
        </p:txBody>
      </p:sp>
    </p:spTree>
  </p:cSld>
  <p:clrMapOvr>
    <a:masterClrMapping/>
  </p:clrMapOvr>
  <mc:AlternateContent xmlns:mc="http://schemas.openxmlformats.org/markup-compatibility/2006" xmlns:p14="http://schemas.microsoft.com/office/powerpoint/2010/main">
    <mc:Choice Requires="p14">
      <p:transition p14:dur="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4"/>
          <p:cNvSpPr/>
          <p:nvPr/>
        </p:nvSpPr>
        <p:spPr>
          <a:xfrm>
            <a:off x="0" y="0"/>
            <a:ext cx="9144000" cy="1165800"/>
          </a:xfrm>
          <a:prstGeom prst="rect">
            <a:avLst/>
          </a:prstGeom>
          <a:solidFill>
            <a:srgbClr val="000000">
              <a:alpha val="71510"/>
            </a:srgbClr>
          </a:solidFill>
          <a:ln w="9525" cap="flat" cmpd="sng">
            <a:solidFill>
              <a:srgbClr val="595959"/>
            </a:solidFill>
            <a:prstDash val="solid"/>
            <a:round/>
            <a:headEnd type="none" w="sm" len="sm"/>
            <a:tailEnd type="none" w="sm" len="sm"/>
          </a:ln>
        </p:spPr>
        <p:txBody>
          <a:bodyPr spcFirstLastPara="1" wrap="square" lIns="274300" tIns="274300" rIns="274300" bIns="274300" anchor="ctr" anchorCtr="0">
            <a:noAutofit/>
          </a:bodyPr>
          <a:lstStyle/>
          <a:p>
            <a:pPr marL="0" marR="0" lvl="0" indent="0" algn="l" rtl="0">
              <a:lnSpc>
                <a:spcPct val="100000"/>
              </a:lnSpc>
              <a:spcBef>
                <a:spcPts val="0"/>
              </a:spcBef>
              <a:spcAft>
                <a:spcPts val="0"/>
              </a:spcAft>
              <a:buNone/>
            </a:pPr>
            <a:r>
              <a:rPr lang="en" sz="1500">
                <a:solidFill>
                  <a:srgbClr val="F1EBE6"/>
                </a:solidFill>
                <a:latin typeface="Playfair Display"/>
                <a:ea typeface="Playfair Display"/>
                <a:cs typeface="Playfair Display"/>
                <a:sym typeface="Playfair Display"/>
              </a:rPr>
              <a:t>En août 1852, Baháu’lláh est jeté dans le donjon le plus notoire de Perse, le Siyáh-Chál, un enfer pestilentiel infesté de vermine réservé aux pires criminels. C'est dans ces conditions que Bahá’u’lláh reçoit la Révélation Divine indiquant qu'il est Celui qu'annonçait le Báb. Il ne confie ceci à personne. </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6"/>
          <p:cNvSpPr/>
          <p:nvPr/>
        </p:nvSpPr>
        <p:spPr>
          <a:xfrm>
            <a:off x="0" y="0"/>
            <a:ext cx="7515000" cy="131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dk1"/>
                </a:solidFill>
                <a:latin typeface="Playfair Display"/>
                <a:ea typeface="Playfair Display"/>
                <a:cs typeface="Playfair Display"/>
                <a:sym typeface="Playfair Display"/>
              </a:rPr>
              <a:t>Au cœur d'un hiver glacial et avec des vêtements inadéquats, Baháu’lláh et sa famille sont exilés à 1 000 km de Téhéran à Baghdád. Navváb est enceinte pendant cette dure épreuve, et ‘Abdu’l-Bahá souffre d'engelures aux pieds.</a:t>
            </a:r>
            <a:endParaRPr sz="1900">
              <a:solidFill>
                <a:schemeClr val="dk1"/>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8"/>
          <p:cNvPicPr preferRelativeResize="0"/>
          <p:nvPr/>
        </p:nvPicPr>
        <p:blipFill rotWithShape="1">
          <a:blip r:embed="rId3">
            <a:alphaModFix/>
          </a:blip>
          <a:srcRect/>
          <a:stretch/>
        </p:blipFill>
        <p:spPr>
          <a:xfrm>
            <a:off x="249937" y="1252264"/>
            <a:ext cx="6005825" cy="3476436"/>
          </a:xfrm>
          <a:prstGeom prst="rect">
            <a:avLst/>
          </a:prstGeom>
          <a:noFill/>
          <a:ln>
            <a:noFill/>
          </a:ln>
        </p:spPr>
      </p:pic>
      <p:pic>
        <p:nvPicPr>
          <p:cNvPr id="125" name="Google Shape;125;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63913" y="1616500"/>
            <a:ext cx="3430151" cy="2811025"/>
          </a:xfrm>
          <a:prstGeom prst="rect">
            <a:avLst/>
          </a:prstGeom>
          <a:noFill/>
          <a:ln>
            <a:noFill/>
          </a:ln>
        </p:spPr>
      </p:pic>
      <p:sp>
        <p:nvSpPr>
          <p:cNvPr id="126" name="Google Shape;126;p28"/>
          <p:cNvSpPr/>
          <p:nvPr/>
        </p:nvSpPr>
        <p:spPr>
          <a:xfrm>
            <a:off x="249900" y="84925"/>
            <a:ext cx="8644200" cy="109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500">
                <a:solidFill>
                  <a:schemeClr val="dk1"/>
                </a:solidFill>
                <a:latin typeface="Playfair Display"/>
                <a:ea typeface="Playfair Display"/>
                <a:cs typeface="Playfair Display"/>
                <a:sym typeface="Playfair Display"/>
              </a:rPr>
              <a:t>Peu après son arrivée en avril 1853, la rancœur et la jalousie venimeuses de certains au sein de la communauté bábíe sans chef de Bagdád obligent Bahá'u'lláh à se retirer afin de s’installer dans des grottes des montagnes du Kurdistán (à gauche) sous l'apparence d'un derviche. Le kashkúl, bol à aumônes des derviches, représenté à droite, appartenait à Bahá’u’lláh.</a:t>
            </a:r>
            <a:endParaRPr sz="1500">
              <a:solidFill>
                <a:schemeClr val="dk1"/>
              </a:solidFill>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7888" y="1315271"/>
            <a:ext cx="3962449" cy="3679312"/>
          </a:xfrm>
          <a:prstGeom prst="rect">
            <a:avLst/>
          </a:prstGeom>
          <a:noFill/>
          <a:ln>
            <a:noFill/>
          </a:ln>
        </p:spPr>
      </p:pic>
      <p:pic>
        <p:nvPicPr>
          <p:cNvPr id="132" name="Google Shape;132;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93663" y="1304125"/>
            <a:ext cx="3962449" cy="3701600"/>
          </a:xfrm>
          <a:prstGeom prst="rect">
            <a:avLst/>
          </a:prstGeom>
          <a:noFill/>
          <a:ln>
            <a:noFill/>
          </a:ln>
        </p:spPr>
      </p:pic>
      <p:sp>
        <p:nvSpPr>
          <p:cNvPr id="133" name="Google Shape;133;p29"/>
          <p:cNvSpPr/>
          <p:nvPr/>
        </p:nvSpPr>
        <p:spPr>
          <a:xfrm>
            <a:off x="566400" y="135175"/>
            <a:ext cx="8011200" cy="103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Playfair Display"/>
                <a:ea typeface="Playfair Display"/>
                <a:cs typeface="Playfair Display"/>
                <a:sym typeface="Playfair Display"/>
              </a:rPr>
              <a:t>Lorsque Bahá’u’lláh retourne à Baghdád en 1856, ‘Abdu’l-Bahá est presque un adolescent. Lorsqu’il atteint 14 ans, ‘Abdu’l-Bahá fréquente les mosquées et donne des interprétations magistrales des versets coraniques. Son amour pour les pauvres est déjà légendaire, puisque, pendant ses années à Baghdád, il visite, notamment, la maison d'un humble cueilleur d'épines, dont la femme lui sert un jour un gâteau brûlé, un souvenir qu'il chérira pendant des décennies. (Photo à droite :  cueilleuses d’épines en Iraq au début du 20</a:t>
            </a:r>
            <a:r>
              <a:rPr lang="en" sz="1200" baseline="30000">
                <a:solidFill>
                  <a:schemeClr val="dk1"/>
                </a:solidFill>
                <a:latin typeface="Playfair Display"/>
                <a:ea typeface="Playfair Display"/>
                <a:cs typeface="Playfair Display"/>
                <a:sym typeface="Playfair Display"/>
              </a:rPr>
              <a:t>ème</a:t>
            </a:r>
            <a:r>
              <a:rPr lang="en" sz="1200">
                <a:solidFill>
                  <a:schemeClr val="dk1"/>
                </a:solidFill>
                <a:latin typeface="Playfair Display"/>
                <a:ea typeface="Playfair Display"/>
                <a:cs typeface="Playfair Display"/>
                <a:sym typeface="Playfair Display"/>
              </a:rPr>
              <a:t> siècle)</a:t>
            </a:r>
            <a:endParaRPr sz="1200">
              <a:solidFill>
                <a:schemeClr val="dk1"/>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30"/>
          <p:cNvSpPr/>
          <p:nvPr/>
        </p:nvSpPr>
        <p:spPr>
          <a:xfrm>
            <a:off x="56550" y="65500"/>
            <a:ext cx="3693000" cy="3514800"/>
          </a:xfrm>
          <a:prstGeom prst="rect">
            <a:avLst/>
          </a:prstGeom>
          <a:solidFill>
            <a:srgbClr val="000000">
              <a:alpha val="71510"/>
            </a:srgbClr>
          </a:solidFill>
          <a:ln>
            <a:noFill/>
          </a:ln>
        </p:spPr>
        <p:txBody>
          <a:bodyPr spcFirstLastPara="1" wrap="square" lIns="274300" tIns="365750" rIns="274300" bIns="365750" anchor="ctr" anchorCtr="0">
            <a:noAutofit/>
          </a:bodyPr>
          <a:lstStyle/>
          <a:p>
            <a:pPr marL="0" marR="0" lvl="0" indent="0" algn="l" rtl="0">
              <a:lnSpc>
                <a:spcPct val="100000"/>
              </a:lnSpc>
              <a:spcBef>
                <a:spcPts val="0"/>
              </a:spcBef>
              <a:spcAft>
                <a:spcPts val="0"/>
              </a:spcAft>
              <a:buNone/>
            </a:pPr>
            <a:r>
              <a:rPr lang="en" sz="1700">
                <a:solidFill>
                  <a:srgbClr val="F1EBE6"/>
                </a:solidFill>
                <a:latin typeface="Playfair Display"/>
                <a:ea typeface="Playfair Display"/>
                <a:cs typeface="Playfair Display"/>
                <a:sym typeface="Playfair Display"/>
              </a:rPr>
              <a:t>Avant son second exil forcé à l’intérieur de l'Empire ottoman, Bahá’u’lláh révèle publiquement Sa Mission pendant douze jours commençant le 21 Avril 1863, période connue sous le nom de la « Fête Suprême de Riḍván ». (La photographie ci-jointe montre l’endroit où a eu lieu, à Baghdád, cette Déclaration, endroit appelé le « Jardin de Riḍván ». Photo datant du début du 20</a:t>
            </a:r>
            <a:r>
              <a:rPr lang="en" sz="1700" baseline="30000">
                <a:solidFill>
                  <a:srgbClr val="F1EBE6"/>
                </a:solidFill>
                <a:latin typeface="Playfair Display"/>
                <a:ea typeface="Playfair Display"/>
                <a:cs typeface="Playfair Display"/>
                <a:sym typeface="Playfair Display"/>
              </a:rPr>
              <a:t>ème</a:t>
            </a:r>
            <a:r>
              <a:rPr lang="en" sz="1700">
                <a:solidFill>
                  <a:srgbClr val="F1EBE6"/>
                </a:solidFill>
                <a:latin typeface="Playfair Display"/>
                <a:ea typeface="Playfair Display"/>
                <a:cs typeface="Playfair Display"/>
                <a:sym typeface="Playfair Display"/>
              </a:rPr>
              <a:t> siècle.</a:t>
            </a:r>
            <a:endParaRPr sz="1700">
              <a:solidFill>
                <a:srgbClr val="F1EBE6"/>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4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7"/>
        <p:cNvGrpSpPr/>
        <p:nvPr/>
      </p:nvGrpSpPr>
      <p:grpSpPr>
        <a:xfrm>
          <a:off x="0" y="0"/>
          <a:ext cx="0" cy="0"/>
          <a:chOff x="0" y="0"/>
          <a:chExt cx="0" cy="0"/>
        </a:xfrm>
      </p:grpSpPr>
      <p:sp>
        <p:nvSpPr>
          <p:cNvPr id="58" name="Google Shape;58;p14"/>
          <p:cNvSpPr/>
          <p:nvPr/>
        </p:nvSpPr>
        <p:spPr>
          <a:xfrm>
            <a:off x="1519500" y="1010400"/>
            <a:ext cx="6105000" cy="3122700"/>
          </a:xfrm>
          <a:prstGeom prst="rect">
            <a:avLst/>
          </a:prstGeom>
          <a:solidFill>
            <a:srgbClr val="F1EBE6">
              <a:alpha val="89940"/>
            </a:srgbClr>
          </a:solidFill>
          <a:ln>
            <a:noFill/>
          </a:ln>
        </p:spPr>
        <p:txBody>
          <a:bodyPr spcFirstLastPara="1" wrap="square" lIns="457200" tIns="457200" rIns="457200" bIns="457200" anchor="ctr" anchorCtr="0">
            <a:noAutofit/>
          </a:bodyPr>
          <a:lstStyle/>
          <a:p>
            <a:pPr marL="0" lvl="0" indent="0" algn="ctr" rtl="0">
              <a:spcBef>
                <a:spcPts val="0"/>
              </a:spcBef>
              <a:spcAft>
                <a:spcPts val="0"/>
              </a:spcAft>
              <a:buNone/>
            </a:pPr>
            <a:r>
              <a:rPr lang="en" sz="1700">
                <a:latin typeface="Playfair Display ExtraBold"/>
                <a:ea typeface="Playfair Display ExtraBold"/>
                <a:cs typeface="Playfair Display ExtraBold"/>
                <a:sym typeface="Playfair Display ExtraBold"/>
              </a:rPr>
              <a:t>Ce diaporama est une version condensée de la chronologie en ligne en neuf parties, 400 pages, 900 photos et graphiques, en anglais, créée pour le Centenaire de l’Ascension de 'Abdu'l-Bahá et intitulée </a:t>
            </a:r>
            <a:r>
              <a:rPr lang="en" sz="1700">
                <a:solidFill>
                  <a:schemeClr val="dk1"/>
                </a:solidFill>
                <a:latin typeface="Playfair Display ExtraBold"/>
                <a:ea typeface="Playfair Display ExtraBold"/>
                <a:cs typeface="Playfair Display ExtraBold"/>
                <a:sym typeface="Playfair Display ExtraBold"/>
              </a:rPr>
              <a:t>“</a:t>
            </a:r>
            <a:r>
              <a:rPr lang="en" sz="1700" i="1">
                <a:solidFill>
                  <a:schemeClr val="dk1"/>
                </a:solidFill>
                <a:latin typeface="Playfair Display ExtraBold"/>
                <a:ea typeface="Playfair Display ExtraBold"/>
                <a:cs typeface="Playfair Display ExtraBold"/>
                <a:sym typeface="Playfair Display ExtraBold"/>
              </a:rPr>
              <a:t>The Extraordinary Life of ‘Abdu’l-Bahá</a:t>
            </a:r>
            <a:r>
              <a:rPr lang="en" sz="1700">
                <a:solidFill>
                  <a:schemeClr val="dk1"/>
                </a:solidFill>
                <a:latin typeface="Playfair Display ExtraBold"/>
                <a:ea typeface="Playfair Display ExtraBold"/>
                <a:cs typeface="Playfair Display ExtraBold"/>
                <a:sym typeface="Playfair Display ExtraBold"/>
              </a:rPr>
              <a:t>.”</a:t>
            </a:r>
            <a:endParaRPr sz="17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endParaRPr sz="17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sz="1300">
                <a:solidFill>
                  <a:schemeClr val="dk1"/>
                </a:solidFill>
                <a:latin typeface="Playfair Display SC"/>
                <a:ea typeface="Playfair Display SC"/>
                <a:cs typeface="Playfair Display SC"/>
                <a:sym typeface="Playfair Display SC"/>
              </a:rPr>
              <a:t>Veuillez télécharger ce diaporama sous format PDF et non PowerPoint, car ce dernier corrompt le formatage.</a:t>
            </a:r>
            <a:endParaRPr sz="1300">
              <a:solidFill>
                <a:schemeClr val="dk1"/>
              </a:solidFill>
              <a:latin typeface="Playfair Display SC"/>
              <a:ea typeface="Playfair Display SC"/>
              <a:cs typeface="Playfair Display SC"/>
              <a:sym typeface="Playfair Display SC"/>
            </a:endParaRPr>
          </a:p>
          <a:p>
            <a:pPr marL="0" lvl="0" indent="0" algn="ctr" rtl="0">
              <a:spcBef>
                <a:spcPts val="0"/>
              </a:spcBef>
              <a:spcAft>
                <a:spcPts val="0"/>
              </a:spcAft>
              <a:buNone/>
            </a:pPr>
            <a:endParaRPr sz="1300">
              <a:solidFill>
                <a:schemeClr val="dk1"/>
              </a:solidFill>
              <a:latin typeface="Playfair Display SC"/>
              <a:ea typeface="Playfair Display SC"/>
              <a:cs typeface="Playfair Display SC"/>
              <a:sym typeface="Playfair Display SC"/>
            </a:endParaRPr>
          </a:p>
          <a:p>
            <a:pPr marL="0" lvl="0" indent="0" algn="ctr" rtl="0">
              <a:spcBef>
                <a:spcPts val="0"/>
              </a:spcBef>
              <a:spcAft>
                <a:spcPts val="0"/>
              </a:spcAft>
              <a:buNone/>
            </a:pPr>
            <a:r>
              <a:rPr lang="en" sz="1500">
                <a:latin typeface="Playfair Display"/>
                <a:ea typeface="Playfair Display"/>
                <a:cs typeface="Playfair Display"/>
                <a:sym typeface="Playfair Display"/>
              </a:rPr>
              <a:t>Veuillez consulter la chronologie pour de nombreuses autres histoires, cartes et photos :</a:t>
            </a:r>
            <a:br>
              <a:rPr lang="en" sz="1500">
                <a:solidFill>
                  <a:srgbClr val="595959"/>
                </a:solidFill>
                <a:latin typeface="Playfair Display"/>
                <a:ea typeface="Playfair Display"/>
                <a:cs typeface="Playfair Display"/>
                <a:sym typeface="Playfair Display"/>
              </a:rPr>
            </a:br>
            <a:r>
              <a:rPr lang="en" sz="1200" u="sng">
                <a:solidFill>
                  <a:srgbClr val="AE6214"/>
                </a:solidFill>
                <a:latin typeface="Playfair Display Black"/>
                <a:ea typeface="Playfair Display Black"/>
                <a:cs typeface="Playfair Display Black"/>
                <a:sym typeface="Playfair Display Black"/>
                <a:hlinkClick r:id="rId4">
                  <a:extLst>
                    <a:ext uri="{A12FA001-AC4F-418D-AE19-62706E023703}">
                      <ahyp:hlinkClr xmlns:ahyp="http://schemas.microsoft.com/office/drawing/2018/hyperlinkcolor" val="tx"/>
                    </a:ext>
                  </a:extLst>
                </a:hlinkClick>
              </a:rPr>
              <a:t>https://theutteranceproject.com/the-extraordinary-life-of-abdul-baha/</a:t>
            </a:r>
            <a:endParaRPr sz="1200">
              <a:solidFill>
                <a:srgbClr val="AE6214"/>
              </a:solidFill>
              <a:latin typeface="Playfair Display Black"/>
              <a:ea typeface="Playfair Display Black"/>
              <a:cs typeface="Playfair Display Black"/>
              <a:sym typeface="Playfair Display Black"/>
            </a:endParaRP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50"/>
        <p:cNvGrpSpPr/>
        <p:nvPr/>
      </p:nvGrpSpPr>
      <p:grpSpPr>
        <a:xfrm>
          <a:off x="0" y="0"/>
          <a:ext cx="0" cy="0"/>
          <a:chOff x="0" y="0"/>
          <a:chExt cx="0" cy="0"/>
        </a:xfrm>
      </p:grpSpPr>
      <p:sp>
        <p:nvSpPr>
          <p:cNvPr id="151" name="Google Shape;151;p33"/>
          <p:cNvSpPr/>
          <p:nvPr/>
        </p:nvSpPr>
        <p:spPr>
          <a:xfrm>
            <a:off x="929525" y="4691550"/>
            <a:ext cx="7497600" cy="45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p:nvPr/>
        </p:nvSpPr>
        <p:spPr>
          <a:xfrm>
            <a:off x="0" y="3830500"/>
            <a:ext cx="6811800" cy="1345200"/>
          </a:xfrm>
          <a:prstGeom prst="rect">
            <a:avLst/>
          </a:prstGeom>
          <a:solidFill>
            <a:srgbClr val="FFFFFF"/>
          </a:solidFill>
          <a:ln>
            <a:noFill/>
          </a:ln>
        </p:spPr>
        <p:txBody>
          <a:bodyPr spcFirstLastPara="1" wrap="square" lIns="274300" tIns="274300" rIns="91425"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Au cours de ce très long voyage, la Sainte Famille campe plus de soixante fois dans des caravansérails et des tentes. Les femmes voyagent dans des howdas, illustrées ci-dessus, et ‘Abdu’l-Bahá, alors âgé de 19 ans, veille à l'approvisionnement des personnes et des quelque soixante animaux de la caravane.</a:t>
            </a:r>
            <a:endParaRPr sz="1500">
              <a:solidFill>
                <a:schemeClr val="dk1"/>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34"/>
          <p:cNvSpPr/>
          <p:nvPr/>
        </p:nvSpPr>
        <p:spPr>
          <a:xfrm>
            <a:off x="214500" y="-228600"/>
            <a:ext cx="8929500" cy="990000"/>
          </a:xfrm>
          <a:prstGeom prst="rect">
            <a:avLst/>
          </a:prstGeom>
          <a:noFill/>
          <a:ln>
            <a:noFill/>
          </a:ln>
        </p:spPr>
        <p:txBody>
          <a:bodyPr spcFirstLastPara="1" wrap="square" lIns="365750" tIns="365750" rIns="365750" bIns="210300" anchor="ctr" anchorCtr="0">
            <a:noAutofit/>
          </a:bodyPr>
          <a:lstStyle/>
          <a:p>
            <a:pPr marL="0" lvl="0" indent="0" algn="l" rtl="0">
              <a:spcBef>
                <a:spcPts val="0"/>
              </a:spcBef>
              <a:spcAft>
                <a:spcPts val="0"/>
              </a:spcAft>
              <a:buNone/>
            </a:pPr>
            <a:endParaRPr sz="1900">
              <a:solidFill>
                <a:schemeClr val="lt1"/>
              </a:solidFill>
              <a:latin typeface="Playfair Display"/>
              <a:ea typeface="Playfair Display"/>
              <a:cs typeface="Playfair Display"/>
              <a:sym typeface="Playfair Display"/>
            </a:endParaRPr>
          </a:p>
        </p:txBody>
      </p:sp>
      <p:sp>
        <p:nvSpPr>
          <p:cNvPr id="158" name="Google Shape;158;p34"/>
          <p:cNvSpPr/>
          <p:nvPr/>
        </p:nvSpPr>
        <p:spPr>
          <a:xfrm>
            <a:off x="0" y="0"/>
            <a:ext cx="9144000" cy="1150200"/>
          </a:xfrm>
          <a:prstGeom prst="rect">
            <a:avLst/>
          </a:prstGeom>
          <a:solidFill>
            <a:srgbClr val="563A28">
              <a:alpha val="59220"/>
            </a:srgbClr>
          </a:solidFill>
          <a:ln>
            <a:noFill/>
          </a:ln>
        </p:spPr>
        <p:txBody>
          <a:bodyPr spcFirstLastPara="1" wrap="square" lIns="365750" tIns="365750" rIns="365750" bIns="365750" anchor="ctr" anchorCtr="0">
            <a:noAutofit/>
          </a:bodyPr>
          <a:lstStyle/>
          <a:p>
            <a:pPr marL="0" lvl="0" indent="0" algn="l" rtl="0">
              <a:spcBef>
                <a:spcPts val="0"/>
              </a:spcBef>
              <a:spcAft>
                <a:spcPts val="0"/>
              </a:spcAft>
              <a:buNone/>
            </a:pPr>
            <a:r>
              <a:rPr lang="en" sz="1900">
                <a:solidFill>
                  <a:schemeClr val="lt1"/>
                </a:solidFill>
                <a:latin typeface="Playfair Display"/>
                <a:ea typeface="Playfair Display"/>
                <a:cs typeface="Playfair Display"/>
                <a:sym typeface="Playfair Display"/>
              </a:rPr>
              <a:t>Bahá’u’lláh et sa famille arrivent à Constantinople (Istanbul) en août 1863, et sont à nouveau exilés quatre mois plus tard à Adrianople (Edirne).</a:t>
            </a:r>
            <a:endParaRPr sz="1900">
              <a:solidFill>
                <a:schemeClr val="lt1"/>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35"/>
          <p:cNvSpPr/>
          <p:nvPr/>
        </p:nvSpPr>
        <p:spPr>
          <a:xfrm>
            <a:off x="143950" y="1687475"/>
            <a:ext cx="2394300" cy="3386400"/>
          </a:xfrm>
          <a:prstGeom prst="rect">
            <a:avLst/>
          </a:prstGeom>
          <a:solidFill>
            <a:srgbClr val="6F471C">
              <a:alpha val="92740"/>
            </a:srgbClr>
          </a:solidFill>
          <a:ln>
            <a:noFill/>
          </a:ln>
        </p:spPr>
        <p:txBody>
          <a:bodyPr spcFirstLastPara="1" wrap="square" lIns="274300" tIns="274300" rIns="182875" bIns="274300" anchor="ctr" anchorCtr="0">
            <a:noAutofit/>
          </a:bodyPr>
          <a:lstStyle/>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Le voyage à Adrianople est le plus court que la Sainte Famille aura à faire durant leurs exils, </a:t>
            </a:r>
            <a:endParaRPr sz="150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mais ce voyage au milieu de l'hiver le plus froid depuis 40 ans, est de loin le pire, leur coûtant presque à tous leur vie. ‘Abdu’l-Bahá souffre à nouveau d'engelures.</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36"/>
          <p:cNvSpPr/>
          <p:nvPr/>
        </p:nvSpPr>
        <p:spPr>
          <a:xfrm>
            <a:off x="208175" y="204300"/>
            <a:ext cx="2990100" cy="3135900"/>
          </a:xfrm>
          <a:prstGeom prst="rect">
            <a:avLst/>
          </a:prstGeom>
          <a:solidFill>
            <a:srgbClr val="494033">
              <a:alpha val="8715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Bahá’u’lláh et sa famille vivent à Andrinople pendant quatre ans. C'est là que Bahá’u’lláh envoie ses Tablettes aux dirigeants et aux chefs religieux du monde entier. ‘Abdu’l-Bahá est le bouclier de son père, son secrétaire, et prend soin de sa mère et de ses jeunes frères et sœurs, Mírzá Miḥdi et Bahíyyih </a:t>
            </a:r>
            <a:r>
              <a:rPr lang="en" sz="1500" u="sng">
                <a:solidFill>
                  <a:srgbClr val="F1EBE6"/>
                </a:solidFill>
                <a:latin typeface="Playfair Display"/>
                <a:ea typeface="Playfair Display"/>
                <a:cs typeface="Playfair Display"/>
                <a:sym typeface="Playfair Display"/>
              </a:rPr>
              <a:t>Kh</a:t>
            </a:r>
            <a:r>
              <a:rPr lang="en" sz="1500">
                <a:solidFill>
                  <a:srgbClr val="F1EBE6"/>
                </a:solidFill>
                <a:latin typeface="Playfair Display"/>
                <a:ea typeface="Playfair Display"/>
                <a:cs typeface="Playfair Display"/>
                <a:sym typeface="Playfair Display"/>
              </a:rPr>
              <a:t>ánum. </a:t>
            </a:r>
            <a:endParaRPr sz="1500">
              <a:solidFill>
                <a:srgbClr val="F1EBE6"/>
              </a:solidFill>
              <a:latin typeface="Playfair Display"/>
              <a:ea typeface="Playfair Display"/>
              <a:cs typeface="Playfair Display"/>
              <a:sym typeface="Playfair Display"/>
            </a:endParaRPr>
          </a:p>
        </p:txBody>
      </p:sp>
      <p:sp>
        <p:nvSpPr>
          <p:cNvPr id="169" name="Google Shape;169;p36"/>
          <p:cNvSpPr txBox="1"/>
          <p:nvPr/>
        </p:nvSpPr>
        <p:spPr>
          <a:xfrm>
            <a:off x="87825" y="47865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rgbClr val="FFFFFF"/>
                </a:solidFill>
                <a:latin typeface="Playfair Display"/>
                <a:ea typeface="Playfair Display"/>
                <a:cs typeface="Playfair Display"/>
                <a:sym typeface="Playfair Display"/>
              </a:rPr>
              <a:t>Photo: Courtesy of Necati Alkan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686169" cy="5143500"/>
          </a:xfrm>
          <a:prstGeom prst="rect">
            <a:avLst/>
          </a:prstGeom>
          <a:noFill/>
          <a:ln>
            <a:noFill/>
          </a:ln>
        </p:spPr>
      </p:pic>
      <p:pic>
        <p:nvPicPr>
          <p:cNvPr id="175" name="Google Shape;175;p37"/>
          <p:cNvPicPr preferRelativeResize="0"/>
          <p:nvPr/>
        </p:nvPicPr>
        <p:blipFill rotWithShape="1">
          <a:blip r:embed="rId4" cstate="screen">
            <a:alphaModFix/>
            <a:extLst>
              <a:ext uri="{28A0092B-C50C-407E-A947-70E740481C1C}">
                <a14:useLocalDpi xmlns:a14="http://schemas.microsoft.com/office/drawing/2010/main"/>
              </a:ext>
            </a:extLst>
          </a:blip>
          <a:srcRect r="36916"/>
          <a:stretch/>
        </p:blipFill>
        <p:spPr>
          <a:xfrm>
            <a:off x="3375749" y="0"/>
            <a:ext cx="5768251" cy="5143500"/>
          </a:xfrm>
          <a:prstGeom prst="rect">
            <a:avLst/>
          </a:prstGeom>
          <a:noFill/>
          <a:ln>
            <a:noFill/>
          </a:ln>
        </p:spPr>
      </p:pic>
      <p:sp>
        <p:nvSpPr>
          <p:cNvPr id="176" name="Google Shape;176;p37"/>
          <p:cNvSpPr/>
          <p:nvPr/>
        </p:nvSpPr>
        <p:spPr>
          <a:xfrm>
            <a:off x="5774725" y="0"/>
            <a:ext cx="3369300" cy="5143500"/>
          </a:xfrm>
          <a:prstGeom prst="rect">
            <a:avLst/>
          </a:prstGeom>
          <a:noFill/>
          <a:ln>
            <a:noFill/>
          </a:ln>
        </p:spPr>
        <p:txBody>
          <a:bodyPr spcFirstLastPara="1" wrap="square" lIns="274300" tIns="365750" rIns="365750" bIns="36575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C'est la première photographie que nous ayons de ‘Abdu’l-Bahá, prise à Adrianople, entre 1864 et 1868, alors qu'il avait entre 24 et 28 ans. </a:t>
            </a:r>
            <a:endParaRPr sz="16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16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À un moment donné à Andrinople, Bahá’u’lláh, encore au tout début de son ministère, révèle le Súriy-i-Ghuṣn, la Tablette de la Branche, où il dévoile en partie la station de ‘Abdu’l-Bahá. À gauche, les termes employés par Bahá’u’lláh pour désigner ‘Abdu’l-Bahá dans cette Tablette.</a:t>
            </a:r>
            <a:endParaRPr sz="1600">
              <a:solidFill>
                <a:schemeClr val="dk1"/>
              </a:solidFill>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8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pic>
        <p:nvPicPr>
          <p:cNvPr id="185" name="Google Shape;185;p39"/>
          <p:cNvPicPr preferRelativeResize="0"/>
          <p:nvPr/>
        </p:nvPicPr>
        <p:blipFill>
          <a:blip r:embed="rId4">
            <a:alphaModFix/>
          </a:blip>
          <a:stretch>
            <a:fillRect/>
          </a:stretch>
        </p:blipFill>
        <p:spPr>
          <a:xfrm>
            <a:off x="3726775" y="2454250"/>
            <a:ext cx="5267775" cy="2537325"/>
          </a:xfrm>
          <a:prstGeom prst="rect">
            <a:avLst/>
          </a:prstGeom>
          <a:noFill/>
          <a:ln>
            <a:noFill/>
          </a:ln>
          <a:effectLst>
            <a:outerShdw blurRad="57150" dist="19050" dir="5400000" algn="bl" rotWithShape="0">
              <a:schemeClr val="dk2">
                <a:alpha val="50000"/>
              </a:schemeClr>
            </a:outerShdw>
          </a:effectLst>
        </p:spPr>
      </p:pic>
      <p:sp>
        <p:nvSpPr>
          <p:cNvPr id="186" name="Google Shape;186;p39"/>
          <p:cNvSpPr/>
          <p:nvPr/>
        </p:nvSpPr>
        <p:spPr>
          <a:xfrm>
            <a:off x="2396100" y="0"/>
            <a:ext cx="6747900" cy="1224600"/>
          </a:xfrm>
          <a:prstGeom prst="rect">
            <a:avLst/>
          </a:prstGeom>
          <a:solidFill>
            <a:srgbClr val="351918">
              <a:alpha val="86590"/>
            </a:srgbClr>
          </a:solidFill>
          <a:ln>
            <a:noFill/>
          </a:ln>
        </p:spPr>
        <p:txBody>
          <a:bodyPr spcFirstLastPara="1" wrap="square" lIns="274300" tIns="182875" rIns="274300" bIns="274300" anchor="ctr" anchorCtr="0">
            <a:noAutofit/>
          </a:bodyPr>
          <a:lstStyle/>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Après quatre années passées à Andrinople, Bahá’u’lláh est exilé aux confins de l'Empire ottoman, dans la colonie pénitentiaire de St-Jean-d’Acre (‘Akká). Le bateau à vapeur de l'Austrian Lloyd sur lequel la Sainte Famille a voyagé ressemblait beaucoup à l'aquarelle ci-dessous.</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40"/>
          <p:cNvSpPr/>
          <p:nvPr/>
        </p:nvSpPr>
        <p:spPr>
          <a:xfrm>
            <a:off x="0" y="0"/>
            <a:ext cx="2985000" cy="27846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Bahá’u’lláh, sa famille et leurs compagnons d’exil sont incarcérés dans la ville-prison de St-Jean-d’Acre (‘Akká). Beaucoup périront à l'intérieur de ses murs, presque tous tomberont gravement malades, et ceux qui survivront souffriront de douleurs indicibles.</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9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6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9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43"/>
          <p:cNvSpPr/>
          <p:nvPr/>
        </p:nvSpPr>
        <p:spPr>
          <a:xfrm>
            <a:off x="0" y="0"/>
            <a:ext cx="3329400" cy="24195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marR="0" lvl="0" indent="0" algn="l" rtl="0">
              <a:lnSpc>
                <a:spcPct val="100000"/>
              </a:lnSpc>
              <a:spcBef>
                <a:spcPts val="0"/>
              </a:spcBef>
              <a:spcAft>
                <a:spcPts val="0"/>
              </a:spcAft>
              <a:buNone/>
            </a:pPr>
            <a:r>
              <a:rPr lang="en" sz="1500">
                <a:solidFill>
                  <a:srgbClr val="F1EBE6"/>
                </a:solidFill>
                <a:latin typeface="Playfair Display"/>
                <a:ea typeface="Playfair Display"/>
                <a:cs typeface="Playfair Display"/>
                <a:sym typeface="Playfair Display"/>
              </a:rPr>
              <a:t>Peu après leur arrivée dans les baraquements, la typhoïde, la fièvre et la dysenterie se déclarent et ‘Abdu’l-Bahá soigne seul les soixante exilés pour les remettre sur pied. Lorsqu'ils sont rétablis, lui-même tombe malade et manque de mourir. </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750200"/>
            <a:ext cx="3129776" cy="3393299"/>
          </a:xfrm>
          <a:prstGeom prst="rect">
            <a:avLst/>
          </a:prstGeom>
          <a:noFill/>
          <a:ln>
            <a:noFill/>
          </a:ln>
        </p:spPr>
      </p:pic>
      <p:pic>
        <p:nvPicPr>
          <p:cNvPr id="210" name="Google Shape;210;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86815" y="1750200"/>
            <a:ext cx="2257185" cy="3393299"/>
          </a:xfrm>
          <a:prstGeom prst="rect">
            <a:avLst/>
          </a:prstGeom>
          <a:noFill/>
          <a:ln>
            <a:noFill/>
          </a:ln>
        </p:spPr>
      </p:pic>
      <p:pic>
        <p:nvPicPr>
          <p:cNvPr id="211" name="Google Shape;211;p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29775" y="1750200"/>
            <a:ext cx="3757050" cy="3393301"/>
          </a:xfrm>
          <a:prstGeom prst="rect">
            <a:avLst/>
          </a:prstGeom>
          <a:noFill/>
          <a:ln>
            <a:noFill/>
          </a:ln>
        </p:spPr>
      </p:pic>
      <p:sp>
        <p:nvSpPr>
          <p:cNvPr id="212" name="Google Shape;212;p44"/>
          <p:cNvSpPr/>
          <p:nvPr/>
        </p:nvSpPr>
        <p:spPr>
          <a:xfrm>
            <a:off x="0" y="0"/>
            <a:ext cx="9144000" cy="1750200"/>
          </a:xfrm>
          <a:prstGeom prst="rect">
            <a:avLst/>
          </a:prstGeom>
          <a:solidFill>
            <a:schemeClr val="dk1"/>
          </a:solidFill>
          <a:ln>
            <a:noFill/>
          </a:ln>
        </p:spPr>
        <p:txBody>
          <a:bodyPr spcFirstLastPara="1" wrap="square" lIns="182875" tIns="182875" rIns="182875" bIns="182875" anchor="ctr" anchorCtr="0">
            <a:noAutofit/>
          </a:bodyPr>
          <a:lstStyle/>
          <a:p>
            <a:pPr marL="0" marR="0" lvl="0" indent="0" algn="l" rtl="0">
              <a:lnSpc>
                <a:spcPct val="100000"/>
              </a:lnSpc>
              <a:spcBef>
                <a:spcPts val="0"/>
              </a:spcBef>
              <a:spcAft>
                <a:spcPts val="0"/>
              </a:spcAft>
              <a:buNone/>
            </a:pPr>
            <a:r>
              <a:rPr lang="en" sz="1700">
                <a:solidFill>
                  <a:schemeClr val="lt1"/>
                </a:solidFill>
                <a:latin typeface="Playfair Display"/>
                <a:ea typeface="Playfair Display"/>
                <a:cs typeface="Playfair Display"/>
                <a:sym typeface="Playfair Display"/>
              </a:rPr>
              <a:t>Le 22 Juin 1870, Mírzá Miḥdí, le fils cadet de Bahá'u'lláh, fait les cent pas sur le toit de la caserne, plongé dans la méditation et la prière. En ce jour tragique, il ne se souvient pas de compter ses pas, comme il le fait habituellement afin d'éviter une lucarne ouverte. Il tombe et atterrit sur une caisse, qui lui transperce la poitrine. La mort du jeune frère de ‘Abdu’l-Bahá est un coup dévastateur pour toute la Sainte Famille.</a:t>
            </a:r>
            <a:endParaRPr sz="1500">
              <a:solidFill>
                <a:schemeClr val="lt1"/>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1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46"/>
          <p:cNvPicPr preferRelativeResize="0"/>
          <p:nvPr/>
        </p:nvPicPr>
        <p:blipFill>
          <a:blip r:embed="rId4">
            <a:alphaModFix/>
          </a:blip>
          <a:stretch>
            <a:fillRect/>
          </a:stretch>
        </p:blipFill>
        <p:spPr>
          <a:xfrm>
            <a:off x="-10712" y="0"/>
            <a:ext cx="2752712" cy="5143500"/>
          </a:xfrm>
          <a:prstGeom prst="rect">
            <a:avLst/>
          </a:prstGeom>
          <a:noFill/>
          <a:ln>
            <a:noFill/>
          </a:ln>
        </p:spPr>
      </p:pic>
      <p:sp>
        <p:nvSpPr>
          <p:cNvPr id="222" name="Google Shape;222;p46"/>
          <p:cNvSpPr/>
          <p:nvPr/>
        </p:nvSpPr>
        <p:spPr>
          <a:xfrm>
            <a:off x="2742000" y="0"/>
            <a:ext cx="6402000" cy="2571900"/>
          </a:xfrm>
          <a:prstGeom prst="rect">
            <a:avLst/>
          </a:prstGeom>
          <a:solidFill>
            <a:srgbClr val="2D6170">
              <a:alpha val="87150"/>
            </a:srgbClr>
          </a:solidFill>
          <a:ln>
            <a:noFill/>
          </a:ln>
        </p:spPr>
        <p:txBody>
          <a:bodyPr spcFirstLastPara="1" wrap="square" lIns="365750" tIns="365750" rIns="365750" bIns="365750" anchor="ctr" anchorCtr="0">
            <a:noAutofit/>
          </a:bodyPr>
          <a:lstStyle/>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Le 8 mars 1873, ‘Abdu’l-Bahá épouse Munírih </a:t>
            </a:r>
            <a:r>
              <a:rPr lang="en" sz="1500" u="sng">
                <a:solidFill>
                  <a:srgbClr val="F1EBE6"/>
                </a:solidFill>
                <a:latin typeface="Playfair Display"/>
                <a:ea typeface="Playfair Display"/>
                <a:cs typeface="Playfair Display"/>
                <a:sym typeface="Playfair Display"/>
              </a:rPr>
              <a:t>Kh</a:t>
            </a:r>
            <a:r>
              <a:rPr lang="en" sz="1500">
                <a:solidFill>
                  <a:srgbClr val="F1EBE6"/>
                </a:solidFill>
                <a:latin typeface="Playfair Display"/>
                <a:ea typeface="Playfair Display"/>
                <a:cs typeface="Playfair Display"/>
                <a:sym typeface="Playfair Display"/>
              </a:rPr>
              <a:t>ánum, que Bahá’u’lláh avait vue en rêve avec un visage lumineux (“Munírih” signifie lumineuse, et c'est un titre que Bahá’u’lláh lui a donné). Munírih</a:t>
            </a:r>
            <a:r>
              <a:rPr lang="en" sz="1500" u="sng">
                <a:solidFill>
                  <a:srgbClr val="F1EBE6"/>
                </a:solidFill>
                <a:latin typeface="Playfair Display"/>
                <a:ea typeface="Playfair Display"/>
                <a:cs typeface="Playfair Display"/>
                <a:sym typeface="Playfair Display"/>
              </a:rPr>
              <a:t> Kh</a:t>
            </a:r>
            <a:r>
              <a:rPr lang="en" sz="1500">
                <a:solidFill>
                  <a:srgbClr val="F1EBE6"/>
                </a:solidFill>
                <a:latin typeface="Playfair Display"/>
                <a:ea typeface="Playfair Display"/>
                <a:cs typeface="Playfair Display"/>
                <a:sym typeface="Playfair Display"/>
              </a:rPr>
              <a:t>ánum aura neuf enfants avec ‘Abdu’l-Bahá, dont cinq mourront dans l'air empoisonné de ‘Akká, et leur mariage durera 48 ans, (1897-1921) jusqu’à la mort de ‘Abdu’l-Bahá.  Dans ses mémoires, Munírih </a:t>
            </a:r>
            <a:r>
              <a:rPr lang="en" sz="1500" u="sng">
                <a:solidFill>
                  <a:srgbClr val="F1EBE6"/>
                </a:solidFill>
                <a:latin typeface="Playfair Display"/>
                <a:ea typeface="Playfair Display"/>
                <a:cs typeface="Playfair Display"/>
                <a:sym typeface="Playfair Display"/>
              </a:rPr>
              <a:t>Kh</a:t>
            </a:r>
            <a:r>
              <a:rPr lang="en" sz="1500">
                <a:solidFill>
                  <a:srgbClr val="F1EBE6"/>
                </a:solidFill>
                <a:latin typeface="Playfair Display"/>
                <a:ea typeface="Playfair Display"/>
                <a:cs typeface="Playfair Display"/>
                <a:sym typeface="Playfair Display"/>
              </a:rPr>
              <a:t>ánum se souvient des mois précédant son mariage, lorsqu'elle regardait ‘Abdu’l-Bahá nager dans la mer Méditerranée. La photo ci-dessous est de la côte de ‘Akká. </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47"/>
          <p:cNvSpPr/>
          <p:nvPr/>
        </p:nvSpPr>
        <p:spPr>
          <a:xfrm>
            <a:off x="4625100" y="1803150"/>
            <a:ext cx="4518900" cy="3340200"/>
          </a:xfrm>
          <a:prstGeom prst="rect">
            <a:avLst/>
          </a:prstGeom>
          <a:solidFill>
            <a:srgbClr val="6B684B">
              <a:alpha val="8380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rgbClr val="F1EBE6"/>
                </a:solidFill>
                <a:latin typeface="Playfair Display"/>
                <a:ea typeface="Playfair Display"/>
                <a:cs typeface="Playfair Display"/>
                <a:sym typeface="Playfair Display"/>
              </a:rPr>
              <a:t>Au cours des neuf premières années de leur détention à St-Jean-d’Acre (‘Akká), Bahá’u’lláh et ‘Abdu’l-Bahá, leur estime grandit de plus en plus chez les notables de la ville. Vers 1873-1875, un aimable gouverneur de ‘Akká demande à Bahá’u’lláh la permission de lui rendre service et Bahá’u’lláh lui suggère la réparation de l'aqueduc de ‘Akká, tombé en ruine au cours des trente dernières années, proposition acceptée par ce gouverneur…</a:t>
            </a:r>
            <a:endParaRPr sz="1600">
              <a:solidFill>
                <a:srgbClr val="F1EBE6"/>
              </a:solidFill>
              <a:latin typeface="Playfair Display"/>
              <a:ea typeface="Playfair Display"/>
              <a:cs typeface="Playfair Display"/>
              <a:sym typeface="Playfair Displ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p:cNvSpPr/>
          <p:nvPr/>
        </p:nvSpPr>
        <p:spPr>
          <a:xfrm>
            <a:off x="0" y="2737025"/>
            <a:ext cx="5674500" cy="2331000"/>
          </a:xfrm>
          <a:prstGeom prst="rect">
            <a:avLst/>
          </a:prstGeom>
          <a:noFill/>
          <a:ln>
            <a:noFill/>
          </a:ln>
        </p:spPr>
        <p:txBody>
          <a:bodyPr spcFirstLastPara="1" wrap="square" lIns="365750" tIns="365750" rIns="365750" bIns="36575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En 1877, ‘Abdu’l-Bahá réussit à convaincre son Père de se retirer à la campagne. En effet, Bahá’u’lláh avait déclaré qu'il n'avait pas vu de verdure depuis près de dix ans. Installé dans le Manoir de Mazra’ih, loué par 'Abdu'l-Bahá, Bahá'u'lláh put enfin vivre entouré de plantes, de fleurs, d'herbe et d'arbres fruitiers... (Les photos montrent le Manoir de Mazra‘ih, le Jardin de Riḍván, et le Manoir de Bahjí, tous les 3 près de ‘Akká).</a:t>
            </a:r>
            <a:endParaRPr sz="1600">
              <a:solidFill>
                <a:schemeClr val="dk1"/>
              </a:solidFill>
              <a:latin typeface="Playfair Display"/>
              <a:ea typeface="Playfair Display"/>
              <a:cs typeface="Playfair Display"/>
              <a:sym typeface="Playfair Display"/>
            </a:endParaRPr>
          </a:p>
        </p:txBody>
      </p:sp>
      <p:pic>
        <p:nvPicPr>
          <p:cNvPr id="237" name="Google Shape;237;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2075" y="119950"/>
            <a:ext cx="4977175" cy="2529075"/>
          </a:xfrm>
          <a:prstGeom prst="rect">
            <a:avLst/>
          </a:prstGeom>
          <a:noFill/>
          <a:ln>
            <a:noFill/>
          </a:ln>
        </p:spPr>
      </p:pic>
      <p:pic>
        <p:nvPicPr>
          <p:cNvPr id="238" name="Google Shape;238;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21112" y="119950"/>
            <a:ext cx="3246336" cy="2363118"/>
          </a:xfrm>
          <a:prstGeom prst="rect">
            <a:avLst/>
          </a:prstGeom>
          <a:noFill/>
          <a:ln>
            <a:noFill/>
          </a:ln>
        </p:spPr>
      </p:pic>
      <p:pic>
        <p:nvPicPr>
          <p:cNvPr id="239" name="Google Shape;239;p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21100" y="2559312"/>
            <a:ext cx="3246350" cy="24642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0"/>
          <p:cNvSpPr/>
          <p:nvPr/>
        </p:nvSpPr>
        <p:spPr>
          <a:xfrm>
            <a:off x="64400" y="2881675"/>
            <a:ext cx="4820400" cy="21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Pendant que Bahá’u’lláh est à la campagne, ‘Abdu’l-Bahá reste à ‘Akká, il conseille les notables et les chefs religieux (comme ceux de la photo en haut à gauche), sert la population de ‘Akká, qui fait la queue pour lui parler aux premières heures de chaque matin (des Palestiniens du début du 20</a:t>
            </a:r>
            <a:r>
              <a:rPr lang="en" sz="1500" baseline="30000">
                <a:solidFill>
                  <a:schemeClr val="dk1"/>
                </a:solidFill>
                <a:latin typeface="Playfair Display"/>
                <a:ea typeface="Playfair Display"/>
                <a:cs typeface="Playfair Display"/>
                <a:sym typeface="Playfair Display"/>
              </a:rPr>
              <a:t>ème</a:t>
            </a:r>
            <a:r>
              <a:rPr lang="en" sz="1500">
                <a:solidFill>
                  <a:schemeClr val="dk1"/>
                </a:solidFill>
                <a:latin typeface="Playfair Display"/>
                <a:ea typeface="Playfair Display"/>
                <a:cs typeface="Playfair Display"/>
                <a:sym typeface="Playfair Display"/>
              </a:rPr>
              <a:t> siècle en haut à droite). Mais ‘Abdu’l-Bahá assume également des responsabilités pour libérer Bahá’u’lláh et gérer l'afflux de pèlerins (photo en bas à droite).</a:t>
            </a:r>
            <a:endParaRPr sz="1500">
              <a:solidFill>
                <a:schemeClr val="dk1"/>
              </a:solidFill>
              <a:latin typeface="Playfair Display"/>
              <a:ea typeface="Playfair Display"/>
              <a:cs typeface="Playfair Display"/>
              <a:sym typeface="Playfair Display"/>
            </a:endParaRPr>
          </a:p>
        </p:txBody>
      </p:sp>
      <p:pic>
        <p:nvPicPr>
          <p:cNvPr id="245" name="Google Shape;245;p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41212" y="2144675"/>
            <a:ext cx="4070758" cy="2923411"/>
          </a:xfrm>
          <a:prstGeom prst="rect">
            <a:avLst/>
          </a:prstGeom>
          <a:noFill/>
          <a:ln>
            <a:noFill/>
          </a:ln>
        </p:spPr>
      </p:pic>
      <p:pic>
        <p:nvPicPr>
          <p:cNvPr id="246" name="Google Shape;246;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8275" y="118350"/>
            <a:ext cx="4753076" cy="2645776"/>
          </a:xfrm>
          <a:prstGeom prst="rect">
            <a:avLst/>
          </a:prstGeom>
          <a:noFill/>
          <a:ln>
            <a:noFill/>
          </a:ln>
        </p:spPr>
      </p:pic>
      <p:pic>
        <p:nvPicPr>
          <p:cNvPr id="247" name="Google Shape;247;p5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941200" y="118341"/>
            <a:ext cx="4070775" cy="205165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51"/>
          <p:cNvSpPr/>
          <p:nvPr/>
        </p:nvSpPr>
        <p:spPr>
          <a:xfrm>
            <a:off x="0" y="0"/>
            <a:ext cx="9144000" cy="996300"/>
          </a:xfrm>
          <a:prstGeom prst="rect">
            <a:avLst/>
          </a:prstGeom>
          <a:noFill/>
          <a:ln>
            <a:noFill/>
          </a:ln>
        </p:spPr>
        <p:txBody>
          <a:bodyPr spcFirstLastPara="1" wrap="square" lIns="365750" tIns="365750" rIns="365750" bIns="365750" anchor="ctr" anchorCtr="0">
            <a:noAutofit/>
          </a:bodyPr>
          <a:lstStyle/>
          <a:p>
            <a:pPr marL="0" lvl="0" indent="0" algn="l" rtl="0">
              <a:spcBef>
                <a:spcPts val="0"/>
              </a:spcBef>
              <a:spcAft>
                <a:spcPts val="0"/>
              </a:spcAft>
              <a:buNone/>
            </a:pPr>
            <a:r>
              <a:rPr lang="en" sz="1300">
                <a:solidFill>
                  <a:schemeClr val="dk1"/>
                </a:solidFill>
                <a:latin typeface="Playfair Display"/>
                <a:ea typeface="Playfair Display"/>
                <a:cs typeface="Playfair Display"/>
                <a:sym typeface="Playfair Display"/>
              </a:rPr>
              <a:t>Bien qu'il soit toujours prisonnier de l'Empire ottoman, ‘Abdu’l-Bahá est autorisé à se rendre à Beyrouth, au Liban (photo ci-dessous), à l'invitation du gouverneur. C'est à cette occasion, en juin 1880, que Bahá’u’lláh rédige une autre Tablette sur la station de ‘Abdu’l-Bahá, la </a:t>
            </a:r>
            <a:r>
              <a:rPr lang="en" sz="1300" i="1">
                <a:solidFill>
                  <a:schemeClr val="dk1"/>
                </a:solidFill>
                <a:latin typeface="Playfair Display Black"/>
                <a:ea typeface="Playfair Display Black"/>
                <a:cs typeface="Playfair Display Black"/>
                <a:sym typeface="Playfair Display Black"/>
              </a:rPr>
              <a:t>Lawḥ-i-‘Arḍ-i-Bá (Tablette de la Terre de Bá)</a:t>
            </a:r>
            <a:endParaRPr sz="1300" i="1">
              <a:solidFill>
                <a:schemeClr val="dk1"/>
              </a:solidFill>
              <a:latin typeface="Playfair Display Black"/>
              <a:ea typeface="Playfair Display Black"/>
              <a:cs typeface="Playfair Display Black"/>
              <a:sym typeface="Playfair Display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6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
        <p:nvSpPr>
          <p:cNvPr id="257" name="Google Shape;257;p52"/>
          <p:cNvSpPr/>
          <p:nvPr/>
        </p:nvSpPr>
        <p:spPr>
          <a:xfrm>
            <a:off x="0" y="0"/>
            <a:ext cx="9144000" cy="1172100"/>
          </a:xfrm>
          <a:prstGeom prst="rect">
            <a:avLst/>
          </a:prstGeom>
          <a:noFill/>
          <a:ln>
            <a:noFill/>
          </a:ln>
        </p:spPr>
        <p:txBody>
          <a:bodyPr spcFirstLastPara="1" wrap="square" lIns="274300" tIns="274300" rIns="274300" bIns="274300" anchor="ctr" anchorCtr="0">
            <a:noAutofit/>
          </a:bodyPr>
          <a:lstStyle/>
          <a:p>
            <a:pPr marL="0" lvl="0" indent="0" algn="l" rtl="0">
              <a:lnSpc>
                <a:spcPct val="115000"/>
              </a:lnSpc>
              <a:spcBef>
                <a:spcPts val="0"/>
              </a:spcBef>
              <a:spcAft>
                <a:spcPts val="0"/>
              </a:spcAft>
              <a:buNone/>
            </a:pPr>
            <a:r>
              <a:rPr lang="en" sz="1900">
                <a:solidFill>
                  <a:schemeClr val="dk1"/>
                </a:solidFill>
                <a:latin typeface="Playfair Display"/>
                <a:ea typeface="Playfair Display"/>
                <a:cs typeface="Playfair Display"/>
                <a:sym typeface="Playfair Display"/>
              </a:rPr>
              <a:t>‘Abdu’l-Bahá subit trois pertes dévastatrices en étroite succession : la mort de sa sainte mère Navváb en 1886, et de son oncle loyal et inébranlable Mírzá Músá en 1887, puis celle de son fils bien-aimé Ḥusayn. </a:t>
            </a:r>
            <a:endParaRPr sz="1900">
              <a:solidFill>
                <a:schemeClr val="dk1"/>
              </a:solidFill>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53"/>
          <p:cNvPicPr preferRelativeResize="0"/>
          <p:nvPr/>
        </p:nvPicPr>
        <p:blipFill>
          <a:blip r:embed="rId3">
            <a:alphaModFix/>
          </a:blip>
          <a:stretch>
            <a:fillRect/>
          </a:stretch>
        </p:blipFill>
        <p:spPr>
          <a:xfrm>
            <a:off x="2934275" y="371250"/>
            <a:ext cx="5933200" cy="4401000"/>
          </a:xfrm>
          <a:prstGeom prst="rect">
            <a:avLst/>
          </a:prstGeom>
          <a:noFill/>
          <a:ln>
            <a:noFill/>
          </a:ln>
        </p:spPr>
      </p:pic>
      <p:sp>
        <p:nvSpPr>
          <p:cNvPr id="263" name="Google Shape;263;p53"/>
          <p:cNvSpPr/>
          <p:nvPr/>
        </p:nvSpPr>
        <p:spPr>
          <a:xfrm>
            <a:off x="-25725" y="0"/>
            <a:ext cx="2960100" cy="5143500"/>
          </a:xfrm>
          <a:prstGeom prst="rect">
            <a:avLst/>
          </a:prstGeom>
          <a:noFill/>
          <a:ln>
            <a:noFill/>
          </a:ln>
        </p:spPr>
        <p:txBody>
          <a:bodyPr spcFirstLastPara="1" wrap="square" lIns="274300" tIns="365750" rIns="182875" bIns="365750" anchor="ctr" anchorCtr="0">
            <a:noAutofit/>
          </a:bodyPr>
          <a:lstStyle/>
          <a:p>
            <a:pPr marL="0" lvl="0" indent="0" algn="l" rtl="0">
              <a:spcBef>
                <a:spcPts val="0"/>
              </a:spcBef>
              <a:spcAft>
                <a:spcPts val="0"/>
              </a:spcAft>
              <a:buNone/>
            </a:pPr>
            <a:r>
              <a:rPr lang="en" sz="1900">
                <a:solidFill>
                  <a:schemeClr val="dk1"/>
                </a:solidFill>
                <a:latin typeface="Playfair Display"/>
                <a:ea typeface="Playfair Display"/>
                <a:cs typeface="Playfair Display"/>
                <a:sym typeface="Playfair Display"/>
              </a:rPr>
              <a:t>Lors d'une visite à Haïfa en juin 1891, un an exactement avant le décès de Bahá’u’lláh, celui-ci se tient devant ce bosquet de jeunes cyprès et indique à ‘Abdu’l-Bahá l'endroit précis où il doit construire le sanctuaire du Báb. (Photo de ces cyprès adultes, plus de dix ans après)</a:t>
            </a:r>
            <a:endParaRPr sz="1900">
              <a:solidFill>
                <a:schemeClr val="dk1"/>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6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p55"/>
          <p:cNvSpPr/>
          <p:nvPr/>
        </p:nvSpPr>
        <p:spPr>
          <a:xfrm>
            <a:off x="0" y="-50"/>
            <a:ext cx="9144000" cy="5143500"/>
          </a:xfrm>
          <a:prstGeom prst="rect">
            <a:avLst/>
          </a:prstGeom>
          <a:solidFill>
            <a:srgbClr val="000000">
              <a:alpha val="71510"/>
            </a:srgbClr>
          </a:solidFill>
          <a:ln>
            <a:noFill/>
          </a:ln>
        </p:spPr>
        <p:txBody>
          <a:bodyPr spcFirstLastPara="1" wrap="square" lIns="365750" tIns="274300" rIns="274300" bIns="91425" anchor="t" anchorCtr="0">
            <a:noAutofit/>
          </a:bodyPr>
          <a:lstStyle/>
          <a:p>
            <a:pPr marL="0" lvl="0" indent="0" algn="l" rtl="0">
              <a:spcBef>
                <a:spcPts val="0"/>
              </a:spcBef>
              <a:spcAft>
                <a:spcPts val="0"/>
              </a:spcAft>
              <a:buNone/>
            </a:pPr>
            <a:r>
              <a:rPr lang="en" sz="1500">
                <a:solidFill>
                  <a:srgbClr val="F1EBE6"/>
                </a:solidFill>
                <a:latin typeface="Playfair Display"/>
                <a:ea typeface="Playfair Display"/>
                <a:cs typeface="Playfair Display"/>
                <a:sym typeface="Playfair Display"/>
              </a:rPr>
              <a:t>Lorsque Bahá'u'lláh décède le 29 mai 1892, 'Abdu'l-Bahá dépose sa dépouille sacrée dans ce qui deviendra le sanctuaire de Bahá'u'lláh, le lieu le plus sacré du monde pour les bahá'ís. Dans son testament, Bahá'u'lláh nomme 'Abdu'l-Bahá le Centre de l'Alliance. C'est sur ses épaules que reposent, désormais, la croissance et le bien-être de la Communauté mondiale bahá'íe. ‘Abdu’l-Bahá est celui qui doit s'occuper des préoccupations immédiates des bahá'ís et avoir une vision à long terme pour le développement de la Foi de Bahá'u'lláh, qualités qu'il démontrera à maintes reprises tout au long de son Ministère de 29 années.</a:t>
            </a:r>
            <a:endParaRPr sz="150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8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78100" y="2925150"/>
            <a:ext cx="2671625" cy="2155979"/>
          </a:xfrm>
          <a:prstGeom prst="rect">
            <a:avLst/>
          </a:prstGeom>
          <a:noFill/>
          <a:ln>
            <a:noFill/>
          </a:ln>
        </p:spPr>
      </p:pic>
      <p:pic>
        <p:nvPicPr>
          <p:cNvPr id="286" name="Google Shape;286;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7300" y="0"/>
            <a:ext cx="2324700" cy="3242800"/>
          </a:xfrm>
          <a:prstGeom prst="rect">
            <a:avLst/>
          </a:prstGeom>
          <a:noFill/>
          <a:ln>
            <a:noFill/>
          </a:ln>
        </p:spPr>
      </p:pic>
      <p:sp>
        <p:nvSpPr>
          <p:cNvPr id="287" name="Google Shape;287;p58"/>
          <p:cNvSpPr/>
          <p:nvPr/>
        </p:nvSpPr>
        <p:spPr>
          <a:xfrm>
            <a:off x="145300" y="3296325"/>
            <a:ext cx="6232800" cy="1709400"/>
          </a:xfrm>
          <a:prstGeom prst="rect">
            <a:avLst/>
          </a:prstGeom>
          <a:noFill/>
          <a:ln>
            <a:noFill/>
          </a:ln>
        </p:spPr>
        <p:txBody>
          <a:bodyPr spcFirstLastPara="1" wrap="square" lIns="365750" tIns="365750" rIns="182875" bIns="36575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Thornton Chase (à gauche) devient le premier bahá'í américain en 1894. Quatre ans plus tard, les premiers groupes de pèlerins occidentaux commencent à arriver à ‘Akká pour rencontrer ‘Abdu’l-Bahá (au centre). Grâce aux encouragements patients de ‘Abdu’l-Bahá, neuf ans plus tard, le 21 mars 1909, le jour même où ‘Abdu’l-Bahá enterre la dépouille du Báb, se tient la première convention nationale des États-Unis (à droite).</a:t>
            </a:r>
            <a:endParaRPr sz="1500">
              <a:solidFill>
                <a:schemeClr val="dk1"/>
              </a:solidFill>
              <a:latin typeface="Playfair Display"/>
              <a:ea typeface="Playfair Display"/>
              <a:cs typeface="Playfair Display"/>
              <a:sym typeface="Playfair Display"/>
            </a:endParaRPr>
          </a:p>
        </p:txBody>
      </p:sp>
      <p:pic>
        <p:nvPicPr>
          <p:cNvPr id="288" name="Google Shape;288;p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21900" y="75427"/>
            <a:ext cx="4572000" cy="294152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576" y="2404300"/>
            <a:ext cx="3544475" cy="2670075"/>
          </a:xfrm>
          <a:prstGeom prst="rect">
            <a:avLst/>
          </a:prstGeom>
          <a:noFill/>
          <a:ln>
            <a:noFill/>
          </a:ln>
        </p:spPr>
      </p:pic>
      <p:pic>
        <p:nvPicPr>
          <p:cNvPr id="298" name="Google Shape;298;p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51975" y="45800"/>
            <a:ext cx="1995325" cy="2858046"/>
          </a:xfrm>
          <a:prstGeom prst="rect">
            <a:avLst/>
          </a:prstGeom>
          <a:noFill/>
          <a:ln>
            <a:noFill/>
          </a:ln>
        </p:spPr>
      </p:pic>
      <p:pic>
        <p:nvPicPr>
          <p:cNvPr id="299" name="Google Shape;299;p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17382" y="45800"/>
            <a:ext cx="2115419" cy="3872225"/>
          </a:xfrm>
          <a:prstGeom prst="rect">
            <a:avLst/>
          </a:prstGeom>
          <a:noFill/>
          <a:ln>
            <a:noFill/>
          </a:ln>
        </p:spPr>
      </p:pic>
      <p:pic>
        <p:nvPicPr>
          <p:cNvPr id="300" name="Google Shape;300;p6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06001" y="45800"/>
            <a:ext cx="2174201" cy="3872225"/>
          </a:xfrm>
          <a:prstGeom prst="rect">
            <a:avLst/>
          </a:prstGeom>
          <a:noFill/>
          <a:ln>
            <a:noFill/>
          </a:ln>
        </p:spPr>
      </p:pic>
      <p:sp>
        <p:nvSpPr>
          <p:cNvPr id="301" name="Google Shape;301;p60"/>
          <p:cNvSpPr/>
          <p:nvPr/>
        </p:nvSpPr>
        <p:spPr>
          <a:xfrm>
            <a:off x="3826725" y="3949450"/>
            <a:ext cx="4977300" cy="1225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800">
                <a:solidFill>
                  <a:schemeClr val="dk1"/>
                </a:solidFill>
                <a:latin typeface="Playfair Display"/>
                <a:ea typeface="Playfair Display"/>
                <a:cs typeface="Playfair Display"/>
                <a:sym typeface="Playfair Display"/>
              </a:rPr>
              <a:t>En 1893, la conception est approuvée. La première pierre est posée en 1902, la construction est partiellement achevée en 1907 et terminée en 1919. </a:t>
            </a:r>
            <a:endParaRPr sz="1800">
              <a:solidFill>
                <a:schemeClr val="dk1"/>
              </a:solidFill>
              <a:latin typeface="Playfair Display"/>
              <a:ea typeface="Playfair Display"/>
              <a:cs typeface="Playfair Display"/>
              <a:sym typeface="Playfair Display"/>
            </a:endParaRPr>
          </a:p>
        </p:txBody>
      </p:sp>
      <p:pic>
        <p:nvPicPr>
          <p:cNvPr id="302" name="Google Shape;302;p60"/>
          <p:cNvPicPr preferRelativeResize="0"/>
          <p:nvPr/>
        </p:nvPicPr>
        <p:blipFill>
          <a:blip r:embed="rId7">
            <a:alphaModFix/>
          </a:blip>
          <a:stretch>
            <a:fillRect/>
          </a:stretch>
        </p:blipFill>
        <p:spPr>
          <a:xfrm>
            <a:off x="228850" y="45800"/>
            <a:ext cx="2064425" cy="212748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0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0"/>
        <p:cNvGrpSpPr/>
        <p:nvPr/>
      </p:nvGrpSpPr>
      <p:grpSpPr>
        <a:xfrm>
          <a:off x="0" y="0"/>
          <a:ext cx="0" cy="0"/>
          <a:chOff x="0" y="0"/>
          <a:chExt cx="0" cy="0"/>
        </a:xfrm>
      </p:grpSpPr>
      <p:sp>
        <p:nvSpPr>
          <p:cNvPr id="71" name="Google Shape;71;p17"/>
          <p:cNvSpPr/>
          <p:nvPr/>
        </p:nvSpPr>
        <p:spPr>
          <a:xfrm>
            <a:off x="0" y="0"/>
            <a:ext cx="9144000" cy="1188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300">
                <a:solidFill>
                  <a:srgbClr val="FFFFFF"/>
                </a:solidFill>
                <a:latin typeface="Playfair Display"/>
                <a:ea typeface="Playfair Display"/>
                <a:cs typeface="Playfair Display"/>
                <a:sym typeface="Playfair Display"/>
              </a:rPr>
              <a:t>Voici la ville de Shíráz, en Perse en 1906. Nous sommes le 23 mai 1844, et un événement capital est sur le point de se produire...</a:t>
            </a:r>
            <a:endParaRPr sz="2300">
              <a:solidFill>
                <a:srgbClr val="FFFFFF"/>
              </a:solidFill>
              <a:latin typeface="Playfair Display"/>
              <a:ea typeface="Playfair Display"/>
              <a:cs typeface="Playfair Display"/>
              <a:sym typeface="Playfair Display"/>
            </a:endParaRPr>
          </a:p>
          <a:p>
            <a:pPr marL="0" lvl="0" indent="0" algn="l" rtl="0">
              <a:spcBef>
                <a:spcPts val="0"/>
              </a:spcBef>
              <a:spcAft>
                <a:spcPts val="0"/>
              </a:spcAft>
              <a:buNone/>
            </a:pPr>
            <a:endParaRPr sz="2300">
              <a:solidFill>
                <a:srgbClr val="FFFFFF"/>
              </a:solidFill>
              <a:latin typeface="Playfair Display"/>
              <a:ea typeface="Playfair Display"/>
              <a:cs typeface="Playfair Display"/>
              <a:sym typeface="Playfair Displ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83214" y="183200"/>
            <a:ext cx="3681007" cy="1514439"/>
          </a:xfrm>
          <a:prstGeom prst="rect">
            <a:avLst/>
          </a:prstGeom>
          <a:noFill/>
          <a:ln>
            <a:noFill/>
          </a:ln>
        </p:spPr>
      </p:pic>
      <p:pic>
        <p:nvPicPr>
          <p:cNvPr id="312" name="Google Shape;312;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30597" y="1866322"/>
            <a:ext cx="1619053" cy="1750594"/>
          </a:xfrm>
          <a:prstGeom prst="rect">
            <a:avLst/>
          </a:prstGeom>
          <a:noFill/>
          <a:ln>
            <a:noFill/>
          </a:ln>
        </p:spPr>
      </p:pic>
      <p:pic>
        <p:nvPicPr>
          <p:cNvPr id="313" name="Google Shape;313;p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18950" y="1866332"/>
            <a:ext cx="2310443" cy="1750594"/>
          </a:xfrm>
          <a:prstGeom prst="rect">
            <a:avLst/>
          </a:prstGeom>
          <a:noFill/>
          <a:ln>
            <a:noFill/>
          </a:ln>
        </p:spPr>
      </p:pic>
      <p:pic>
        <p:nvPicPr>
          <p:cNvPr id="314" name="Google Shape;314;p6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09873" y="1866322"/>
            <a:ext cx="2708245" cy="1750594"/>
          </a:xfrm>
          <a:prstGeom prst="rect">
            <a:avLst/>
          </a:prstGeom>
          <a:noFill/>
          <a:ln>
            <a:noFill/>
          </a:ln>
        </p:spPr>
      </p:pic>
      <p:pic>
        <p:nvPicPr>
          <p:cNvPr id="315" name="Google Shape;315;p6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78597" y="183200"/>
            <a:ext cx="2071053" cy="1514439"/>
          </a:xfrm>
          <a:prstGeom prst="rect">
            <a:avLst/>
          </a:prstGeom>
          <a:noFill/>
          <a:ln>
            <a:noFill/>
          </a:ln>
        </p:spPr>
      </p:pic>
      <p:sp>
        <p:nvSpPr>
          <p:cNvPr id="316" name="Google Shape;316;p62"/>
          <p:cNvSpPr/>
          <p:nvPr/>
        </p:nvSpPr>
        <p:spPr>
          <a:xfrm>
            <a:off x="0" y="3628925"/>
            <a:ext cx="9144000" cy="15144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La carte indique le voyage des restes du Báb vers la Terre Sainte à partir de 1898 - 1899. En haut et en bas à droite : le sarcophage de marbre achevé en Birmanie et la caisse en Terre Sainte. En bas à gauche et au centre : le sanctuaire achevé en 1909. ‘Abdu’l-Bahá a enterré la dépouille du Báb le 21 mars 1909. Selon les mots de ‘Abdu’l-Bahá : </a:t>
            </a:r>
            <a:r>
              <a:rPr lang="en" sz="1500" i="1">
                <a:solidFill>
                  <a:schemeClr val="dk1"/>
                </a:solidFill>
                <a:latin typeface="Playfair Display Black"/>
                <a:ea typeface="Playfair Display Black"/>
                <a:cs typeface="Playfair Display Black"/>
                <a:sym typeface="Playfair Display Black"/>
              </a:rPr>
              <a:t>« Chaque pierre de cet édifice, chaque pierre de la route qui y conduit, m'ont coûté une peine inouïe et une infinité de larmes pour les soulever et les mettre en place. »</a:t>
            </a:r>
            <a:endParaRPr sz="1500">
              <a:solidFill>
                <a:schemeClr val="dk1"/>
              </a:solidFill>
              <a:latin typeface="Playfair Display Black"/>
              <a:ea typeface="Playfair Display Black"/>
              <a:cs typeface="Playfair Display Black"/>
              <a:sym typeface="Playfair Display Blac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2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24"/>
        <p:cNvGrpSpPr/>
        <p:nvPr/>
      </p:nvGrpSpPr>
      <p:grpSpPr>
        <a:xfrm>
          <a:off x="0" y="0"/>
          <a:ext cx="0" cy="0"/>
          <a:chOff x="0" y="0"/>
          <a:chExt cx="0" cy="0"/>
        </a:xfrm>
      </p:grpSpPr>
      <p:sp>
        <p:nvSpPr>
          <p:cNvPr id="325" name="Google Shape;325;p64"/>
          <p:cNvSpPr/>
          <p:nvPr/>
        </p:nvSpPr>
        <p:spPr>
          <a:xfrm>
            <a:off x="6516425" y="0"/>
            <a:ext cx="2627700" cy="5143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200">
                <a:solidFill>
                  <a:schemeClr val="dk1"/>
                </a:solidFill>
                <a:latin typeface="Playfair Display"/>
                <a:ea typeface="Playfair Display"/>
                <a:cs typeface="Playfair Display"/>
                <a:sym typeface="Playfair Display"/>
              </a:rPr>
              <a:t>'Abdu'l-Bahá favorise la croissance de la Communauté Bahá'íe de la Perse. C’est ainsi que, en 1899, la première Assemblée Spirituelle Locale bahá’íe du monde est élue à Téhéran. Parmi les membres, on trouve les quatre « Mains de la Cause de Dieu » nommées par Baha’u’llah, dont trois sont assises dans la rangée du milieu à partir de la gauche : Mírzá Ḥasan, connu sous le nom de Adíb (1848-1919) ; Mírzá ‘Alí-Muḥammad, connu sous le nom d'Ibn-i-Aṣdaq (m.1928) ; et Ḥájí Mullá ‘Alí-Akbar (connu sous le nom de Ḥájí Á</a:t>
            </a:r>
            <a:r>
              <a:rPr lang="en" sz="1200" u="sng">
                <a:solidFill>
                  <a:schemeClr val="dk1"/>
                </a:solidFill>
                <a:latin typeface="Playfair Display"/>
                <a:ea typeface="Playfair Display"/>
                <a:cs typeface="Playfair Display"/>
                <a:sym typeface="Playfair Display"/>
              </a:rPr>
              <a:t>kh</a:t>
            </a:r>
            <a:r>
              <a:rPr lang="en" sz="1200">
                <a:solidFill>
                  <a:schemeClr val="dk1"/>
                </a:solidFill>
                <a:latin typeface="Playfair Display"/>
                <a:ea typeface="Playfair Display"/>
                <a:cs typeface="Playfair Display"/>
                <a:sym typeface="Playfair Display"/>
              </a:rPr>
              <a:t>und), (1842-1910).</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a:solidFill>
                  <a:schemeClr val="dk1"/>
                </a:solidFill>
                <a:latin typeface="Playfair Display"/>
                <a:ea typeface="Playfair Display"/>
                <a:cs typeface="Playfair Display"/>
                <a:sym typeface="Playfair Display"/>
              </a:rPr>
              <a:t>Pour la liste complète, voir :</a:t>
            </a:r>
            <a:br>
              <a:rPr lang="en" sz="1200">
                <a:solidFill>
                  <a:schemeClr val="dk1"/>
                </a:solidFill>
                <a:latin typeface="Playfair Display"/>
                <a:ea typeface="Playfair Display"/>
                <a:cs typeface="Playfair Display"/>
                <a:sym typeface="Playfair Display"/>
              </a:rPr>
            </a:br>
            <a:br>
              <a:rPr lang="en" sz="1200">
                <a:solidFill>
                  <a:schemeClr val="dk2"/>
                </a:solidFill>
                <a:latin typeface="Playfair Display"/>
                <a:ea typeface="Playfair Display"/>
                <a:cs typeface="Playfair Display"/>
                <a:sym typeface="Playfair Display"/>
              </a:rPr>
            </a:br>
            <a:r>
              <a:rPr lang="en" sz="1200" i="1" u="sng">
                <a:solidFill>
                  <a:srgbClr val="AE6214"/>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The Extraordinary Life of ‘Abdu’l-Bahá Part 4</a:t>
            </a:r>
            <a:endParaRPr sz="1200" i="1">
              <a:solidFill>
                <a:schemeClr val="dk2"/>
              </a:solidFill>
              <a:latin typeface="Playfair Display"/>
              <a:ea typeface="Playfair Display"/>
              <a:cs typeface="Playfair Display"/>
              <a:sym typeface="Playfair Display"/>
            </a:endParaRPr>
          </a:p>
        </p:txBody>
      </p:sp>
      <p:pic>
        <p:nvPicPr>
          <p:cNvPr id="326" name="Google Shape;326;p64"/>
          <p:cNvPicPr preferRelativeResize="0"/>
          <p:nvPr/>
        </p:nvPicPr>
        <p:blipFill>
          <a:blip r:embed="rId4">
            <a:alphaModFix/>
          </a:blip>
          <a:stretch>
            <a:fillRect/>
          </a:stretch>
        </p:blipFill>
        <p:spPr>
          <a:xfrm>
            <a:off x="446150" y="706600"/>
            <a:ext cx="6070274" cy="3667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30"/>
        <p:cNvGrpSpPr/>
        <p:nvPr/>
      </p:nvGrpSpPr>
      <p:grpSpPr>
        <a:xfrm>
          <a:off x="0" y="0"/>
          <a:ext cx="0" cy="0"/>
          <a:chOff x="0" y="0"/>
          <a:chExt cx="0" cy="0"/>
        </a:xfrm>
      </p:grpSpPr>
      <p:sp>
        <p:nvSpPr>
          <p:cNvPr id="331" name="Google Shape;331;p65"/>
          <p:cNvSpPr/>
          <p:nvPr/>
        </p:nvSpPr>
        <p:spPr>
          <a:xfrm>
            <a:off x="6459925" y="125"/>
            <a:ext cx="2684100" cy="5143500"/>
          </a:xfrm>
          <a:prstGeom prst="rect">
            <a:avLst/>
          </a:prstGeom>
          <a:solidFill>
            <a:srgbClr val="987358">
              <a:alpha val="9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50">
                <a:solidFill>
                  <a:srgbClr val="F1EBE6"/>
                </a:solidFill>
                <a:latin typeface="Playfair Display"/>
                <a:ea typeface="Playfair Display"/>
                <a:cs typeface="Playfair Display"/>
                <a:sym typeface="Playfair Display"/>
              </a:rPr>
              <a:t>1892 - 1905 sont des années périlleuses. On tente d'attenter à la vie de ‘Abdu’l-Bahá, ses ennemis jaloux répandent d'horribles rumeurs sur lui et le sanctuaire, et ‘Abdu’l-Bahá est réincarcéré dans la ville. </a:t>
            </a:r>
            <a:endParaRPr sz="145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endParaRPr sz="145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r>
              <a:rPr lang="en" sz="1450">
                <a:solidFill>
                  <a:srgbClr val="F1EBE6"/>
                </a:solidFill>
                <a:latin typeface="Playfair Display"/>
                <a:ea typeface="Playfair Display"/>
                <a:cs typeface="Playfair Display"/>
                <a:sym typeface="Playfair Display"/>
              </a:rPr>
              <a:t>Le danger culmine lorsque Rif Bey est envoyé à la tête de la commission d'enquête en juillet 1905. Il veut pendre ‘Abdu’l-Bahá ou l'exiler à Fízan, en Libye. </a:t>
            </a:r>
            <a:endParaRPr sz="145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endParaRPr sz="145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r>
              <a:rPr lang="en" sz="1450">
                <a:solidFill>
                  <a:srgbClr val="F1EBE6"/>
                </a:solidFill>
                <a:latin typeface="Playfair Display"/>
                <a:ea typeface="Playfair Display"/>
                <a:cs typeface="Playfair Display"/>
                <a:sym typeface="Playfair Display"/>
              </a:rPr>
              <a:t>Après plusieurs jours d'interrogatoires musclés, la commission est soudainement rappelée après une tentative d'assassinat contre le Sulṭan.</a:t>
            </a:r>
            <a:endParaRPr sz="1450">
              <a:solidFill>
                <a:srgbClr val="F1EBE6"/>
              </a:solidFill>
              <a:latin typeface="Playfair Display"/>
              <a:ea typeface="Playfair Display"/>
              <a:cs typeface="Playfair Display"/>
              <a:sym typeface="Playfair Display"/>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66"/>
          <p:cNvPicPr preferRelativeResize="0"/>
          <p:nvPr/>
        </p:nvPicPr>
        <p:blipFill>
          <a:blip r:embed="rId3">
            <a:alphaModFix/>
          </a:blip>
          <a:stretch>
            <a:fillRect/>
          </a:stretch>
        </p:blipFill>
        <p:spPr>
          <a:xfrm>
            <a:off x="892425" y="-31425"/>
            <a:ext cx="2292733" cy="3729150"/>
          </a:xfrm>
          <a:prstGeom prst="rect">
            <a:avLst/>
          </a:prstGeom>
          <a:noFill/>
          <a:ln>
            <a:noFill/>
          </a:ln>
        </p:spPr>
      </p:pic>
      <p:pic>
        <p:nvPicPr>
          <p:cNvPr id="337" name="Google Shape;337;p66"/>
          <p:cNvPicPr preferRelativeResize="0"/>
          <p:nvPr/>
        </p:nvPicPr>
        <p:blipFill>
          <a:blip r:embed="rId4">
            <a:alphaModFix/>
          </a:blip>
          <a:stretch>
            <a:fillRect/>
          </a:stretch>
        </p:blipFill>
        <p:spPr>
          <a:xfrm>
            <a:off x="3621933" y="-31425"/>
            <a:ext cx="2057942" cy="3729150"/>
          </a:xfrm>
          <a:prstGeom prst="rect">
            <a:avLst/>
          </a:prstGeom>
          <a:noFill/>
          <a:ln>
            <a:noFill/>
          </a:ln>
        </p:spPr>
      </p:pic>
      <p:pic>
        <p:nvPicPr>
          <p:cNvPr id="338" name="Google Shape;338;p6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16650" y="-31425"/>
            <a:ext cx="2278925" cy="3729150"/>
          </a:xfrm>
          <a:prstGeom prst="rect">
            <a:avLst/>
          </a:prstGeom>
          <a:noFill/>
          <a:ln>
            <a:noFill/>
          </a:ln>
        </p:spPr>
      </p:pic>
      <p:sp>
        <p:nvSpPr>
          <p:cNvPr id="339" name="Google Shape;339;p66"/>
          <p:cNvSpPr/>
          <p:nvPr/>
        </p:nvSpPr>
        <p:spPr>
          <a:xfrm>
            <a:off x="0" y="3697725"/>
            <a:ext cx="9174900" cy="1445700"/>
          </a:xfrm>
          <a:prstGeom prst="rect">
            <a:avLst/>
          </a:prstGeom>
          <a:noFill/>
          <a:ln>
            <a:noFill/>
          </a:ln>
        </p:spPr>
        <p:txBody>
          <a:bodyPr spcFirstLastPara="1" wrap="square" lIns="274300" tIns="274300" rIns="182875" bIns="27430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On ne peut sous-estimer le danger que représentaient ces années. ‘Abdu’l-Bahá lui-même dit :</a:t>
            </a:r>
            <a:r>
              <a:rPr lang="en" sz="1600" i="1">
                <a:solidFill>
                  <a:schemeClr val="dk1"/>
                </a:solidFill>
                <a:latin typeface="Playfair Display Black"/>
                <a:ea typeface="Playfair Display Black"/>
                <a:cs typeface="Playfair Display Black"/>
                <a:sym typeface="Playfair Display Black"/>
              </a:rPr>
              <a:t>« Je suis maintenant en très grand danger et je n'ai plus l'espoir de vivre, même une heure. »</a:t>
            </a:r>
            <a:r>
              <a:rPr lang="en" sz="1600">
                <a:solidFill>
                  <a:schemeClr val="dk1"/>
                </a:solidFill>
                <a:latin typeface="Playfair Display"/>
                <a:ea typeface="Playfair Display"/>
                <a:cs typeface="Playfair Display"/>
                <a:sym typeface="Playfair Display"/>
              </a:rPr>
              <a:t> C'est à cette époque que ‘Abdu’l-Bahá écrit Sa volonté en testament dans trois documents entre 1901 et 1907, et désigne Shoghi Effendi Rabbáni, son petit-fils,malors un enfant de 4 à 11 ans, comme Son successeur en tant que “Gardien de la Cause de Dieu.”</a:t>
            </a:r>
            <a:endParaRPr sz="1600">
              <a:solidFill>
                <a:schemeClr val="dk1"/>
              </a:solidFill>
              <a:latin typeface="Playfair Display"/>
              <a:ea typeface="Playfair Display"/>
              <a:cs typeface="Playfair Display"/>
              <a:sym typeface="Playfair Display"/>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43"/>
        <p:cNvGrpSpPr/>
        <p:nvPr/>
      </p:nvGrpSpPr>
      <p:grpSpPr>
        <a:xfrm>
          <a:off x="0" y="0"/>
          <a:ext cx="0" cy="0"/>
          <a:chOff x="0" y="0"/>
          <a:chExt cx="0" cy="0"/>
        </a:xfrm>
      </p:grpSpPr>
      <p:sp>
        <p:nvSpPr>
          <p:cNvPr id="344" name="Google Shape;344;p67"/>
          <p:cNvSpPr/>
          <p:nvPr/>
        </p:nvSpPr>
        <p:spPr>
          <a:xfrm>
            <a:off x="0" y="0"/>
            <a:ext cx="9144000" cy="11094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Entre 1901 et 1907, ‘Abdu’l-Bahá achète des milliers d'acres de terres agricoles à ‘Adasiyyíh et dans trois autres villages agricoles des vallées de la Yarmuk et du Jourdain, et coordonne avec l'Assemblée spirituelle locale de Téhéran l'émigration de fermiers persans sur ces terres pour y faire des cultures.</a:t>
            </a:r>
            <a:endParaRPr sz="1500">
              <a:solidFill>
                <a:schemeClr val="dk1"/>
              </a:solidFill>
              <a:latin typeface="Playfair Display"/>
              <a:ea typeface="Playfair Display"/>
              <a:cs typeface="Playfair Display"/>
              <a:sym typeface="Playfair Display"/>
            </a:endParaRPr>
          </a:p>
        </p:txBody>
      </p:sp>
      <p:pic>
        <p:nvPicPr>
          <p:cNvPr id="345" name="Google Shape;345;p67"/>
          <p:cNvPicPr preferRelativeResize="0"/>
          <p:nvPr/>
        </p:nvPicPr>
        <p:blipFill>
          <a:blip r:embed="rId3">
            <a:alphaModFix/>
          </a:blip>
          <a:stretch>
            <a:fillRect/>
          </a:stretch>
        </p:blipFill>
        <p:spPr>
          <a:xfrm>
            <a:off x="1173150" y="1109400"/>
            <a:ext cx="6797700" cy="38270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68"/>
          <p:cNvSpPr/>
          <p:nvPr/>
        </p:nvSpPr>
        <p:spPr>
          <a:xfrm>
            <a:off x="6076550" y="0"/>
            <a:ext cx="3067500" cy="51435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a:solidFill>
                  <a:srgbClr val="F1EBE6"/>
                </a:solidFill>
                <a:latin typeface="Playfair Display"/>
                <a:ea typeface="Playfair Display"/>
                <a:cs typeface="Playfair Display"/>
                <a:sym typeface="Playfair Display"/>
              </a:rPr>
              <a:t>La Révolution des Jeunes Turcs de 1908 oblige le Sulṭán 'Abdu'l-Ḥamíd II à établir un gouvernement constitutionnel et à libérer tous les prisonniers politiques et religieux. En Août 1908, ‘Abdu’l-Bahá est enfin libre de ses mouvements dans le cadre de l'Amnistie et, enfin à l'âge de 64 ans, pour la première fois depuis son enfance, il devient parfaitement libre. La photo représente une foule rassemblée pour entendre la proclamation de la restauration de la constitution après la révolution des Jeunes Turcs, Empire ottoman, 24 juillet 1908.</a:t>
            </a:r>
            <a:endParaRPr sz="1500">
              <a:solidFill>
                <a:srgbClr val="F1EBE6"/>
              </a:solidFill>
              <a:latin typeface="Playfair Display"/>
              <a:ea typeface="Playfair Display"/>
              <a:cs typeface="Playfair Display"/>
              <a:sym typeface="Playfair Display"/>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5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58"/>
        <p:cNvGrpSpPr/>
        <p:nvPr/>
      </p:nvGrpSpPr>
      <p:grpSpPr>
        <a:xfrm>
          <a:off x="0" y="0"/>
          <a:ext cx="0" cy="0"/>
          <a:chOff x="0" y="0"/>
          <a:chExt cx="0" cy="0"/>
        </a:xfrm>
      </p:grpSpPr>
      <p:sp>
        <p:nvSpPr>
          <p:cNvPr id="359" name="Google Shape;359;p70"/>
          <p:cNvSpPr/>
          <p:nvPr/>
        </p:nvSpPr>
        <p:spPr>
          <a:xfrm>
            <a:off x="6718025" y="0"/>
            <a:ext cx="2426100" cy="5143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Deux ans après avoir obtenu sa liberté, ‘Abdu’l-Bahá quitte la Terre Sainte et entreprend son voyage herculéen en Occident pour propager la Foi de Bahá'u'lláh dans ces contrées. Shoghi Effendi appellera cet exploit :</a:t>
            </a:r>
            <a:r>
              <a:rPr lang="en" sz="1600" i="1">
                <a:solidFill>
                  <a:schemeClr val="dk1"/>
                </a:solidFill>
                <a:latin typeface="Playfair Display Black"/>
                <a:ea typeface="Playfair Display Black"/>
                <a:cs typeface="Playfair Display Black"/>
                <a:sym typeface="Playfair Display Black"/>
              </a:rPr>
              <a:t> « la plus remarquable réalisation qui restera, pour toujours, attachée au ministère de ‘Abdu’l-Bahá. »</a:t>
            </a:r>
            <a:endParaRPr sz="1600" i="1">
              <a:solidFill>
                <a:schemeClr val="dk1"/>
              </a:solidFill>
              <a:latin typeface="Playfair Display Black"/>
              <a:ea typeface="Playfair Display Black"/>
              <a:cs typeface="Playfair Display Black"/>
              <a:sym typeface="Playfair Display Black"/>
            </a:endParaRPr>
          </a:p>
        </p:txBody>
      </p:sp>
      <p:pic>
        <p:nvPicPr>
          <p:cNvPr id="360" name="Google Shape;360;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8400" y="520875"/>
            <a:ext cx="6609627" cy="41017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64"/>
        <p:cNvGrpSpPr/>
        <p:nvPr/>
      </p:nvGrpSpPr>
      <p:grpSpPr>
        <a:xfrm>
          <a:off x="0" y="0"/>
          <a:ext cx="0" cy="0"/>
          <a:chOff x="0" y="0"/>
          <a:chExt cx="0" cy="0"/>
        </a:xfrm>
      </p:grpSpPr>
      <p:sp>
        <p:nvSpPr>
          <p:cNvPr id="365" name="Google Shape;365;p71"/>
          <p:cNvSpPr/>
          <p:nvPr/>
        </p:nvSpPr>
        <p:spPr>
          <a:xfrm>
            <a:off x="0" y="-59625"/>
            <a:ext cx="9144000" cy="12633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300">
                <a:solidFill>
                  <a:schemeClr val="dk1"/>
                </a:solidFill>
                <a:latin typeface="Playfair Display"/>
                <a:ea typeface="Playfair Display"/>
                <a:cs typeface="Playfair Display"/>
                <a:sym typeface="Playfair Display"/>
              </a:rPr>
              <a:t>Pendant trois ans, ‘Abdu’l-Bahá ne cessera de voyager et de prendre la parole lors de réunions publiques et privées dans près d'une centaine de villes de dix pays, et rencontrera certains des plus célèbres intellectuels, hommes d'affaires et politiciens de nombreux horizons et nationalités. Il servira les pauvres dans presque tous les pays qu'il visitera, et transformera les cœurs et élèvera les âmes partout où il ira.</a:t>
            </a:r>
            <a:endParaRPr sz="1300">
              <a:solidFill>
                <a:schemeClr val="dk1"/>
              </a:solidFill>
              <a:latin typeface="Playfair Display"/>
              <a:ea typeface="Playfair Display"/>
              <a:cs typeface="Playfair Display"/>
              <a:sym typeface="Playfair Display"/>
            </a:endParaRPr>
          </a:p>
        </p:txBody>
      </p:sp>
      <p:pic>
        <p:nvPicPr>
          <p:cNvPr id="366" name="Google Shape;366;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25" y="1109300"/>
            <a:ext cx="7153325" cy="3964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8"/>
          <p:cNvSpPr/>
          <p:nvPr/>
        </p:nvSpPr>
        <p:spPr>
          <a:xfrm>
            <a:off x="6793000" y="100"/>
            <a:ext cx="2351100" cy="51435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000">
                <a:solidFill>
                  <a:srgbClr val="F1EBE6"/>
                </a:solidFill>
                <a:latin typeface="Playfair Display"/>
                <a:ea typeface="Playfair Display"/>
                <a:cs typeface="Playfair Display"/>
                <a:sym typeface="Playfair Display"/>
              </a:rPr>
              <a:t>Dans l'heure qui précède le coucher du soleil, et dans cette pièce de Sa maison, le Báb révèle à Mullá Ḥusayn qu'il est le Promis, venu préparer la voie à une nouvelle Manifestation de Dieu.</a:t>
            </a:r>
            <a:endParaRPr sz="2000">
              <a:solidFill>
                <a:srgbClr val="F1EBE6"/>
              </a:solidFill>
              <a:latin typeface="Playfair Display"/>
              <a:ea typeface="Playfair Display"/>
              <a:cs typeface="Playfair Display"/>
              <a:sym typeface="Playfair Display"/>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70"/>
        <p:cNvGrpSpPr/>
        <p:nvPr/>
      </p:nvGrpSpPr>
      <p:grpSpPr>
        <a:xfrm>
          <a:off x="0" y="0"/>
          <a:ext cx="0" cy="0"/>
          <a:chOff x="0" y="0"/>
          <a:chExt cx="0" cy="0"/>
        </a:xfrm>
      </p:grpSpPr>
      <p:sp>
        <p:nvSpPr>
          <p:cNvPr id="371" name="Google Shape;371;p72"/>
          <p:cNvSpPr/>
          <p:nvPr/>
        </p:nvSpPr>
        <p:spPr>
          <a:xfrm>
            <a:off x="0" y="0"/>
            <a:ext cx="9144000" cy="11847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a:solidFill>
                  <a:schemeClr val="dk1"/>
                </a:solidFill>
                <a:latin typeface="Playfair Display"/>
                <a:ea typeface="Playfair Display"/>
                <a:cs typeface="Playfair Display"/>
                <a:sym typeface="Playfair Display"/>
              </a:rPr>
              <a:t>L'unité raciale est l'un des sujets les plus chers à ‘Abdu’l-Bahá, et il encourage sans cesse les croyants américains à favoriser l'unité avec leurs frères et sœurs noirs. ‘Abdu’l-Bahá organise deux fêtes de l'unité aux États-Unis, prend la parole à l'université Howard, une institution entièrement afro-américaine, et encourage chaleureusement le premier mariage interracial bahá'í entre Louis Gregory et Louisa Mathew. </a:t>
            </a:r>
            <a:endParaRPr>
              <a:solidFill>
                <a:schemeClr val="dk1"/>
              </a:solidFill>
              <a:latin typeface="Playfair Display"/>
              <a:ea typeface="Playfair Display"/>
              <a:cs typeface="Playfair Display"/>
              <a:sym typeface="Playfair Display"/>
            </a:endParaRPr>
          </a:p>
        </p:txBody>
      </p:sp>
      <p:pic>
        <p:nvPicPr>
          <p:cNvPr id="372" name="Google Shape;372;p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08825" y="1132525"/>
            <a:ext cx="7128499" cy="40109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76"/>
        <p:cNvGrpSpPr/>
        <p:nvPr/>
      </p:nvGrpSpPr>
      <p:grpSpPr>
        <a:xfrm>
          <a:off x="0" y="0"/>
          <a:ext cx="0" cy="0"/>
          <a:chOff x="0" y="0"/>
          <a:chExt cx="0" cy="0"/>
        </a:xfrm>
      </p:grpSpPr>
      <p:sp>
        <p:nvSpPr>
          <p:cNvPr id="377" name="Google Shape;377;p73"/>
          <p:cNvSpPr/>
          <p:nvPr/>
        </p:nvSpPr>
        <p:spPr>
          <a:xfrm>
            <a:off x="0" y="0"/>
            <a:ext cx="9144000" cy="12210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‘Abdu’l-Bahá cherche à faire des rencontres significatives avec les humbles et les pauvres dans chaque pays qu’il visita. Les enfants pauvres de Paris, les hommes de la mission de Bowery à New York, Fred Mortensen qui « roulait sur les rails » à Green Acre, les hommes d'un refuge de l'Armée du Salut et les mères célibataires qui travaillent à Londres, et les enfants d'Édimbourg.</a:t>
            </a:r>
            <a:endParaRPr sz="1500">
              <a:solidFill>
                <a:schemeClr val="dk1"/>
              </a:solidFill>
              <a:latin typeface="Playfair Display"/>
              <a:ea typeface="Playfair Display"/>
              <a:cs typeface="Playfair Display"/>
              <a:sym typeface="Playfair Display"/>
            </a:endParaRPr>
          </a:p>
        </p:txBody>
      </p:sp>
      <p:pic>
        <p:nvPicPr>
          <p:cNvPr id="378" name="Google Shape;378;p73"/>
          <p:cNvPicPr preferRelativeResize="0"/>
          <p:nvPr/>
        </p:nvPicPr>
        <p:blipFill>
          <a:blip r:embed="rId3">
            <a:alphaModFix/>
          </a:blip>
          <a:stretch>
            <a:fillRect/>
          </a:stretch>
        </p:blipFill>
        <p:spPr>
          <a:xfrm>
            <a:off x="1007059" y="1172150"/>
            <a:ext cx="7129883" cy="39713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82"/>
        <p:cNvGrpSpPr/>
        <p:nvPr/>
      </p:nvGrpSpPr>
      <p:grpSpPr>
        <a:xfrm>
          <a:off x="0" y="0"/>
          <a:ext cx="0" cy="0"/>
          <a:chOff x="0" y="0"/>
          <a:chExt cx="0" cy="0"/>
        </a:xfrm>
      </p:grpSpPr>
      <p:sp>
        <p:nvSpPr>
          <p:cNvPr id="383" name="Google Shape;383;p74"/>
          <p:cNvSpPr/>
          <p:nvPr/>
        </p:nvSpPr>
        <p:spPr>
          <a:xfrm>
            <a:off x="0" y="3761375"/>
            <a:ext cx="9144000" cy="13821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Au cours de ses voyages, ‘Abdu’l-Bahá ne cessera d'appeler à la paix et de condamner la guerre dont il prévient l'arrivée. C'est une telle caractéristique de ses voyages que de nombreux articles surnomment ‘Abdu’l-Bahá « l'apôtre de la paix ». Pendant son séjour aux États-Unis, il assiste à la principale conférence sur la paix au lac Mohonk (où deux lauréats du prix Nobel de la paix sont présents) et prononce un discours le deuxième soir.</a:t>
            </a:r>
            <a:endParaRPr sz="1600">
              <a:solidFill>
                <a:schemeClr val="dk1"/>
              </a:solidFill>
              <a:latin typeface="Playfair Display"/>
              <a:ea typeface="Playfair Display"/>
              <a:cs typeface="Playfair Display"/>
              <a:sym typeface="Playfair Display"/>
            </a:endParaRPr>
          </a:p>
        </p:txBody>
      </p:sp>
      <p:pic>
        <p:nvPicPr>
          <p:cNvPr id="384" name="Google Shape;384;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0"/>
            <a:ext cx="8991600" cy="3791051"/>
          </a:xfrm>
          <a:prstGeom prst="rect">
            <a:avLst/>
          </a:prstGeom>
          <a:noFill/>
          <a:ln>
            <a:noFill/>
          </a:ln>
        </p:spPr>
      </p:pic>
      <p:sp>
        <p:nvSpPr>
          <p:cNvPr id="385" name="Google Shape;385;p74"/>
          <p:cNvSpPr txBox="1"/>
          <p:nvPr/>
        </p:nvSpPr>
        <p:spPr>
          <a:xfrm>
            <a:off x="1822375" y="3467950"/>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b="1">
                <a:solidFill>
                  <a:srgbClr val="FFFFFF"/>
                </a:solidFill>
                <a:latin typeface="Playfair Display"/>
                <a:ea typeface="Playfair Display"/>
                <a:cs typeface="Playfair Display"/>
                <a:sym typeface="Playfair Display"/>
              </a:rPr>
              <a:t>Photo: United States National Bahá’í Archives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75"/>
          <p:cNvPicPr preferRelativeResize="0"/>
          <p:nvPr/>
        </p:nvPicPr>
        <p:blipFill>
          <a:blip r:embed="rId3">
            <a:alphaModFix/>
          </a:blip>
          <a:stretch>
            <a:fillRect/>
          </a:stretch>
        </p:blipFill>
        <p:spPr>
          <a:xfrm>
            <a:off x="955550" y="1043600"/>
            <a:ext cx="3443632" cy="3874075"/>
          </a:xfrm>
          <a:prstGeom prst="rect">
            <a:avLst/>
          </a:prstGeom>
          <a:noFill/>
          <a:ln>
            <a:noFill/>
          </a:ln>
        </p:spPr>
      </p:pic>
      <p:pic>
        <p:nvPicPr>
          <p:cNvPr id="391" name="Google Shape;391;p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44825" y="1043600"/>
            <a:ext cx="3443625" cy="3874075"/>
          </a:xfrm>
          <a:prstGeom prst="rect">
            <a:avLst/>
          </a:prstGeom>
          <a:noFill/>
          <a:ln>
            <a:noFill/>
          </a:ln>
        </p:spPr>
      </p:pic>
      <p:sp>
        <p:nvSpPr>
          <p:cNvPr id="392" name="Google Shape;392;p75"/>
          <p:cNvSpPr/>
          <p:nvPr/>
        </p:nvSpPr>
        <p:spPr>
          <a:xfrm>
            <a:off x="955550" y="0"/>
            <a:ext cx="7233000" cy="11283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700">
                <a:solidFill>
                  <a:schemeClr val="dk1"/>
                </a:solidFill>
                <a:latin typeface="Playfair Display"/>
                <a:ea typeface="Playfair Display"/>
                <a:cs typeface="Playfair Display"/>
                <a:sym typeface="Playfair Display"/>
              </a:rPr>
              <a:t>L'un des événements les plus importants des voyages de ‘Abdu’l-Bahá en Occident est la pose de la première pierre du Temple Mère d'Amérique du Nord à Wilmette, le 1</a:t>
            </a:r>
            <a:r>
              <a:rPr lang="en" sz="1700" baseline="30000">
                <a:solidFill>
                  <a:schemeClr val="dk1"/>
                </a:solidFill>
                <a:latin typeface="Playfair Display"/>
                <a:ea typeface="Playfair Display"/>
                <a:cs typeface="Playfair Display"/>
                <a:sym typeface="Playfair Display"/>
              </a:rPr>
              <a:t>er</a:t>
            </a:r>
            <a:r>
              <a:rPr lang="en" sz="1700">
                <a:solidFill>
                  <a:schemeClr val="dk1"/>
                </a:solidFill>
                <a:latin typeface="Playfair Display"/>
                <a:ea typeface="Playfair Display"/>
                <a:cs typeface="Playfair Display"/>
                <a:sym typeface="Playfair Display"/>
              </a:rPr>
              <a:t> mai 1912.</a:t>
            </a:r>
            <a:endParaRPr sz="1700">
              <a:solidFill>
                <a:schemeClr val="dk1"/>
              </a:solidFill>
              <a:latin typeface="Playfair Display"/>
              <a:ea typeface="Playfair Display"/>
              <a:cs typeface="Playfair Display"/>
              <a:sym typeface="Playfair Display"/>
            </a:endParaRPr>
          </a:p>
        </p:txBody>
      </p:sp>
      <p:sp>
        <p:nvSpPr>
          <p:cNvPr id="393" name="Google Shape;393;p75"/>
          <p:cNvSpPr txBox="1"/>
          <p:nvPr/>
        </p:nvSpPr>
        <p:spPr>
          <a:xfrm>
            <a:off x="1399175" y="4594575"/>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b="1">
                <a:solidFill>
                  <a:srgbClr val="FFFFFF"/>
                </a:solidFill>
                <a:latin typeface="Playfair Display"/>
                <a:ea typeface="Playfair Display"/>
                <a:cs typeface="Playfair Display"/>
                <a:sym typeface="Playfair Display"/>
              </a:rPr>
              <a:t>Photo: United States National Bahá’í Archives</a:t>
            </a:r>
            <a:endParaRPr/>
          </a:p>
        </p:txBody>
      </p:sp>
      <p:sp>
        <p:nvSpPr>
          <p:cNvPr id="394" name="Google Shape;394;p75"/>
          <p:cNvSpPr txBox="1"/>
          <p:nvPr/>
        </p:nvSpPr>
        <p:spPr>
          <a:xfrm>
            <a:off x="5188450" y="4568125"/>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b="1">
                <a:solidFill>
                  <a:srgbClr val="FFFFFF"/>
                </a:solidFill>
                <a:latin typeface="Playfair Display"/>
                <a:ea typeface="Playfair Display"/>
                <a:cs typeface="Playfair Display"/>
                <a:sym typeface="Playfair Display"/>
              </a:rPr>
              <a:t>Photo: United States National Bahá’í Archives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398"/>
        <p:cNvGrpSpPr/>
        <p:nvPr/>
      </p:nvGrpSpPr>
      <p:grpSpPr>
        <a:xfrm>
          <a:off x="0" y="0"/>
          <a:ext cx="0" cy="0"/>
          <a:chOff x="0" y="0"/>
          <a:chExt cx="0" cy="0"/>
        </a:xfrm>
      </p:grpSpPr>
      <p:sp>
        <p:nvSpPr>
          <p:cNvPr id="399" name="Google Shape;399;p76"/>
          <p:cNvSpPr/>
          <p:nvPr/>
        </p:nvSpPr>
        <p:spPr>
          <a:xfrm>
            <a:off x="0" y="0"/>
            <a:ext cx="9144000" cy="11721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a:solidFill>
                  <a:schemeClr val="dk1"/>
                </a:solidFill>
                <a:latin typeface="Playfair Display"/>
                <a:ea typeface="Playfair Display"/>
                <a:cs typeface="Playfair Display"/>
                <a:sym typeface="Playfair Display"/>
              </a:rPr>
              <a:t>Lieux où ‘Abdu’l-Bahá a parlé : Rangée du haut : City Temple à Londres où ‘Abdu’l-Bahá prononce le premier discours public de sa vie ; les escaliers de la rue de Camoëns où une grande partie des</a:t>
            </a:r>
            <a:r>
              <a:rPr lang="en" i="1">
                <a:solidFill>
                  <a:schemeClr val="dk1"/>
                </a:solidFill>
                <a:latin typeface="Playfair Display Black"/>
                <a:ea typeface="Playfair Display Black"/>
                <a:cs typeface="Playfair Display Black"/>
                <a:sym typeface="Playfair Display Black"/>
              </a:rPr>
              <a:t> Causeries de ‘Abdu’l-Bahá à Paris</a:t>
            </a:r>
            <a:r>
              <a:rPr lang="en">
                <a:solidFill>
                  <a:schemeClr val="dk1"/>
                </a:solidFill>
                <a:latin typeface="Playfair Display"/>
                <a:ea typeface="Playfair Display"/>
                <a:cs typeface="Playfair Display"/>
                <a:sym typeface="Playfair Display"/>
              </a:rPr>
              <a:t> ont été donnés ; Plymouth Congregational Church à Chicago, (voir </a:t>
            </a:r>
            <a:r>
              <a:rPr lang="en" i="1">
                <a:solidFill>
                  <a:schemeClr val="dk1"/>
                </a:solidFill>
                <a:latin typeface="Playfair Display Black"/>
                <a:ea typeface="Playfair Display Black"/>
                <a:cs typeface="Playfair Display Black"/>
                <a:sym typeface="Playfair Display Black"/>
              </a:rPr>
              <a:t>La Promulgation de la paix universelle</a:t>
            </a:r>
            <a:r>
              <a:rPr lang="en">
                <a:solidFill>
                  <a:schemeClr val="dk1"/>
                </a:solidFill>
                <a:latin typeface="Playfair Display"/>
                <a:ea typeface="Playfair Display"/>
                <a:cs typeface="Playfair Display"/>
                <a:sym typeface="Playfair Display"/>
              </a:rPr>
              <a:t> pour le discours) et Temple Emmanu-El à San Francisco. Rangée du bas : L'université de Stanford, l'université d'Oxford et la mosquée de Woking, en Angleterre.</a:t>
            </a:r>
            <a:endParaRPr>
              <a:solidFill>
                <a:schemeClr val="dk1"/>
              </a:solidFill>
              <a:latin typeface="Playfair Display"/>
              <a:ea typeface="Playfair Display"/>
              <a:cs typeface="Playfair Display"/>
              <a:sym typeface="Playfair Display"/>
            </a:endParaRPr>
          </a:p>
        </p:txBody>
      </p:sp>
      <p:pic>
        <p:nvPicPr>
          <p:cNvPr id="400" name="Google Shape;400;p7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04252" y="1146971"/>
            <a:ext cx="6935496" cy="38838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4"/>
        <p:cNvGrpSpPr/>
        <p:nvPr/>
      </p:nvGrpSpPr>
      <p:grpSpPr>
        <a:xfrm>
          <a:off x="0" y="0"/>
          <a:ext cx="0" cy="0"/>
          <a:chOff x="0" y="0"/>
          <a:chExt cx="0" cy="0"/>
        </a:xfrm>
      </p:grpSpPr>
      <p:sp>
        <p:nvSpPr>
          <p:cNvPr id="405" name="Google Shape;405;p77"/>
          <p:cNvSpPr/>
          <p:nvPr/>
        </p:nvSpPr>
        <p:spPr>
          <a:xfrm>
            <a:off x="0" y="0"/>
            <a:ext cx="9144000" cy="15051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300">
                <a:solidFill>
                  <a:srgbClr val="F1EBE6"/>
                </a:solidFill>
                <a:latin typeface="Playfair Display"/>
                <a:ea typeface="Playfair Display"/>
                <a:cs typeface="Playfair Display"/>
                <a:sym typeface="Playfair Display"/>
              </a:rPr>
              <a:t>Cette photo emblématique de ‘Abdu’l-Bahá sous la Tour Eiffel, à Paris,  avec un grand nombre d'hommes orientaux illustre parfaitement le dernier long séjour de ‘Abdu’l-Bahá dans cette ville, où il a eu un nombre extraordinaire de réunions avec des personnalités politiques et intellectuelles, et avec des diplomates persans, ottomans et égyptiens, tous rassemblés dans la capitale de la France pour divers sommets. Le graphique de la page suivante donne un aperçu de cette intensité, avec une liste de réunions pour un seul diplomate, l'ambassadeur de la Perse, pendant le séjour de ‘Abdu’l-Bahá à Paris.</a:t>
            </a:r>
            <a:endParaRPr sz="1300">
              <a:solidFill>
                <a:srgbClr val="F1EBE6"/>
              </a:solidFill>
              <a:latin typeface="Playfair Display"/>
              <a:ea typeface="Playfair Display"/>
              <a:cs typeface="Playfair Display"/>
              <a:sym typeface="Playfair Display"/>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09"/>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413"/>
        <p:cNvGrpSpPr/>
        <p:nvPr/>
      </p:nvGrpSpPr>
      <p:grpSpPr>
        <a:xfrm>
          <a:off x="0" y="0"/>
          <a:ext cx="0" cy="0"/>
          <a:chOff x="0" y="0"/>
          <a:chExt cx="0" cy="0"/>
        </a:xfrm>
      </p:grpSpPr>
      <p:sp>
        <p:nvSpPr>
          <p:cNvPr id="414" name="Google Shape;414;p79"/>
          <p:cNvSpPr/>
          <p:nvPr/>
        </p:nvSpPr>
        <p:spPr>
          <a:xfrm>
            <a:off x="0" y="0"/>
            <a:ext cx="9144000" cy="11973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La visite de ‘Abdu’l-Bahá en Allemagne l'enchante, tant par la beauté de l'esprit des croyants que par la beauté du printemps. En Écosse, en bas à gauche, et en Hongrie, en bas au centre, ‘Abdu’l-Bahá visite des pays qui comptent respectivement un et aucun bahá'í. En Autriche, ‘Abdu’l-Bahá rencontre la première lauréate du prix Nobel de la paix, la baronne Von Suttner, photo de droite. </a:t>
            </a:r>
            <a:endParaRPr sz="1500">
              <a:solidFill>
                <a:schemeClr val="dk1"/>
              </a:solidFill>
              <a:latin typeface="Playfair Display"/>
              <a:ea typeface="Playfair Display"/>
              <a:cs typeface="Playfair Display"/>
              <a:sym typeface="Playfair Display"/>
            </a:endParaRPr>
          </a:p>
        </p:txBody>
      </p:sp>
      <p:pic>
        <p:nvPicPr>
          <p:cNvPr id="415" name="Google Shape;415;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20225" y="1197250"/>
            <a:ext cx="6827935" cy="3839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
        <p:nvSpPr>
          <p:cNvPr id="420" name="Google Shape;420;p80"/>
          <p:cNvSpPr/>
          <p:nvPr/>
        </p:nvSpPr>
        <p:spPr>
          <a:xfrm>
            <a:off x="0" y="2158825"/>
            <a:ext cx="3254700" cy="2984700"/>
          </a:xfrm>
          <a:prstGeom prst="rect">
            <a:avLst/>
          </a:prstGeom>
          <a:solidFill>
            <a:srgbClr val="000000">
              <a:alpha val="7989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300">
                <a:solidFill>
                  <a:srgbClr val="F1EBE6"/>
                </a:solidFill>
                <a:latin typeface="Playfair Display"/>
                <a:ea typeface="Playfair Display"/>
                <a:cs typeface="Playfair Display"/>
                <a:sym typeface="Playfair Display"/>
              </a:rPr>
              <a:t>Il y a des articles presque quotidiens pendant les voyages de ‘Abdu’l-Bahá en Amérique, avec des millions de lecteurs, ce qui donne la forte impression que la visite de ‘Abdu’l-Bahá était un phénomène médiatique, en plus des centaines de milliers de personnes qui l'ont entendu parler. Voir l'encadré suivant pour une ventilation des conférences et des articles de journaux pendant les voyages de ‘Abdu’l-Bahá en Occident.</a:t>
            </a:r>
            <a:endParaRPr sz="1300">
              <a:solidFill>
                <a:srgbClr val="F1EBE6"/>
              </a:solidFill>
              <a:latin typeface="Playfair Display"/>
              <a:ea typeface="Playfair Display"/>
              <a:cs typeface="Playfair Display"/>
              <a:sym typeface="Playfair Display"/>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424"/>
        <p:cNvGrpSpPr/>
        <p:nvPr/>
      </p:nvGrpSpPr>
      <p:grpSpPr>
        <a:xfrm>
          <a:off x="0" y="0"/>
          <a:ext cx="0" cy="0"/>
          <a:chOff x="0" y="0"/>
          <a:chExt cx="0" cy="0"/>
        </a:xfrm>
      </p:grpSpPr>
      <p:sp>
        <p:nvSpPr>
          <p:cNvPr id="425" name="Google Shape;425;p81"/>
          <p:cNvSpPr/>
          <p:nvPr/>
        </p:nvSpPr>
        <p:spPr>
          <a:xfrm>
            <a:off x="0" y="4000200"/>
            <a:ext cx="9144000" cy="11433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Le voyage de ‘Abdu’l-Bahá est résolument moderne. Sa voix est enregistrée à New York et à Budapest, deux films sont réalisés sur lui à New York, dont celui de Brooklyn (à gauche), et le seul portrait en couleur que nous ayons de lui est réalisé à Paris par Valentin Vaucamps (à droite). </a:t>
            </a:r>
            <a:endParaRPr sz="1600">
              <a:solidFill>
                <a:schemeClr val="dk1"/>
              </a:solidFill>
              <a:latin typeface="Playfair Display"/>
              <a:ea typeface="Playfair Display"/>
              <a:cs typeface="Playfair Display"/>
              <a:sym typeface="Playfair Display"/>
            </a:endParaRPr>
          </a:p>
        </p:txBody>
      </p:sp>
      <p:pic>
        <p:nvPicPr>
          <p:cNvPr id="426" name="Google Shape;426;p81"/>
          <p:cNvPicPr preferRelativeResize="0"/>
          <p:nvPr/>
        </p:nvPicPr>
        <p:blipFill>
          <a:blip r:embed="rId3">
            <a:alphaModFix/>
          </a:blip>
          <a:stretch>
            <a:fillRect/>
          </a:stretch>
        </p:blipFill>
        <p:spPr>
          <a:xfrm>
            <a:off x="1005525" y="0"/>
            <a:ext cx="7132950" cy="4015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80"/>
        <p:cNvGrpSpPr/>
        <p:nvPr/>
      </p:nvGrpSpPr>
      <p:grpSpPr>
        <a:xfrm>
          <a:off x="0" y="0"/>
          <a:ext cx="0" cy="0"/>
          <a:chOff x="0" y="0"/>
          <a:chExt cx="0" cy="0"/>
        </a:xfrm>
      </p:grpSpPr>
      <p:sp>
        <p:nvSpPr>
          <p:cNvPr id="81" name="Google Shape;81;p19"/>
          <p:cNvSpPr/>
          <p:nvPr/>
        </p:nvSpPr>
        <p:spPr>
          <a:xfrm>
            <a:off x="93675" y="3535150"/>
            <a:ext cx="8990400" cy="1457700"/>
          </a:xfrm>
          <a:prstGeom prst="rect">
            <a:avLst/>
          </a:prstGeom>
          <a:solidFill>
            <a:srgbClr val="000000">
              <a:alpha val="71510"/>
            </a:srgbClr>
          </a:solidFill>
          <a:ln>
            <a:noFill/>
          </a:ln>
        </p:spPr>
        <p:txBody>
          <a:bodyPr spcFirstLastPara="1" wrap="square" lIns="365750" tIns="365750" rIns="365750" bIns="365750" anchor="ctr" anchorCtr="0">
            <a:noAutofit/>
          </a:bodyPr>
          <a:lstStyle/>
          <a:p>
            <a:pPr marL="0" lvl="0" indent="0" algn="l" rtl="0">
              <a:spcBef>
                <a:spcPts val="0"/>
              </a:spcBef>
              <a:spcAft>
                <a:spcPts val="0"/>
              </a:spcAft>
              <a:buNone/>
            </a:pPr>
            <a:r>
              <a:rPr lang="en" sz="1600">
                <a:solidFill>
                  <a:srgbClr val="F1EBE6"/>
                </a:solidFill>
                <a:latin typeface="Playfair Display"/>
                <a:ea typeface="Playfair Display"/>
                <a:cs typeface="Playfair Display"/>
                <a:sym typeface="Playfair Display"/>
              </a:rPr>
              <a:t>Six heures après la naissance de la religion bahá'íe, le Parfait Exemple de ses enseignements voit le jour à Téhéran, à 900 kilomètres de là. Mírzá Ḥusayn 'Alí (celui que le Báb a annoncé et qui sera plus tard connu sous le nom de Bahá’u’lláh) et sa femme Navváb nomment l'enfant 'Abbás. Il sera plus tard connu sous le nom de ‘Abdu’l-Bahá.</a:t>
            </a:r>
            <a:endParaRPr sz="1600">
              <a:solidFill>
                <a:srgbClr val="F1EBE6"/>
              </a:solidFill>
              <a:latin typeface="Playfair Display"/>
              <a:ea typeface="Playfair Display"/>
              <a:cs typeface="Playfair Display"/>
              <a:sym typeface="Playfair Display"/>
            </a:endParaRPr>
          </a:p>
          <a:p>
            <a:pPr marL="0" lvl="0" indent="0" algn="l" rtl="0">
              <a:spcBef>
                <a:spcPts val="0"/>
              </a:spcBef>
              <a:spcAft>
                <a:spcPts val="0"/>
              </a:spcAft>
              <a:buNone/>
            </a:pPr>
            <a:endParaRPr sz="1600">
              <a:solidFill>
                <a:srgbClr val="F1EBE6"/>
              </a:solidFill>
              <a:latin typeface="Playfair Display"/>
              <a:ea typeface="Playfair Display"/>
              <a:cs typeface="Playfair Display"/>
              <a:sym typeface="Playfair Display"/>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30"/>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34"/>
        <p:cNvGrpSpPr/>
        <p:nvPr/>
      </p:nvGrpSpPr>
      <p:grpSpPr>
        <a:xfrm>
          <a:off x="0" y="0"/>
          <a:ext cx="0" cy="0"/>
          <a:chOff x="0" y="0"/>
          <a:chExt cx="0" cy="0"/>
        </a:xfrm>
      </p:grpSpPr>
      <p:sp>
        <p:nvSpPr>
          <p:cNvPr id="435" name="Google Shape;435;p83"/>
          <p:cNvSpPr/>
          <p:nvPr/>
        </p:nvSpPr>
        <p:spPr>
          <a:xfrm>
            <a:off x="0" y="0"/>
            <a:ext cx="9144000" cy="716400"/>
          </a:xfrm>
          <a:prstGeom prst="rect">
            <a:avLst/>
          </a:prstGeom>
          <a:solidFill>
            <a:srgbClr val="F1EBE6"/>
          </a:solidFill>
          <a:ln>
            <a:noFill/>
          </a:ln>
        </p:spPr>
        <p:txBody>
          <a:bodyPr spcFirstLastPara="1" wrap="square" lIns="182875" tIns="182875" rIns="182875" bIns="182875" anchor="ctr" anchorCtr="0">
            <a:noAutofit/>
          </a:bodyPr>
          <a:lstStyle/>
          <a:p>
            <a:pPr marL="0" lvl="0" indent="0" algn="l" rtl="0">
              <a:spcBef>
                <a:spcPts val="0"/>
              </a:spcBef>
              <a:spcAft>
                <a:spcPts val="0"/>
              </a:spcAft>
              <a:buNone/>
            </a:pPr>
            <a:r>
              <a:rPr lang="en" sz="1100">
                <a:solidFill>
                  <a:schemeClr val="dk1"/>
                </a:solidFill>
                <a:latin typeface="Playfair Display"/>
                <a:ea typeface="Playfair Display"/>
                <a:cs typeface="Playfair Display"/>
                <a:sym typeface="Playfair Display"/>
              </a:rPr>
              <a:t>Parmi les personnalités rencontrées par ‘Abdu’l-Bahá au cours de ses voyages figurent des scientifiques, des explorateurs, des hommes politiques, des écrivains et des artistes de renommée mondiale (Kahlil Gibran, W.E.B. Du Bois, le frère du Khédive d’Égypte, Félix Moscheles, Henri Bergson...).</a:t>
            </a:r>
            <a:r>
              <a:rPr lang="en" sz="900">
                <a:solidFill>
                  <a:schemeClr val="dk1"/>
                </a:solidFill>
                <a:latin typeface="Playfair Display"/>
                <a:ea typeface="Playfair Display"/>
                <a:cs typeface="Playfair Display"/>
                <a:sym typeface="Playfair Display"/>
              </a:rPr>
              <a:t>Voir les sections “Prominent Personalities” dans </a:t>
            </a:r>
            <a:r>
              <a:rPr lang="en" sz="900" i="1">
                <a:solidFill>
                  <a:schemeClr val="dk1"/>
                </a:solidFill>
                <a:latin typeface="Playfair Display"/>
                <a:ea typeface="Playfair Display"/>
                <a:cs typeface="Playfair Display"/>
                <a:sym typeface="Playfair Display"/>
              </a:rPr>
              <a:t>The Extraordinary Life of ‘Abdu’l-Bahá</a:t>
            </a:r>
            <a:r>
              <a:rPr lang="en" sz="900">
                <a:solidFill>
                  <a:schemeClr val="dk1"/>
                </a:solidFill>
                <a:latin typeface="Playfair Display"/>
                <a:ea typeface="Playfair Display"/>
                <a:cs typeface="Playfair Display"/>
                <a:sym typeface="Playfair Display"/>
              </a:rPr>
              <a:t> </a:t>
            </a:r>
            <a:r>
              <a:rPr lang="en" sz="900" i="1" u="sng">
                <a:solidFill>
                  <a:srgbClr val="AE6214"/>
                </a:solid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Part 6</a:t>
            </a:r>
            <a:r>
              <a:rPr lang="en" sz="900">
                <a:solidFill>
                  <a:schemeClr val="dk1"/>
                </a:solidFill>
                <a:latin typeface="Playfair Display"/>
                <a:ea typeface="Playfair Display"/>
                <a:cs typeface="Playfair Display"/>
                <a:sym typeface="Playfair Display"/>
              </a:rPr>
              <a:t> et </a:t>
            </a:r>
            <a:r>
              <a:rPr lang="en" sz="900" i="1" u="sng">
                <a:solidFill>
                  <a:srgbClr val="AE6214"/>
                </a:solidFill>
                <a:latin typeface="Playfair Display"/>
                <a:ea typeface="Playfair Display"/>
                <a:cs typeface="Playfair Display"/>
                <a:sym typeface="Playfair Display"/>
                <a:hlinkClick r:id="rId5">
                  <a:extLst>
                    <a:ext uri="{A12FA001-AC4F-418D-AE19-62706E023703}">
                      <ahyp:hlinkClr xmlns:ahyp="http://schemas.microsoft.com/office/drawing/2018/hyperlinkcolor" val="tx"/>
                    </a:ext>
                  </a:extLst>
                </a:hlinkClick>
              </a:rPr>
              <a:t>Part 7</a:t>
            </a:r>
            <a:r>
              <a:rPr lang="en" sz="900">
                <a:solidFill>
                  <a:schemeClr val="dk1"/>
                </a:solidFill>
                <a:latin typeface="Playfair Display"/>
                <a:ea typeface="Playfair Display"/>
                <a:cs typeface="Playfair Display"/>
                <a:sym typeface="Playfair Display"/>
              </a:rPr>
              <a:t> </a:t>
            </a:r>
            <a:endParaRPr sz="600">
              <a:solidFill>
                <a:schemeClr val="dk1"/>
              </a:solidFill>
              <a:latin typeface="Playfair Display"/>
              <a:ea typeface="Playfair Display"/>
              <a:cs typeface="Playfair Display"/>
              <a:sym typeface="Playfair Display"/>
            </a:endParaRPr>
          </a:p>
        </p:txBody>
      </p:sp>
      <p:pic>
        <p:nvPicPr>
          <p:cNvPr id="436" name="Google Shape;436;p8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75675" y="774500"/>
            <a:ext cx="1776350" cy="39470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4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4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 y="0"/>
            <a:ext cx="4539717" cy="5143500"/>
          </a:xfrm>
          <a:prstGeom prst="rect">
            <a:avLst/>
          </a:prstGeom>
          <a:noFill/>
          <a:ln>
            <a:noFill/>
          </a:ln>
        </p:spPr>
      </p:pic>
      <p:pic>
        <p:nvPicPr>
          <p:cNvPr id="450" name="Google Shape;450;p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86575" y="0"/>
            <a:ext cx="4657427" cy="5143500"/>
          </a:xfrm>
          <a:prstGeom prst="rect">
            <a:avLst/>
          </a:prstGeom>
          <a:noFill/>
          <a:ln>
            <a:noFill/>
          </a:ln>
        </p:spPr>
      </p:pic>
      <p:sp>
        <p:nvSpPr>
          <p:cNvPr id="451" name="Google Shape;451;p86"/>
          <p:cNvSpPr/>
          <p:nvPr/>
        </p:nvSpPr>
        <p:spPr>
          <a:xfrm>
            <a:off x="0" y="0"/>
            <a:ext cx="9144000" cy="1191000"/>
          </a:xfrm>
          <a:prstGeom prst="rect">
            <a:avLst/>
          </a:prstGeom>
          <a:solidFill>
            <a:srgbClr val="FFFCF9">
              <a:alpha val="9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‘Abdu’l-Bahá rentre enfin chez lui (à droite) le 5 décembre 1913, après une absence de trois ans. Après quelques semaines passées avec sa famille, autour des sanctuaires du Báb et de Bahá’u’lláh, et à rendre visite à des amis à Haïfa et à ‘Akká, ‘Abdu’l-Bahá passe un mois dans la vallée du Jourdain et ses environs.</a:t>
            </a:r>
            <a:endParaRPr sz="1600">
              <a:solidFill>
                <a:schemeClr val="dk1"/>
              </a:solidFill>
              <a:latin typeface="Playfair Display"/>
              <a:ea typeface="Playfair Display"/>
              <a:cs typeface="Playfair Display"/>
              <a:sym typeface="Playfair Display"/>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5"/>
        <p:cNvGrpSpPr/>
        <p:nvPr/>
      </p:nvGrpSpPr>
      <p:grpSpPr>
        <a:xfrm>
          <a:off x="0" y="0"/>
          <a:ext cx="0" cy="0"/>
          <a:chOff x="0" y="0"/>
          <a:chExt cx="0" cy="0"/>
        </a:xfrm>
      </p:grpSpPr>
      <p:sp>
        <p:nvSpPr>
          <p:cNvPr id="456" name="Google Shape;456;p87"/>
          <p:cNvSpPr/>
          <p:nvPr/>
        </p:nvSpPr>
        <p:spPr>
          <a:xfrm>
            <a:off x="0" y="3034050"/>
            <a:ext cx="9144000" cy="2090100"/>
          </a:xfrm>
          <a:prstGeom prst="rect">
            <a:avLst/>
          </a:prstGeom>
          <a:solidFill>
            <a:srgbClr val="000000">
              <a:alpha val="71510"/>
            </a:srgbClr>
          </a:solidFill>
          <a:ln>
            <a:noFill/>
          </a:ln>
        </p:spPr>
        <p:txBody>
          <a:bodyPr spcFirstLastPara="1" wrap="square" lIns="365750" tIns="365750" rIns="365750" bIns="365750" anchor="ctr" anchorCtr="0">
            <a:noAutofit/>
          </a:bodyPr>
          <a:lstStyle/>
          <a:p>
            <a:pPr marL="0" lvl="0" indent="0" algn="ctr" rtl="0">
              <a:spcBef>
                <a:spcPts val="0"/>
              </a:spcBef>
              <a:spcAft>
                <a:spcPts val="0"/>
              </a:spcAft>
              <a:buNone/>
            </a:pPr>
            <a:r>
              <a:rPr lang="en" sz="1600">
                <a:solidFill>
                  <a:srgbClr val="FFFFFF"/>
                </a:solidFill>
                <a:latin typeface="Playfair Display"/>
                <a:ea typeface="Playfair Display"/>
                <a:cs typeface="Playfair Display"/>
                <a:sym typeface="Playfair Display"/>
              </a:rPr>
              <a:t>Une photographie non datée montrant toutes les femmes de la Sainte Famille avec des femmes pèlerines et résidentes. De gauche à droite, assises dans la rangée du milieu : ❈ Munavvar Khánum (la quatrième fille de ‘Abdu'l-Baha et Munírih Khanum) ; ❈ Ṭúbá Khánum (la deuxième fille de 'Abdu'l-Bahá et Munírih Khánum); Bahíyyih Khánum, la plus Plus Sainte Feuille et la sœur de 'Abdu'l-Bahá; ❈ Munírih Khánum, l'épouse de 'Abdu'l-Baha pendant 50 ans; ❈ Ḍíyá'íyyih Khánum (la première fille de 'Abdu'l-Bahá et Munírih Khánum et la mère de Shoghi Effendi); Rúḥá Khánum, (la troisième fille de 'Abdu'l-Bahá et Munírih Khánum)</a:t>
            </a:r>
            <a:endParaRPr sz="1600">
              <a:solidFill>
                <a:srgbClr val="FFFFFF"/>
              </a:solidFill>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36400" y="31425"/>
            <a:ext cx="2418950" cy="3825001"/>
          </a:xfrm>
          <a:prstGeom prst="rect">
            <a:avLst/>
          </a:prstGeom>
          <a:noFill/>
          <a:ln>
            <a:noFill/>
          </a:ln>
        </p:spPr>
      </p:pic>
      <p:pic>
        <p:nvPicPr>
          <p:cNvPr id="462" name="Google Shape;462;p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12324" y="31425"/>
            <a:ext cx="4381052" cy="3825001"/>
          </a:xfrm>
          <a:prstGeom prst="rect">
            <a:avLst/>
          </a:prstGeom>
          <a:noFill/>
          <a:ln>
            <a:noFill/>
          </a:ln>
        </p:spPr>
      </p:pic>
      <p:sp>
        <p:nvSpPr>
          <p:cNvPr id="463" name="Google Shape;463;p88"/>
          <p:cNvSpPr/>
          <p:nvPr/>
        </p:nvSpPr>
        <p:spPr>
          <a:xfrm>
            <a:off x="0" y="3856425"/>
            <a:ext cx="9144000" cy="13128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Cette photographie rare de ‘Abdu’l-Bahá à Tibériade en juin 1914, assis sur Son balcon surplombant la mer de Galilée, a été prise par E. M. Newman (voir </a:t>
            </a:r>
            <a:r>
              <a:rPr lang="en" sz="1600" i="1" u="sng">
                <a:solidFill>
                  <a:srgbClr val="AE6214"/>
                </a:solidFill>
                <a:latin typeface="Playfair Display"/>
                <a:ea typeface="Playfair Display"/>
                <a:cs typeface="Playfair Display"/>
                <a:sym typeface="Playfair Display"/>
                <a:hlinkClick r:id="rId5">
                  <a:extLst>
                    <a:ext uri="{A12FA001-AC4F-418D-AE19-62706E023703}">
                      <ahyp:hlinkClr xmlns:ahyp="http://schemas.microsoft.com/office/drawing/2018/hyperlinkcolor" val="tx"/>
                    </a:ext>
                  </a:extLst>
                </a:hlinkClick>
              </a:rPr>
              <a:t>The Extraordinary Life of ‘Abdu’l-Bahá Part VIII</a:t>
            </a:r>
            <a:r>
              <a:rPr lang="en" sz="1600">
                <a:solidFill>
                  <a:schemeClr val="dk2"/>
                </a:solidFill>
                <a:latin typeface="Playfair Display"/>
                <a:ea typeface="Playfair Display"/>
                <a:cs typeface="Playfair Display"/>
                <a:sym typeface="Playfair Display"/>
              </a:rPr>
              <a:t> </a:t>
            </a:r>
            <a:r>
              <a:rPr lang="en" sz="1600">
                <a:solidFill>
                  <a:schemeClr val="dk1"/>
                </a:solidFill>
                <a:latin typeface="Playfair Display"/>
                <a:ea typeface="Playfair Display"/>
                <a:cs typeface="Playfair Display"/>
                <a:sym typeface="Playfair Display"/>
              </a:rPr>
              <a:t>pour plus d'informations). ‘Abdu’l-Bahá a souvent visité Tibériade, et il aimait l'association de cet endroit avec le ministère de Jésus-Christ.</a:t>
            </a:r>
            <a:endParaRPr sz="1600">
              <a:solidFill>
                <a:schemeClr val="dk1"/>
              </a:solidFill>
              <a:latin typeface="Playfair Display"/>
              <a:ea typeface="Playfair Display"/>
              <a:cs typeface="Playfair Display"/>
              <a:sym typeface="Playfair Display"/>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8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4246877" cy="3185158"/>
          </a:xfrm>
          <a:prstGeom prst="rect">
            <a:avLst/>
          </a:prstGeom>
          <a:noFill/>
          <a:ln>
            <a:noFill/>
          </a:ln>
          <a:effectLst>
            <a:reflection endPos="30000" fadeDir="5400012" sy="-100000" algn="bl" rotWithShape="0"/>
          </a:effectLst>
        </p:spPr>
      </p:pic>
      <p:pic>
        <p:nvPicPr>
          <p:cNvPr id="469" name="Google Shape;469;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46877" y="0"/>
            <a:ext cx="4897124" cy="5143500"/>
          </a:xfrm>
          <a:prstGeom prst="rect">
            <a:avLst/>
          </a:prstGeom>
          <a:noFill/>
          <a:ln>
            <a:noFill/>
          </a:ln>
        </p:spPr>
      </p:pic>
      <p:sp>
        <p:nvSpPr>
          <p:cNvPr id="470" name="Google Shape;470;p89"/>
          <p:cNvSpPr/>
          <p:nvPr/>
        </p:nvSpPr>
        <p:spPr>
          <a:xfrm>
            <a:off x="0" y="3185150"/>
            <a:ext cx="4246800" cy="1958400"/>
          </a:xfrm>
          <a:prstGeom prst="rect">
            <a:avLst/>
          </a:prstGeom>
          <a:solidFill>
            <a:srgbClr val="000000">
              <a:alpha val="71510"/>
            </a:srgbClr>
          </a:solidFill>
          <a:ln w="9525" cap="flat" cmpd="sng">
            <a:solidFill>
              <a:srgbClr val="595959"/>
            </a:solidFill>
            <a:prstDash val="solid"/>
            <a:round/>
            <a:headEnd type="none" w="sm" len="sm"/>
            <a:tailEnd type="none" w="sm" len="sm"/>
          </a:ln>
        </p:spPr>
        <p:txBody>
          <a:bodyPr spcFirstLastPara="1" wrap="square" lIns="274300" tIns="274300" rIns="274300" bIns="274300" anchor="ctr" anchorCtr="0">
            <a:noAutofit/>
          </a:bodyPr>
          <a:lstStyle/>
          <a:p>
            <a:pPr marL="0" lvl="0" indent="0" algn="l" rtl="0">
              <a:spcBef>
                <a:spcPts val="0"/>
              </a:spcBef>
              <a:spcAft>
                <a:spcPts val="0"/>
              </a:spcAft>
              <a:buNone/>
            </a:pPr>
            <a:r>
              <a:rPr lang="en" sz="1700">
                <a:solidFill>
                  <a:srgbClr val="F1EBE6"/>
                </a:solidFill>
                <a:latin typeface="Playfair Display"/>
                <a:ea typeface="Playfair Display"/>
                <a:cs typeface="Playfair Display"/>
                <a:sym typeface="Playfair Display"/>
              </a:rPr>
              <a:t>La guerre dont ‘Abdu’l-Bahá avait si ardemment averti est arrivée. ‘Abdu’l-Bahá envoie sa famille et tous les bahá'ís dans les villages druzes des montagnes. Voici une photo de l’époque d'un village druze, mais il ne s'agit pas de 'Abú Sinán.</a:t>
            </a:r>
            <a:endParaRPr sz="1700">
              <a:solidFill>
                <a:srgbClr val="F1EBE6"/>
              </a:solidFill>
              <a:latin typeface="Playfair Display"/>
              <a:ea typeface="Playfair Display"/>
              <a:cs typeface="Playfair Display"/>
              <a:sym typeface="Playfair Display"/>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474"/>
        <p:cNvGrpSpPr/>
        <p:nvPr/>
      </p:nvGrpSpPr>
      <p:grpSpPr>
        <a:xfrm>
          <a:off x="0" y="0"/>
          <a:ext cx="0" cy="0"/>
          <a:chOff x="0" y="0"/>
          <a:chExt cx="0" cy="0"/>
        </a:xfrm>
      </p:grpSpPr>
      <p:sp>
        <p:nvSpPr>
          <p:cNvPr id="475" name="Google Shape;475;p90"/>
          <p:cNvSpPr/>
          <p:nvPr/>
        </p:nvSpPr>
        <p:spPr>
          <a:xfrm>
            <a:off x="25" y="0"/>
            <a:ext cx="9144000" cy="136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Playfair Display"/>
                <a:ea typeface="Playfair Display"/>
                <a:cs typeface="Playfair Display"/>
                <a:sym typeface="Playfair Display"/>
              </a:rPr>
              <a:t>En plus des pénuries dues à la guerre et d'une récolte exceptionnellement mauvaise causée par une sécheresse, le Liban, la Syrie et la Jordanie sont envahis par un essaim de millions de criquets qui dévorent absolument tout. Près de 500 000 personnes meurent de faim, dont la moitié de la population du Liban. ‘Abdu’l-Bahá se bat tout au long de la guerre pour éviter la famine dans la région de ‘Akká-Haifa. Toutes ces photos proviennent de la collection de la Library of Congress sur la peste acridienne de 1915 en Palestine.</a:t>
            </a:r>
            <a:endParaRPr>
              <a:solidFill>
                <a:schemeClr val="dk1"/>
              </a:solidFill>
              <a:latin typeface="Playfair Display"/>
              <a:ea typeface="Playfair Display"/>
              <a:cs typeface="Playfair Display"/>
              <a:sym typeface="Playfair Display"/>
            </a:endParaRPr>
          </a:p>
        </p:txBody>
      </p:sp>
      <p:pic>
        <p:nvPicPr>
          <p:cNvPr id="476" name="Google Shape;476;p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78013" y="1316700"/>
            <a:ext cx="6787974" cy="385242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80"/>
        <p:cNvGrpSpPr/>
        <p:nvPr/>
      </p:nvGrpSpPr>
      <p:grpSpPr>
        <a:xfrm>
          <a:off x="0" y="0"/>
          <a:ext cx="0" cy="0"/>
          <a:chOff x="0" y="0"/>
          <a:chExt cx="0" cy="0"/>
        </a:xfrm>
      </p:grpSpPr>
      <p:sp>
        <p:nvSpPr>
          <p:cNvPr id="481" name="Google Shape;481;p91"/>
          <p:cNvSpPr/>
          <p:nvPr/>
        </p:nvSpPr>
        <p:spPr>
          <a:xfrm>
            <a:off x="0" y="0"/>
            <a:ext cx="9144000" cy="1926300"/>
          </a:xfrm>
          <a:prstGeom prst="rect">
            <a:avLst/>
          </a:prstGeom>
          <a:solidFill>
            <a:srgbClr val="4365A3">
              <a:alpha val="3184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rgbClr val="FFFFFF"/>
                </a:solidFill>
                <a:latin typeface="Playfair Display"/>
                <a:ea typeface="Playfair Display"/>
                <a:cs typeface="Playfair Display"/>
                <a:sym typeface="Playfair Display"/>
              </a:rPr>
              <a:t>Pendant toute la durée de la guerre, ‘Abdu’l-Bahá passera des jours et des semaines dans les vallées du Jourdain (photo au jour d’aujourd’hui) et de Yarmuk dans ses quatre entreprises agricoles, achetant tout le blé et le maïs qu'il peut trouver (dont une partie qu'il avait lui-même stockée sous terre dans des fosses romaines et qui avait été sauvée des sauterelles).</a:t>
            </a:r>
            <a:endParaRPr sz="2100">
              <a:solidFill>
                <a:srgbClr val="FFFFFF"/>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92249" y="282325"/>
            <a:ext cx="5559500" cy="3642450"/>
          </a:xfrm>
          <a:prstGeom prst="rect">
            <a:avLst/>
          </a:prstGeom>
          <a:noFill/>
          <a:ln>
            <a:noFill/>
          </a:ln>
          <a:effectLst>
            <a:outerShdw blurRad="57150" dist="19050" dir="5400000" algn="bl" rotWithShape="0">
              <a:srgbClr val="272F34">
                <a:alpha val="50000"/>
              </a:srgbClr>
            </a:outerShdw>
          </a:effectLst>
        </p:spPr>
      </p:pic>
      <p:sp>
        <p:nvSpPr>
          <p:cNvPr id="87" name="Google Shape;87;p20"/>
          <p:cNvSpPr/>
          <p:nvPr/>
        </p:nvSpPr>
        <p:spPr>
          <a:xfrm>
            <a:off x="0" y="4157275"/>
            <a:ext cx="9144000" cy="71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Playfair Display"/>
                <a:ea typeface="Playfair Display"/>
                <a:cs typeface="Playfair Display"/>
                <a:sym typeface="Playfair Display"/>
              </a:rPr>
              <a:t>Vingt-quatre heures plus tard et à 10 000 km de distance, à Washington D.C., le tout premier message longue distance est transmis par télégraphe à Baltimore. La naissance des communications modernes annonce une nouvelle ère pour l'humanité. </a:t>
            </a:r>
            <a:endParaRPr sz="1600">
              <a:solidFill>
                <a:schemeClr val="dk1"/>
              </a:solidFill>
              <a:latin typeface="Playfair Display"/>
              <a:ea typeface="Playfair Display"/>
              <a:cs typeface="Playfair Display"/>
              <a:sym typeface="Playfair Display"/>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485"/>
        <p:cNvGrpSpPr/>
        <p:nvPr/>
      </p:nvGrpSpPr>
      <p:grpSpPr>
        <a:xfrm>
          <a:off x="0" y="0"/>
          <a:ext cx="0" cy="0"/>
          <a:chOff x="0" y="0"/>
          <a:chExt cx="0" cy="0"/>
        </a:xfrm>
      </p:grpSpPr>
      <p:sp>
        <p:nvSpPr>
          <p:cNvPr id="486" name="Google Shape;486;p92"/>
          <p:cNvSpPr/>
          <p:nvPr/>
        </p:nvSpPr>
        <p:spPr>
          <a:xfrm>
            <a:off x="0" y="0"/>
            <a:ext cx="9144000" cy="122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1"/>
                </a:solidFill>
                <a:latin typeface="Playfair Display"/>
                <a:ea typeface="Playfair Display"/>
                <a:cs typeface="Playfair Display"/>
                <a:sym typeface="Playfair Display"/>
              </a:rPr>
              <a:t>‘Abdu’l-Bahá gère seul et avec brio la logistique de l'approvisionnement en blé et en maïs, de son expédition par des centaines de chargements de chameaux (voir photo pour des caravanes de chameaux similaires) et de la supervision de la distribution efficace du blé d'une manière juste et équitable, avec l'aide d'associés de confiance.</a:t>
            </a:r>
            <a:endParaRPr sz="1600">
              <a:solidFill>
                <a:schemeClr val="dk1"/>
              </a:solidFill>
              <a:latin typeface="Playfair Display"/>
              <a:ea typeface="Playfair Display"/>
              <a:cs typeface="Playfair Display"/>
              <a:sym typeface="Playfair Display"/>
            </a:endParaRPr>
          </a:p>
        </p:txBody>
      </p:sp>
      <p:pic>
        <p:nvPicPr>
          <p:cNvPr id="487" name="Google Shape;487;p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8300" y="1225675"/>
            <a:ext cx="6967399" cy="391782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91"/>
        <p:cNvGrpSpPr/>
        <p:nvPr/>
      </p:nvGrpSpPr>
      <p:grpSpPr>
        <a:xfrm>
          <a:off x="0" y="0"/>
          <a:ext cx="0" cy="0"/>
          <a:chOff x="0" y="0"/>
          <a:chExt cx="0" cy="0"/>
        </a:xfrm>
      </p:grpSpPr>
      <p:sp>
        <p:nvSpPr>
          <p:cNvPr id="492" name="Google Shape;492;p93"/>
          <p:cNvSpPr/>
          <p:nvPr/>
        </p:nvSpPr>
        <p:spPr>
          <a:xfrm>
            <a:off x="0" y="0"/>
            <a:ext cx="9144000" cy="1385700"/>
          </a:xfrm>
          <a:prstGeom prst="rect">
            <a:avLst/>
          </a:prstGeom>
          <a:solidFill>
            <a:srgbClr val="000000">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600">
                <a:solidFill>
                  <a:srgbClr val="F1EBE6"/>
                </a:solidFill>
                <a:latin typeface="Playfair Display"/>
                <a:ea typeface="Playfair Display"/>
                <a:cs typeface="Playfair Display"/>
                <a:sym typeface="Playfair Display"/>
              </a:rPr>
              <a:t>L'armée britannique progresse rapidement en Palestine, capturant Beersheba, Jaffa, Jérusalem et Jéricho au printemps 1918 et finalement Haïfa en un seul après-midi le 23 septembre 1918, avec une victoire héroïque des deux escadrons de lanciers indiens (photo ci-dessous) qui ont capturé la ville entière avec seulement 8 pertes, à cheval et armés de lances. </a:t>
            </a:r>
            <a:endParaRPr sz="1600">
              <a:solidFill>
                <a:srgbClr val="F1EBE6"/>
              </a:solidFill>
              <a:latin typeface="Playfair Display"/>
              <a:ea typeface="Playfair Display"/>
              <a:cs typeface="Playfair Display"/>
              <a:sym typeface="Playfair Display"/>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9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0"/>
        <p:cNvGrpSpPr/>
        <p:nvPr/>
      </p:nvGrpSpPr>
      <p:grpSpPr>
        <a:xfrm>
          <a:off x="0" y="0"/>
          <a:ext cx="0" cy="0"/>
          <a:chOff x="0" y="0"/>
          <a:chExt cx="0" cy="0"/>
        </a:xfrm>
      </p:grpSpPr>
      <p:sp>
        <p:nvSpPr>
          <p:cNvPr id="501" name="Google Shape;501;p95"/>
          <p:cNvSpPr/>
          <p:nvPr/>
        </p:nvSpPr>
        <p:spPr>
          <a:xfrm>
            <a:off x="2802323" y="0"/>
            <a:ext cx="6505200" cy="9963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000">
                <a:solidFill>
                  <a:schemeClr val="dk1"/>
                </a:solidFill>
                <a:latin typeface="Playfair Display"/>
                <a:ea typeface="Playfair Display"/>
                <a:cs typeface="Playfair Display"/>
                <a:sym typeface="Playfair Display"/>
              </a:rPr>
              <a:t>La première photo de ‘Abdu’l-Bahá après la guerre, fin 1918, avec un officier britannique à Bahjí.</a:t>
            </a:r>
            <a:endParaRPr sz="2000">
              <a:solidFill>
                <a:schemeClr val="dk1"/>
              </a:solidFill>
              <a:latin typeface="Playfair Display"/>
              <a:ea typeface="Playfair Display"/>
              <a:cs typeface="Playfair Display"/>
              <a:sym typeface="Playfair Display"/>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96"/>
          <p:cNvPicPr preferRelativeResize="0"/>
          <p:nvPr/>
        </p:nvPicPr>
        <p:blipFill rotWithShape="1">
          <a:blip r:embed="rId3" cstate="screen">
            <a:alphaModFix/>
            <a:extLst>
              <a:ext uri="{28A0092B-C50C-407E-A947-70E740481C1C}">
                <a14:useLocalDpi xmlns:a14="http://schemas.microsoft.com/office/drawing/2010/main"/>
              </a:ext>
            </a:extLst>
          </a:blip>
          <a:srcRect t="-10"/>
          <a:stretch/>
        </p:blipFill>
        <p:spPr>
          <a:xfrm>
            <a:off x="484200" y="1435975"/>
            <a:ext cx="3206308" cy="3707533"/>
          </a:xfrm>
          <a:prstGeom prst="rect">
            <a:avLst/>
          </a:prstGeom>
          <a:noFill/>
          <a:ln>
            <a:noFill/>
          </a:ln>
        </p:spPr>
      </p:pic>
      <p:pic>
        <p:nvPicPr>
          <p:cNvPr id="507" name="Google Shape;507;p9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60801" y="1435976"/>
            <a:ext cx="4699000" cy="3707525"/>
          </a:xfrm>
          <a:prstGeom prst="rect">
            <a:avLst/>
          </a:prstGeom>
          <a:noFill/>
          <a:ln>
            <a:noFill/>
          </a:ln>
        </p:spPr>
      </p:pic>
      <p:sp>
        <p:nvSpPr>
          <p:cNvPr id="508" name="Google Shape;508;p96"/>
          <p:cNvSpPr/>
          <p:nvPr/>
        </p:nvSpPr>
        <p:spPr>
          <a:xfrm>
            <a:off x="0" y="0"/>
            <a:ext cx="9144000" cy="13356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800">
                <a:solidFill>
                  <a:schemeClr val="dk1"/>
                </a:solidFill>
                <a:latin typeface="Playfair Display"/>
                <a:ea typeface="Playfair Display"/>
                <a:cs typeface="Playfair Display"/>
                <a:sym typeface="Playfair Display"/>
              </a:rPr>
              <a:t>Pendant deux ans, de 1918 à 1920, Shoghi Effendi apprend aux côtés de son grand-père, ‘Abdu’l-Bahá. Il est le secrétaire de ‘Abdu’l-Bahá, constamment à ses côtés, suivant chaque instruction. Peu après la fin de la guerre, les pèlerins orientaux et occidentaux reviennent (collage).</a:t>
            </a:r>
            <a:endParaRPr sz="1800">
              <a:solidFill>
                <a:schemeClr val="dk1"/>
              </a:solidFill>
              <a:latin typeface="Playfair Display"/>
              <a:ea typeface="Playfair Display"/>
              <a:cs typeface="Playfair Display"/>
              <a:sym typeface="Playfair Display"/>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512"/>
        <p:cNvGrpSpPr/>
        <p:nvPr/>
      </p:nvGrpSpPr>
      <p:grpSpPr>
        <a:xfrm>
          <a:off x="0" y="0"/>
          <a:ext cx="0" cy="0"/>
          <a:chOff x="0" y="0"/>
          <a:chExt cx="0" cy="0"/>
        </a:xfrm>
      </p:grpSpPr>
      <p:sp>
        <p:nvSpPr>
          <p:cNvPr id="513" name="Google Shape;513;p97"/>
          <p:cNvSpPr/>
          <p:nvPr/>
        </p:nvSpPr>
        <p:spPr>
          <a:xfrm>
            <a:off x="0" y="0"/>
            <a:ext cx="9144000" cy="19326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Pendant la guerre, aux printemps 1916 et 1917, ‘Abdu’l-Bahá révèle 14 Tablettes du Plan Divin, l'une des trois chartes de l'Ordre Administratif de la Foi. Shoghi Effendi consacrera son ministère à la mise en œuvre des dispositions des Tablettes, notre tout premier Plan, et 102 ans plus tard, nous continuons également à mettre en œuvre le Plan que ‘Abdu’l-Bahá nous a donné en avril 1919, lorsque les Tablettes ont été dévoilées à New York. Les photos montrent les participants, un échantillon de deux tablettes originales et les filles qui ont procédé au dévoilement. </a:t>
            </a:r>
            <a:endParaRPr sz="1500">
              <a:solidFill>
                <a:schemeClr val="dk1"/>
              </a:solidFill>
              <a:latin typeface="Playfair Display"/>
              <a:ea typeface="Playfair Display"/>
              <a:cs typeface="Playfair Display"/>
              <a:sym typeface="Playfair Display"/>
            </a:endParaRPr>
          </a:p>
        </p:txBody>
      </p:sp>
      <p:pic>
        <p:nvPicPr>
          <p:cNvPr id="514" name="Google Shape;514;p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2375" y="1781775"/>
            <a:ext cx="5979250" cy="32365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518"/>
        <p:cNvGrpSpPr/>
        <p:nvPr/>
      </p:nvGrpSpPr>
      <p:grpSpPr>
        <a:xfrm>
          <a:off x="0" y="0"/>
          <a:ext cx="0" cy="0"/>
          <a:chOff x="0" y="0"/>
          <a:chExt cx="0" cy="0"/>
        </a:xfrm>
      </p:grpSpPr>
      <p:sp>
        <p:nvSpPr>
          <p:cNvPr id="519" name="Google Shape;519;p98"/>
          <p:cNvSpPr/>
          <p:nvPr/>
        </p:nvSpPr>
        <p:spPr>
          <a:xfrm>
            <a:off x="0" y="0"/>
            <a:ext cx="9144000" cy="16122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Les dernières années de la vie de ‘Abdu’l-Bahá sont incroyablement riches et passionnantes, car la Foi se répand dans plus de 35 pays, alors qu'elle était présente dans 15 pays au début du ministère de ‘Abdu’l-Bahá. Cette carte montre les missions mondiales que ‘Abdu’l-Bahá a inspirées ou auxquelles il a envoyé les bahá'ís. La carte et les détails de chaque entrée se trouvent à l'adresse suivante:  </a:t>
            </a:r>
            <a:r>
              <a:rPr lang="en" sz="1500" i="1" u="sng">
                <a:solidFill>
                  <a:srgbClr val="AE6214"/>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The Extraordinary Life of ‘Abdu’l-Bahá Part 8</a:t>
            </a:r>
            <a:r>
              <a:rPr lang="en" sz="1500">
                <a:solidFill>
                  <a:schemeClr val="dk1"/>
                </a:solidFill>
                <a:latin typeface="Playfair Display"/>
                <a:ea typeface="Playfair Display"/>
                <a:cs typeface="Playfair Display"/>
                <a:sym typeface="Playfair Display"/>
              </a:rPr>
              <a:t>. </a:t>
            </a:r>
            <a:endParaRPr sz="1500">
              <a:solidFill>
                <a:schemeClr val="dk1"/>
              </a:solidFill>
              <a:latin typeface="Playfair Display"/>
              <a:ea typeface="Playfair Display"/>
              <a:cs typeface="Playfair Display"/>
              <a:sym typeface="Playfair Display"/>
            </a:endParaRPr>
          </a:p>
        </p:txBody>
      </p:sp>
      <p:pic>
        <p:nvPicPr>
          <p:cNvPr id="520" name="Google Shape;520;p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0150" y="1511400"/>
            <a:ext cx="7468574" cy="35483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524"/>
        <p:cNvGrpSpPr/>
        <p:nvPr/>
      </p:nvGrpSpPr>
      <p:grpSpPr>
        <a:xfrm>
          <a:off x="0" y="0"/>
          <a:ext cx="0" cy="0"/>
          <a:chOff x="0" y="0"/>
          <a:chExt cx="0" cy="0"/>
        </a:xfrm>
      </p:grpSpPr>
      <p:sp>
        <p:nvSpPr>
          <p:cNvPr id="525" name="Google Shape;525;p99"/>
          <p:cNvSpPr/>
          <p:nvPr/>
        </p:nvSpPr>
        <p:spPr>
          <a:xfrm>
            <a:off x="6481150" y="125"/>
            <a:ext cx="2662800" cy="5143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900">
                <a:solidFill>
                  <a:schemeClr val="dk1"/>
                </a:solidFill>
                <a:latin typeface="Playfair Display"/>
                <a:ea typeface="Playfair Display"/>
                <a:cs typeface="Playfair Display"/>
                <a:sym typeface="Playfair Display"/>
              </a:rPr>
              <a:t>Le gouvernement britannique confère à ‘Abdu’l-Bahá l'Ordre le plus excellent de l'Empire britannique le 27 avril 1920, le faisant chevalier sous le nom de « Sir ‘Abdu’l-Bahá ‘Abbás ».</a:t>
            </a:r>
            <a:endParaRPr sz="1900">
              <a:solidFill>
                <a:schemeClr val="dk1"/>
              </a:solidFill>
              <a:latin typeface="Playfair Display"/>
              <a:ea typeface="Playfair Display"/>
              <a:cs typeface="Playfair Display"/>
              <a:sym typeface="Playfair Display"/>
            </a:endParaRPr>
          </a:p>
        </p:txBody>
      </p:sp>
      <p:pic>
        <p:nvPicPr>
          <p:cNvPr id="526" name="Google Shape;526;p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 y="-28200"/>
            <a:ext cx="6481224" cy="5171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0"/>
        <p:cNvGrpSpPr/>
        <p:nvPr/>
      </p:nvGrpSpPr>
      <p:grpSpPr>
        <a:xfrm>
          <a:off x="0" y="0"/>
          <a:ext cx="0" cy="0"/>
          <a:chOff x="0" y="0"/>
          <a:chExt cx="0" cy="0"/>
        </a:xfrm>
      </p:grpSpPr>
      <p:sp>
        <p:nvSpPr>
          <p:cNvPr id="531" name="Google Shape;531;p100"/>
          <p:cNvSpPr/>
          <p:nvPr/>
        </p:nvSpPr>
        <p:spPr>
          <a:xfrm>
            <a:off x="0" y="0"/>
            <a:ext cx="9144000" cy="2177700"/>
          </a:xfrm>
          <a:prstGeom prst="rect">
            <a:avLst/>
          </a:prstGeom>
          <a:solidFill>
            <a:srgbClr val="342B1A">
              <a:alpha val="71510"/>
            </a:srgbClr>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900">
                <a:solidFill>
                  <a:srgbClr val="F1EBE6"/>
                </a:solidFill>
                <a:latin typeface="Playfair Display"/>
                <a:ea typeface="Playfair Display"/>
                <a:cs typeface="Playfair Display"/>
                <a:sym typeface="Playfair Display"/>
              </a:rPr>
              <a:t>En décembre 1919, ‘Abdu’l-Bahá reçoit une lettre de l'Organisation centrale pour une paix durable. Il dicte en réponse une lourde et extrêmement longue Tablette persane, connue sous le nom de </a:t>
            </a:r>
            <a:r>
              <a:rPr lang="en" sz="1900" i="1">
                <a:solidFill>
                  <a:srgbClr val="F1EBE6"/>
                </a:solidFill>
                <a:latin typeface="Playfair Display Black"/>
                <a:ea typeface="Playfair Display Black"/>
                <a:cs typeface="Playfair Display Black"/>
                <a:sym typeface="Playfair Display Black"/>
              </a:rPr>
              <a:t>Lawḥ-i-Láhih</a:t>
            </a:r>
            <a:r>
              <a:rPr lang="en" sz="1900">
                <a:solidFill>
                  <a:srgbClr val="F1EBE6"/>
                </a:solidFill>
                <a:latin typeface="Playfair Display"/>
                <a:ea typeface="Playfair Display"/>
                <a:cs typeface="Playfair Display"/>
                <a:sym typeface="Playfair Display"/>
              </a:rPr>
              <a:t>, ou </a:t>
            </a:r>
            <a:r>
              <a:rPr lang="en" sz="1900" i="1">
                <a:solidFill>
                  <a:srgbClr val="F1EBE6"/>
                </a:solidFill>
                <a:latin typeface="Playfair Display Black"/>
                <a:ea typeface="Playfair Display Black"/>
                <a:cs typeface="Playfair Display Black"/>
                <a:sym typeface="Playfair Display Black"/>
              </a:rPr>
              <a:t>Tablette de La Haye</a:t>
            </a:r>
            <a:r>
              <a:rPr lang="en" sz="1900">
                <a:solidFill>
                  <a:srgbClr val="F1EBE6"/>
                </a:solidFill>
                <a:latin typeface="Playfair Display"/>
                <a:ea typeface="Playfair Display"/>
                <a:cs typeface="Playfair Display"/>
                <a:sym typeface="Playfair Display"/>
              </a:rPr>
              <a:t>, que Shoghi Effendi considère comme une </a:t>
            </a:r>
            <a:r>
              <a:rPr lang="en" sz="1900" i="1">
                <a:solidFill>
                  <a:srgbClr val="F1EBE6"/>
                </a:solidFill>
                <a:latin typeface="Playfair Display Black"/>
                <a:ea typeface="Playfair Display Black"/>
                <a:cs typeface="Playfair Display Black"/>
                <a:sym typeface="Playfair Display Black"/>
              </a:rPr>
              <a:t>« Tablette d'une grande portée. »</a:t>
            </a:r>
            <a:r>
              <a:rPr lang="en" sz="1900">
                <a:solidFill>
                  <a:srgbClr val="F1EBE6"/>
                </a:solidFill>
                <a:latin typeface="Playfair Display"/>
                <a:ea typeface="Playfair Display"/>
                <a:cs typeface="Playfair Display"/>
                <a:sym typeface="Playfair Display"/>
              </a:rPr>
              <a:t> La photo ci-dessous représente les Participants au Congrès mondial pour la paix qui s'est tenu en 1913 à La Haye.</a:t>
            </a:r>
            <a:endParaRPr sz="1900">
              <a:solidFill>
                <a:srgbClr val="F1EBE6"/>
              </a:solidFill>
              <a:latin typeface="Playfair Display"/>
              <a:ea typeface="Playfair Display"/>
              <a:cs typeface="Playfair Display"/>
              <a:sym typeface="Playfair Display"/>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1EBE6"/>
        </a:solidFill>
        <a:effectLst/>
      </p:bgPr>
    </p:bg>
    <p:spTree>
      <p:nvGrpSpPr>
        <p:cNvPr id="1" name="Shape 535"/>
        <p:cNvGrpSpPr/>
        <p:nvPr/>
      </p:nvGrpSpPr>
      <p:grpSpPr>
        <a:xfrm>
          <a:off x="0" y="0"/>
          <a:ext cx="0" cy="0"/>
          <a:chOff x="0" y="0"/>
          <a:chExt cx="0" cy="0"/>
        </a:xfrm>
      </p:grpSpPr>
      <p:sp>
        <p:nvSpPr>
          <p:cNvPr id="536" name="Google Shape;536;p101"/>
          <p:cNvSpPr/>
          <p:nvPr/>
        </p:nvSpPr>
        <p:spPr>
          <a:xfrm>
            <a:off x="0" y="0"/>
            <a:ext cx="2833800" cy="51435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En 1921, ‘Abdu’l-Bahá reçoit une lettre profondément spirituelle de l'un des plus grands scientifiques du monde, le Dr Auguste Forel. </a:t>
            </a:r>
            <a:endParaRPr sz="15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15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‘Abdu’l-Bahá répond par une fascinante et magistrale Tablette de 4.000 mots en persan qu'il révèle le 21 septembre 1921, deux mois seulement avant sa mort. </a:t>
            </a:r>
            <a:endParaRPr sz="15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15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500">
                <a:solidFill>
                  <a:schemeClr val="dk1"/>
                </a:solidFill>
                <a:latin typeface="Playfair Display"/>
                <a:ea typeface="Playfair Display"/>
                <a:cs typeface="Playfair Display"/>
                <a:sym typeface="Playfair Display"/>
              </a:rPr>
              <a:t>Shoghi Effendi qualifiera plus tard la Tablette au Dr. Auguste Forel de </a:t>
            </a:r>
            <a:r>
              <a:rPr lang="en" sz="1500" i="1">
                <a:solidFill>
                  <a:schemeClr val="dk1"/>
                </a:solidFill>
                <a:latin typeface="Playfair Display Black"/>
                <a:ea typeface="Playfair Display Black"/>
                <a:cs typeface="Playfair Display Black"/>
                <a:sym typeface="Playfair Display Black"/>
              </a:rPr>
              <a:t>« l'une des plus importantes que le Maître ait jamais écrites. »</a:t>
            </a:r>
            <a:endParaRPr sz="1500">
              <a:solidFill>
                <a:schemeClr val="dk1"/>
              </a:solidFill>
              <a:latin typeface="Playfair Display"/>
              <a:ea typeface="Playfair Display"/>
              <a:cs typeface="Playfair Display"/>
              <a:sym typeface="Playfair Display"/>
            </a:endParaRPr>
          </a:p>
        </p:txBody>
      </p:sp>
      <p:pic>
        <p:nvPicPr>
          <p:cNvPr id="537" name="Google Shape;537;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89750" y="632399"/>
            <a:ext cx="6354250" cy="387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9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4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5"/>
        <p:cNvGrpSpPr/>
        <p:nvPr/>
      </p:nvGrpSpPr>
      <p:grpSpPr>
        <a:xfrm>
          <a:off x="0" y="0"/>
          <a:ext cx="0" cy="0"/>
          <a:chOff x="0" y="0"/>
          <a:chExt cx="0" cy="0"/>
        </a:xfrm>
      </p:grpSpPr>
      <p:sp>
        <p:nvSpPr>
          <p:cNvPr id="546" name="Google Shape;546;p103"/>
          <p:cNvSpPr/>
          <p:nvPr/>
        </p:nvSpPr>
        <p:spPr>
          <a:xfrm>
            <a:off x="0" y="0"/>
            <a:ext cx="9144000" cy="12129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000">
                <a:solidFill>
                  <a:schemeClr val="dk1"/>
                </a:solidFill>
                <a:latin typeface="Playfair Display"/>
                <a:ea typeface="Playfair Display"/>
                <a:cs typeface="Playfair Display"/>
                <a:sym typeface="Playfair Display"/>
              </a:rPr>
              <a:t>‘Abdu’l-Bahá revenant de Bahjí en longeant la côte dans son char à bancs, conduit par le fidèle Isfándiyár, en octobre 1921, un mois avant son décès. </a:t>
            </a:r>
            <a:endParaRPr sz="20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2000">
              <a:solidFill>
                <a:schemeClr val="dk1"/>
              </a:solidFill>
              <a:latin typeface="Playfair Display"/>
              <a:ea typeface="Playfair Display"/>
              <a:cs typeface="Playfair Display"/>
              <a:sym typeface="Playfair Display"/>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0"/>
        <p:cNvGrpSpPr/>
        <p:nvPr/>
      </p:nvGrpSpPr>
      <p:grpSpPr>
        <a:xfrm>
          <a:off x="0" y="0"/>
          <a:ext cx="0" cy="0"/>
          <a:chOff x="0" y="0"/>
          <a:chExt cx="0" cy="0"/>
        </a:xfrm>
      </p:grpSpPr>
      <p:grpSp>
        <p:nvGrpSpPr>
          <p:cNvPr id="551" name="Google Shape;551;p104"/>
          <p:cNvGrpSpPr/>
          <p:nvPr/>
        </p:nvGrpSpPr>
        <p:grpSpPr>
          <a:xfrm>
            <a:off x="209625" y="33888"/>
            <a:ext cx="2878200" cy="5075713"/>
            <a:chOff x="313975" y="33888"/>
            <a:chExt cx="2878200" cy="5075713"/>
          </a:xfrm>
        </p:grpSpPr>
        <p:pic>
          <p:nvPicPr>
            <p:cNvPr id="552" name="Google Shape;552;p1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4028" y="939800"/>
              <a:ext cx="2878095" cy="4169800"/>
            </a:xfrm>
            <a:prstGeom prst="rect">
              <a:avLst/>
            </a:prstGeom>
            <a:noFill/>
            <a:ln>
              <a:noFill/>
            </a:ln>
          </p:spPr>
        </p:pic>
        <p:sp>
          <p:nvSpPr>
            <p:cNvPr id="553" name="Google Shape;553;p104"/>
            <p:cNvSpPr/>
            <p:nvPr/>
          </p:nvSpPr>
          <p:spPr>
            <a:xfrm>
              <a:off x="313975" y="33888"/>
              <a:ext cx="2878200" cy="9060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‘Abdu’l-Bahá portant le cercueil d'un croyant, dix jours avant sa mort.</a:t>
              </a:r>
              <a:endParaRPr>
                <a:solidFill>
                  <a:srgbClr val="FFFFFF"/>
                </a:solidFill>
                <a:latin typeface="Playfair Display"/>
                <a:ea typeface="Playfair Display"/>
                <a:cs typeface="Playfair Display"/>
                <a:sym typeface="Playfair Display"/>
              </a:endParaRPr>
            </a:p>
          </p:txBody>
        </p:sp>
      </p:grpSp>
      <p:grpSp>
        <p:nvGrpSpPr>
          <p:cNvPr id="554" name="Google Shape;554;p104"/>
          <p:cNvGrpSpPr/>
          <p:nvPr/>
        </p:nvGrpSpPr>
        <p:grpSpPr>
          <a:xfrm>
            <a:off x="3188100" y="0"/>
            <a:ext cx="2991600" cy="5087749"/>
            <a:chOff x="3292450" y="0"/>
            <a:chExt cx="2991600" cy="5087749"/>
          </a:xfrm>
        </p:grpSpPr>
        <p:pic>
          <p:nvPicPr>
            <p:cNvPr id="555" name="Google Shape;555;p10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60993" y="917950"/>
              <a:ext cx="2654515" cy="4169799"/>
            </a:xfrm>
            <a:prstGeom prst="rect">
              <a:avLst/>
            </a:prstGeom>
            <a:noFill/>
            <a:ln>
              <a:noFill/>
            </a:ln>
          </p:spPr>
        </p:pic>
        <p:sp>
          <p:nvSpPr>
            <p:cNvPr id="556" name="Google Shape;556;p104"/>
            <p:cNvSpPr/>
            <p:nvPr/>
          </p:nvSpPr>
          <p:spPr>
            <a:xfrm>
              <a:off x="3292450" y="0"/>
              <a:ext cx="2991600" cy="9060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Clr>
                  <a:schemeClr val="dk1"/>
                </a:buClr>
                <a:buSzPts val="1100"/>
                <a:buFont typeface="Arial"/>
                <a:buNone/>
              </a:pPr>
              <a:r>
                <a:rPr lang="en">
                  <a:solidFill>
                    <a:srgbClr val="FFFFFF"/>
                  </a:solidFill>
                  <a:latin typeface="Playfair Display"/>
                  <a:ea typeface="Playfair Display"/>
                  <a:cs typeface="Playfair Display"/>
                  <a:sym typeface="Playfair Display"/>
                </a:rPr>
                <a:t>La dernière photo de ‘Abdu’l-Bahá marchant vers la maison des pèlerins.</a:t>
              </a:r>
              <a:endParaRPr>
                <a:solidFill>
                  <a:srgbClr val="FFFFFF"/>
                </a:solidFill>
                <a:latin typeface="Playfair Display"/>
                <a:ea typeface="Playfair Display"/>
                <a:cs typeface="Playfair Display"/>
                <a:sym typeface="Playfair Display"/>
              </a:endParaRPr>
            </a:p>
          </p:txBody>
        </p:sp>
      </p:grpSp>
      <p:grpSp>
        <p:nvGrpSpPr>
          <p:cNvPr id="557" name="Google Shape;557;p104"/>
          <p:cNvGrpSpPr/>
          <p:nvPr/>
        </p:nvGrpSpPr>
        <p:grpSpPr>
          <a:xfrm>
            <a:off x="6279975" y="0"/>
            <a:ext cx="2654400" cy="5087749"/>
            <a:chOff x="6384325" y="0"/>
            <a:chExt cx="2654400" cy="5087749"/>
          </a:xfrm>
        </p:grpSpPr>
        <p:pic>
          <p:nvPicPr>
            <p:cNvPr id="558" name="Google Shape;558;p10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06216" y="917950"/>
              <a:ext cx="2410617" cy="4169799"/>
            </a:xfrm>
            <a:prstGeom prst="rect">
              <a:avLst/>
            </a:prstGeom>
            <a:noFill/>
            <a:ln>
              <a:noFill/>
            </a:ln>
          </p:spPr>
        </p:pic>
        <p:sp>
          <p:nvSpPr>
            <p:cNvPr id="559" name="Google Shape;559;p104"/>
            <p:cNvSpPr/>
            <p:nvPr/>
          </p:nvSpPr>
          <p:spPr>
            <a:xfrm>
              <a:off x="6384325" y="0"/>
              <a:ext cx="2654400" cy="9060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a:solidFill>
                    <a:srgbClr val="FFFFFF"/>
                  </a:solidFill>
                  <a:latin typeface="Playfair Display"/>
                  <a:ea typeface="Playfair Display"/>
                  <a:cs typeface="Playfair Display"/>
                  <a:sym typeface="Playfair Display"/>
                </a:rPr>
                <a:t>La dernière Tablette de ‘Abdu’l-Bahá, adressée aux bahá'ís allemands.</a:t>
              </a:r>
              <a:endParaRPr>
                <a:solidFill>
                  <a:srgbClr val="FFFFFF"/>
                </a:solidFill>
                <a:latin typeface="Playfair Display"/>
                <a:ea typeface="Playfair Display"/>
                <a:cs typeface="Playfair Display"/>
                <a:sym typeface="Playfair Display"/>
              </a:endParaRPr>
            </a:p>
          </p:txBody>
        </p:sp>
      </p:grpSp>
      <p:sp>
        <p:nvSpPr>
          <p:cNvPr id="560" name="Google Shape;560;p104"/>
          <p:cNvSpPr txBox="1"/>
          <p:nvPr/>
        </p:nvSpPr>
        <p:spPr>
          <a:xfrm>
            <a:off x="87825" y="4786500"/>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b="1">
                <a:solidFill>
                  <a:srgbClr val="FFFFFF"/>
                </a:solidFill>
                <a:latin typeface="Playfair Display"/>
                <a:ea typeface="Playfair Display"/>
                <a:cs typeface="Playfair Display"/>
                <a:sym typeface="Playfair Display"/>
              </a:rPr>
              <a:t>Photo: United States National Bahá’í Archives</a:t>
            </a:r>
            <a:endParaRPr/>
          </a:p>
        </p:txBody>
      </p:sp>
      <p:sp>
        <p:nvSpPr>
          <p:cNvPr id="561" name="Google Shape;561;p104"/>
          <p:cNvSpPr txBox="1"/>
          <p:nvPr/>
        </p:nvSpPr>
        <p:spPr>
          <a:xfrm>
            <a:off x="3005425" y="4764650"/>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b="1">
                <a:solidFill>
                  <a:srgbClr val="FFFFFF"/>
                </a:solidFill>
                <a:latin typeface="Playfair Display"/>
                <a:ea typeface="Playfair Display"/>
                <a:cs typeface="Playfair Display"/>
                <a:sym typeface="Playfair Display"/>
              </a:rPr>
              <a:t>Photo: United States National Bahá’í Archives</a:t>
            </a:r>
            <a:endParaRPr/>
          </a:p>
        </p:txBody>
      </p:sp>
      <p:sp>
        <p:nvSpPr>
          <p:cNvPr id="562" name="Google Shape;562;p104"/>
          <p:cNvSpPr txBox="1"/>
          <p:nvPr/>
        </p:nvSpPr>
        <p:spPr>
          <a:xfrm rot="-5400000">
            <a:off x="7645925" y="3840775"/>
            <a:ext cx="2157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Playfair Display"/>
                <a:ea typeface="Playfair Display"/>
                <a:cs typeface="Playfair Display"/>
                <a:sym typeface="Playfair Display"/>
              </a:rPr>
              <a:t>Photo: Alexander Meinhard</a:t>
            </a:r>
            <a:endParaRPr>
              <a:solidFill>
                <a:schemeClr val="dk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6"/>
        <p:cNvGrpSpPr/>
        <p:nvPr/>
      </p:nvGrpSpPr>
      <p:grpSpPr>
        <a:xfrm>
          <a:off x="0" y="0"/>
          <a:ext cx="0" cy="0"/>
          <a:chOff x="0" y="0"/>
          <a:chExt cx="0" cy="0"/>
        </a:xfrm>
      </p:grpSpPr>
      <p:sp>
        <p:nvSpPr>
          <p:cNvPr id="567" name="Google Shape;567;p105"/>
          <p:cNvSpPr/>
          <p:nvPr/>
        </p:nvSpPr>
        <p:spPr>
          <a:xfrm>
            <a:off x="6245825" y="-125"/>
            <a:ext cx="2898300" cy="5143500"/>
          </a:xfrm>
          <a:prstGeom prst="rect">
            <a:avLst/>
          </a:prstGeom>
          <a:solidFill>
            <a:srgbClr val="000000"/>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200">
                <a:solidFill>
                  <a:schemeClr val="lt1"/>
                </a:solidFill>
                <a:latin typeface="Playfair Display"/>
                <a:ea typeface="Playfair Display"/>
                <a:cs typeface="Playfair Display"/>
                <a:sym typeface="Playfair Display"/>
              </a:rPr>
              <a:t>La chambre de ‘Abdu’l-Bahá, où Il s'éteint de ce monde à une heure du matin le 28 novembre 1921, il y a cent ans, après avoir vécu une vie parfaitement exemplaire pendant 77 ans.</a:t>
            </a:r>
            <a:endParaRPr sz="2200">
              <a:solidFill>
                <a:schemeClr val="lt1"/>
              </a:solidFill>
              <a:latin typeface="Playfair Display"/>
              <a:ea typeface="Playfair Display"/>
              <a:cs typeface="Playfair Display"/>
              <a:sym typeface="Playfair Display"/>
            </a:endParaRPr>
          </a:p>
        </p:txBody>
      </p:sp>
      <p:pic>
        <p:nvPicPr>
          <p:cNvPr id="568" name="Google Shape;568;p10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2675" y="663089"/>
            <a:ext cx="6093435" cy="381732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2"/>
        <p:cNvGrpSpPr/>
        <p:nvPr/>
      </p:nvGrpSpPr>
      <p:grpSpPr>
        <a:xfrm>
          <a:off x="0" y="0"/>
          <a:ext cx="0" cy="0"/>
          <a:chOff x="0" y="0"/>
          <a:chExt cx="0" cy="0"/>
        </a:xfrm>
      </p:grpSpPr>
      <p:sp>
        <p:nvSpPr>
          <p:cNvPr id="573" name="Google Shape;573;p106"/>
          <p:cNvSpPr/>
          <p:nvPr/>
        </p:nvSpPr>
        <p:spPr>
          <a:xfrm>
            <a:off x="0" y="3761375"/>
            <a:ext cx="9144000" cy="1382100"/>
          </a:xfrm>
          <a:prstGeom prst="rect">
            <a:avLst/>
          </a:prstGeom>
          <a:solidFill>
            <a:schemeClr val="dk1"/>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000">
                <a:solidFill>
                  <a:srgbClr val="FFFFFF"/>
                </a:solidFill>
                <a:latin typeface="Playfair Display"/>
                <a:ea typeface="Playfair Display"/>
                <a:cs typeface="Playfair Display"/>
                <a:sym typeface="Playfair Display"/>
              </a:rPr>
              <a:t>Le câble envoyé par Bahíyyih </a:t>
            </a:r>
            <a:r>
              <a:rPr lang="en" sz="2000" u="sng">
                <a:solidFill>
                  <a:srgbClr val="FFFFFF"/>
                </a:solidFill>
                <a:latin typeface="Playfair Display"/>
                <a:ea typeface="Playfair Display"/>
                <a:cs typeface="Playfair Display"/>
                <a:sym typeface="Playfair Display"/>
              </a:rPr>
              <a:t>Kh</a:t>
            </a:r>
            <a:r>
              <a:rPr lang="en" sz="2000">
                <a:solidFill>
                  <a:srgbClr val="FFFFFF"/>
                </a:solidFill>
                <a:latin typeface="Playfair Display"/>
                <a:ea typeface="Playfair Display"/>
                <a:cs typeface="Playfair Display"/>
                <a:sym typeface="Playfair Display"/>
              </a:rPr>
              <a:t>ánum, la plus Plus Sainte Feuille et sœur de ‘Abdu’l-Bahá le jour du décès de ‘Abdu’l-Bahá, informant le monde de la nouvelle dévastatrice.</a:t>
            </a:r>
            <a:endParaRPr sz="2000">
              <a:solidFill>
                <a:srgbClr val="FFFFFF"/>
              </a:solidFill>
              <a:latin typeface="Playfair Display"/>
              <a:ea typeface="Playfair Display"/>
              <a:cs typeface="Playfair Display"/>
              <a:sym typeface="Playfair Display"/>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107"/>
          <p:cNvSpPr/>
          <p:nvPr/>
        </p:nvSpPr>
        <p:spPr>
          <a:xfrm>
            <a:off x="0" y="0"/>
            <a:ext cx="9144000" cy="1109400"/>
          </a:xfrm>
          <a:prstGeom prst="rect">
            <a:avLst/>
          </a:prstGeom>
          <a:solidFill>
            <a:srgbClr val="000000"/>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900">
                <a:solidFill>
                  <a:srgbClr val="FFFFFF"/>
                </a:solidFill>
                <a:latin typeface="Playfair Display"/>
                <a:ea typeface="Playfair Display"/>
                <a:cs typeface="Playfair Display"/>
                <a:sym typeface="Playfair Display"/>
              </a:rPr>
              <a:t>Quelques notables arrivent pour le cortège funèbre. Au final, le commissaire britannique pour la Palestine et le mufti de Haïfa, ainsi que d'autres notables seront présents.</a:t>
            </a:r>
            <a:endParaRPr sz="1900">
              <a:solidFill>
                <a:srgbClr val="FFFFFF"/>
              </a:solidFill>
              <a:latin typeface="Playfair Display"/>
              <a:ea typeface="Playfair Display"/>
              <a:cs typeface="Playfair Display"/>
              <a:sym typeface="Playfair Display"/>
            </a:endParaRPr>
          </a:p>
        </p:txBody>
      </p:sp>
      <p:sp>
        <p:nvSpPr>
          <p:cNvPr id="579" name="Google Shape;579;p107"/>
          <p:cNvSpPr txBox="1"/>
          <p:nvPr/>
        </p:nvSpPr>
        <p:spPr>
          <a:xfrm>
            <a:off x="6144000" y="4820400"/>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b="1">
                <a:solidFill>
                  <a:srgbClr val="FFFFFF"/>
                </a:solidFill>
                <a:latin typeface="Playfair Display"/>
                <a:ea typeface="Playfair Display"/>
                <a:cs typeface="Playfair Display"/>
                <a:sym typeface="Playfair Display"/>
              </a:rPr>
              <a:t>Photo: United States National Bahá’í Archives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3"/>
        <p:cNvGrpSpPr/>
        <p:nvPr/>
      </p:nvGrpSpPr>
      <p:grpSpPr>
        <a:xfrm>
          <a:off x="0" y="0"/>
          <a:ext cx="0" cy="0"/>
          <a:chOff x="0" y="0"/>
          <a:chExt cx="0" cy="0"/>
        </a:xfrm>
      </p:grpSpPr>
      <p:sp>
        <p:nvSpPr>
          <p:cNvPr id="584" name="Google Shape;584;p108"/>
          <p:cNvSpPr/>
          <p:nvPr/>
        </p:nvSpPr>
        <p:spPr>
          <a:xfrm>
            <a:off x="0" y="87975"/>
            <a:ext cx="9144000" cy="10842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800">
                <a:solidFill>
                  <a:srgbClr val="FFFFFF"/>
                </a:solidFill>
                <a:latin typeface="Playfair Display"/>
                <a:ea typeface="Playfair Display"/>
                <a:cs typeface="Playfair Display"/>
                <a:sym typeface="Playfair Display"/>
              </a:rPr>
              <a:t>Le cercueil contenant les restes sacrés de ‘Abdu’l-Bahá est sorti de la maison du Maître sur l'épaule des porteurs. De nombreux porteurs se relayeront sur la route funéraire jusqu'au sanctuaire du Báb.</a:t>
            </a:r>
            <a:endParaRPr sz="1800">
              <a:solidFill>
                <a:srgbClr val="FFFFFF"/>
              </a:solidFill>
              <a:latin typeface="Playfair Display"/>
              <a:ea typeface="Playfair Display"/>
              <a:cs typeface="Playfair Display"/>
              <a:sym typeface="Playfair Display"/>
            </a:endParaRPr>
          </a:p>
        </p:txBody>
      </p:sp>
      <p:pic>
        <p:nvPicPr>
          <p:cNvPr id="585" name="Google Shape;585;p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3551" y="1235000"/>
            <a:ext cx="7216898" cy="3908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9"/>
        <p:cNvGrpSpPr/>
        <p:nvPr/>
      </p:nvGrpSpPr>
      <p:grpSpPr>
        <a:xfrm>
          <a:off x="0" y="0"/>
          <a:ext cx="0" cy="0"/>
          <a:chOff x="0" y="0"/>
          <a:chExt cx="0" cy="0"/>
        </a:xfrm>
      </p:grpSpPr>
      <p:sp>
        <p:nvSpPr>
          <p:cNvPr id="590" name="Google Shape;590;p109"/>
          <p:cNvSpPr/>
          <p:nvPr/>
        </p:nvSpPr>
        <p:spPr>
          <a:xfrm>
            <a:off x="0" y="0"/>
            <a:ext cx="9144000" cy="1152900"/>
          </a:xfrm>
          <a:prstGeom prst="rect">
            <a:avLst/>
          </a:prstGeom>
          <a:no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2200">
                <a:solidFill>
                  <a:srgbClr val="FFFFFF"/>
                </a:solidFill>
                <a:latin typeface="Playfair Display"/>
                <a:ea typeface="Playfair Display"/>
                <a:cs typeface="Playfair Display"/>
                <a:sym typeface="Playfair Display"/>
              </a:rPr>
              <a:t>Le cercueil a quitté la Maison de ‘Abdu’l-Bahá (à l'arrière-plan) et remonte Persian Street en direction de Weinstrasse, ou Vine Street (maintenant Hagefen Street).</a:t>
            </a:r>
            <a:endParaRPr sz="2200">
              <a:solidFill>
                <a:srgbClr val="FFFFFF"/>
              </a:solidFill>
              <a:latin typeface="Playfair Display"/>
              <a:ea typeface="Playfair Display"/>
              <a:cs typeface="Playfair Display"/>
              <a:sym typeface="Playfair Display"/>
            </a:endParaRPr>
          </a:p>
        </p:txBody>
      </p:sp>
      <p:pic>
        <p:nvPicPr>
          <p:cNvPr id="591" name="Google Shape;591;p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152889"/>
            <a:ext cx="9144000" cy="399061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95"/>
        <p:cNvGrpSpPr/>
        <p:nvPr/>
      </p:nvGrpSpPr>
      <p:grpSpPr>
        <a:xfrm>
          <a:off x="0" y="0"/>
          <a:ext cx="0" cy="0"/>
          <a:chOff x="0" y="0"/>
          <a:chExt cx="0" cy="0"/>
        </a:xfrm>
      </p:grpSpPr>
      <p:sp>
        <p:nvSpPr>
          <p:cNvPr id="596" name="Google Shape;596;p110"/>
          <p:cNvSpPr txBox="1"/>
          <p:nvPr/>
        </p:nvSpPr>
        <p:spPr>
          <a:xfrm>
            <a:off x="634150" y="-66625"/>
            <a:ext cx="8509800" cy="923400"/>
          </a:xfrm>
          <a:prstGeom prst="rect">
            <a:avLst/>
          </a:prstGeom>
          <a:noFill/>
          <a:ln>
            <a:noFill/>
          </a:ln>
        </p:spPr>
        <p:txBody>
          <a:bodyPr spcFirstLastPara="1" wrap="square" lIns="182875" tIns="182875" rIns="182875" bIns="182875" anchor="t" anchorCtr="0">
            <a:spAutoFit/>
          </a:bodyPr>
          <a:lstStyle/>
          <a:p>
            <a:pPr marL="0" lvl="0" indent="0" algn="l" rtl="0">
              <a:spcBef>
                <a:spcPts val="0"/>
              </a:spcBef>
              <a:spcAft>
                <a:spcPts val="0"/>
              </a:spcAft>
              <a:buNone/>
            </a:pPr>
            <a:r>
              <a:rPr lang="en" sz="1200">
                <a:solidFill>
                  <a:srgbClr val="FFFFFF"/>
                </a:solidFill>
                <a:latin typeface="Playfair Display"/>
                <a:ea typeface="Playfair Display"/>
                <a:cs typeface="Playfair Display"/>
                <a:sym typeface="Playfair Display"/>
              </a:rPr>
              <a:t>Voici ci-dessous une foule de 10.000 personnes. Les funérailles de ‘Abbas Effendi, comme on l'appelait en Palestine, ont été un événement sans précédent d'unité entre musulmans, chrétiens, juifs et druzes, tous présents pour honorer le « père des pauvres » qui vécut en Palestine et servit son peuple pendant six décennies.</a:t>
            </a:r>
            <a:endParaRPr sz="1500">
              <a:solidFill>
                <a:srgbClr val="FFFFFF"/>
              </a:solidFill>
              <a:latin typeface="Playfair Display"/>
              <a:ea typeface="Playfair Display"/>
              <a:cs typeface="Playfair Display"/>
              <a:sym typeface="Playfair Display"/>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600"/>
        <p:cNvGrpSpPr/>
        <p:nvPr/>
      </p:nvGrpSpPr>
      <p:grpSpPr>
        <a:xfrm>
          <a:off x="0" y="0"/>
          <a:ext cx="0" cy="0"/>
          <a:chOff x="0" y="0"/>
          <a:chExt cx="0" cy="0"/>
        </a:xfrm>
      </p:grpSpPr>
      <p:sp>
        <p:nvSpPr>
          <p:cNvPr id="601" name="Google Shape;601;p111"/>
          <p:cNvSpPr/>
          <p:nvPr/>
        </p:nvSpPr>
        <p:spPr>
          <a:xfrm>
            <a:off x="6296525" y="25"/>
            <a:ext cx="2847600" cy="5143500"/>
          </a:xfrm>
          <a:prstGeom prst="rect">
            <a:avLst/>
          </a:prstGeom>
          <a:solidFill>
            <a:schemeClr val="dk1"/>
          </a:solidFill>
          <a:ln>
            <a:noFill/>
          </a:ln>
        </p:spPr>
        <p:txBody>
          <a:bodyPr spcFirstLastPara="1" wrap="square" lIns="274300" tIns="274300" rIns="274300" bIns="274300" anchor="ctr" anchorCtr="0">
            <a:noAutofit/>
          </a:bodyPr>
          <a:lstStyle/>
          <a:p>
            <a:pPr marL="0" lvl="0" indent="0" algn="l" rtl="0">
              <a:spcBef>
                <a:spcPts val="0"/>
              </a:spcBef>
              <a:spcAft>
                <a:spcPts val="0"/>
              </a:spcAft>
              <a:buNone/>
            </a:pPr>
            <a:r>
              <a:rPr lang="en" sz="1700">
                <a:solidFill>
                  <a:srgbClr val="FFFFFF"/>
                </a:solidFill>
                <a:latin typeface="Playfair Display"/>
                <a:ea typeface="Playfair Display"/>
                <a:cs typeface="Playfair Display"/>
                <a:sym typeface="Playfair Display"/>
              </a:rPr>
              <a:t>Il s'agit d'une carte exacte de la route funéraire, qui a quitté  Persian Street, a tourné à gauche sur Weinstrasse, puis à droite sur Mountain Road jusqu'à ce que la procession atteigne la route d'entrée du sanctuaire du Báb.</a:t>
            </a:r>
            <a:br>
              <a:rPr lang="en" sz="1700">
                <a:solidFill>
                  <a:srgbClr val="FFFFFF"/>
                </a:solidFill>
                <a:latin typeface="Playfair Display"/>
                <a:ea typeface="Playfair Display"/>
                <a:cs typeface="Playfair Display"/>
                <a:sym typeface="Playfair Display"/>
              </a:rPr>
            </a:br>
            <a:br>
              <a:rPr lang="en" sz="1700">
                <a:solidFill>
                  <a:srgbClr val="FFFFFF"/>
                </a:solidFill>
                <a:latin typeface="Playfair Display"/>
                <a:ea typeface="Playfair Display"/>
                <a:cs typeface="Playfair Display"/>
                <a:sym typeface="Playfair Display"/>
              </a:rPr>
            </a:br>
            <a:r>
              <a:rPr lang="en" sz="1200">
                <a:solidFill>
                  <a:srgbClr val="FFFFFF"/>
                </a:solidFill>
                <a:latin typeface="Playfair Display"/>
                <a:ea typeface="Playfair Display"/>
                <a:cs typeface="Playfair Display"/>
                <a:sym typeface="Playfair Display"/>
              </a:rPr>
              <a:t>Credit: Michael Day, </a:t>
            </a:r>
            <a:r>
              <a:rPr lang="en" sz="1200" i="1">
                <a:solidFill>
                  <a:srgbClr val="FFFFFF"/>
                </a:solidFill>
                <a:latin typeface="Playfair Display"/>
                <a:ea typeface="Playfair Display"/>
                <a:cs typeface="Playfair Display"/>
                <a:sym typeface="Playfair Display"/>
              </a:rPr>
              <a:t>Journey to a Mountain</a:t>
            </a:r>
            <a:r>
              <a:rPr lang="en" sz="1200">
                <a:solidFill>
                  <a:srgbClr val="FFFFFF"/>
                </a:solidFill>
                <a:latin typeface="Playfair Display"/>
                <a:ea typeface="Playfair Display"/>
                <a:cs typeface="Playfair Display"/>
                <a:sym typeface="Playfair Display"/>
              </a:rPr>
              <a:t>.</a:t>
            </a:r>
            <a:endParaRPr sz="1200">
              <a:solidFill>
                <a:srgbClr val="FFFFFF"/>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7802</Words>
  <Application>Microsoft Macintosh PowerPoint</Application>
  <PresentationFormat>On-screen Show (16:9)</PresentationFormat>
  <Paragraphs>241</Paragraphs>
  <Slides>112</Slides>
  <Notes>112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Raleway Medium</vt:lpstr>
      <vt:lpstr>Playfair Display SC</vt:lpstr>
      <vt:lpstr>Playfair Display ExtraBold</vt:lpstr>
      <vt:lpstr>Arial</vt:lpstr>
      <vt:lpstr>Playfair Display Black</vt:lpstr>
      <vt:lpstr>Playfair Display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Jonah Winters</cp:lastModifiedBy>
  <cp:revision>1</cp:revision>
  <dcterms:modified xsi:type="dcterms:W3CDTF">2023-10-30T02:22:44Z</dcterms:modified>
</cp:coreProperties>
</file>